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Masters/slideMaster1.xml" ContentType="application/vnd.openxmlformats-officedocument.presentationml.slideMaster+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39.xml" ContentType="application/vnd.openxmlformats-officedocument.presentationml.notesSlide+xml"/>
  <Override PartName="/ppt/notesSlides/notesSlide1.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3.xml" ContentType="application/vnd.openxmlformats-officedocument.presentationml.notesSlide+xml"/>
  <Override PartName="/ppt/notesSlides/notesSlide2.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3.xml" ContentType="application/vnd.openxmlformats-officedocument.presentationml.notesSlide+xml"/>
  <Override PartName="/ppt/notesSlides/notesSlide49.xml" ContentType="application/vnd.openxmlformats-officedocument.presentationml.notesSlide+xml"/>
  <Override PartName="/ppt/notesSlides/notesSlide13.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4.xml" ContentType="application/vnd.openxmlformats-officedocument.presentationml.notesSlide+xml"/>
  <Override PartName="/ppt/notesSlides/notesSlide3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7" r:id="rId2"/>
    <p:sldId id="1701" r:id="rId3"/>
    <p:sldId id="1377" r:id="rId4"/>
    <p:sldId id="330" r:id="rId5"/>
    <p:sldId id="1700" r:id="rId6"/>
    <p:sldId id="1444" r:id="rId7"/>
    <p:sldId id="1702" r:id="rId8"/>
    <p:sldId id="1434" r:id="rId9"/>
    <p:sldId id="1687" r:id="rId10"/>
    <p:sldId id="261" r:id="rId11"/>
    <p:sldId id="1601" r:id="rId12"/>
    <p:sldId id="1595" r:id="rId13"/>
    <p:sldId id="1602" r:id="rId14"/>
    <p:sldId id="1683" r:id="rId15"/>
    <p:sldId id="262" r:id="rId16"/>
    <p:sldId id="1432" r:id="rId17"/>
    <p:sldId id="1387" r:id="rId18"/>
    <p:sldId id="263" r:id="rId19"/>
    <p:sldId id="267" r:id="rId20"/>
    <p:sldId id="352" r:id="rId21"/>
    <p:sldId id="269" r:id="rId22"/>
    <p:sldId id="353" r:id="rId23"/>
    <p:sldId id="272" r:id="rId24"/>
    <p:sldId id="273" r:id="rId25"/>
    <p:sldId id="508" r:id="rId26"/>
    <p:sldId id="354" r:id="rId27"/>
    <p:sldId id="275" r:id="rId28"/>
    <p:sldId id="276" r:id="rId29"/>
    <p:sldId id="277" r:id="rId30"/>
    <p:sldId id="1703" r:id="rId31"/>
    <p:sldId id="279" r:id="rId32"/>
    <p:sldId id="280" r:id="rId33"/>
    <p:sldId id="281" r:id="rId34"/>
    <p:sldId id="315" r:id="rId35"/>
    <p:sldId id="1362" r:id="rId36"/>
    <p:sldId id="282" r:id="rId37"/>
    <p:sldId id="283" r:id="rId38"/>
    <p:sldId id="284" r:id="rId39"/>
    <p:sldId id="285" r:id="rId40"/>
    <p:sldId id="286" r:id="rId41"/>
    <p:sldId id="1435" r:id="rId42"/>
    <p:sldId id="287" r:id="rId43"/>
    <p:sldId id="288" r:id="rId44"/>
    <p:sldId id="289" r:id="rId45"/>
    <p:sldId id="356" r:id="rId46"/>
    <p:sldId id="357" r:id="rId47"/>
    <p:sldId id="290" r:id="rId48"/>
    <p:sldId id="291" r:id="rId49"/>
    <p:sldId id="292" r:id="rId50"/>
    <p:sldId id="295" r:id="rId51"/>
    <p:sldId id="297" r:id="rId52"/>
    <p:sldId id="298" r:id="rId53"/>
    <p:sldId id="299" r:id="rId54"/>
    <p:sldId id="300" r:id="rId55"/>
    <p:sldId id="301" r:id="rId56"/>
    <p:sldId id="302" r:id="rId57"/>
    <p:sldId id="303" r:id="rId58"/>
    <p:sldId id="323" r:id="rId59"/>
    <p:sldId id="358" r:id="rId60"/>
    <p:sldId id="1414" r:id="rId61"/>
    <p:sldId id="1413" r:id="rId62"/>
    <p:sldId id="308" r:id="rId63"/>
    <p:sldId id="317" r:id="rId64"/>
    <p:sldId id="334" r:id="rId65"/>
    <p:sldId id="335" r:id="rId6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3" autoAdjust="0"/>
    <p:restoredTop sz="82695" autoAdjust="0"/>
  </p:normalViewPr>
  <p:slideViewPr>
    <p:cSldViewPr snapToGrid="0">
      <p:cViewPr varScale="1">
        <p:scale>
          <a:sx n="131" d="100"/>
          <a:sy n="131" d="100"/>
        </p:scale>
        <p:origin x="370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C2330-1926-4E1A-B2BB-D03300F6E7E7}" type="datetimeFigureOut">
              <a:rPr lang="nb-NO" smtClean="0"/>
              <a:t>30.04.2026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10D4B2-5520-45FB-9DFF-766152A75772}" type="slidenum">
              <a:rPr lang="nb-NO" smtClean="0"/>
              <a:t>‹#›</a:t>
            </a:fld>
            <a:endParaRPr lang="nb-NO"/>
          </a:p>
        </p:txBody>
      </p:sp>
    </p:spTree>
    <p:extLst>
      <p:ext uri="{BB962C8B-B14F-4D97-AF65-F5344CB8AC3E}">
        <p14:creationId xmlns:p14="http://schemas.microsoft.com/office/powerpoint/2010/main" val="2844983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Kunnskap og skadedyrs biologi er grunnleggende for å kunne forebygge og bekjempe dem på en effektiv måte</a:t>
            </a:r>
          </a:p>
        </p:txBody>
      </p:sp>
      <p:sp>
        <p:nvSpPr>
          <p:cNvPr id="4" name="Plassholder for lysbildenummer 3"/>
          <p:cNvSpPr>
            <a:spLocks noGrp="1"/>
          </p:cNvSpPr>
          <p:nvPr>
            <p:ph type="sldNum" sz="quarter" idx="10"/>
          </p:nvPr>
        </p:nvSpPr>
        <p:spPr/>
        <p:txBody>
          <a:bodyPr/>
          <a:lstStyle/>
          <a:p>
            <a:fld id="{4910D4B2-5520-45FB-9DFF-766152A75772}" type="slidenum">
              <a:rPr lang="nb-NO" smtClean="0"/>
              <a:t>1</a:t>
            </a:fld>
            <a:endParaRPr lang="nb-NO"/>
          </a:p>
        </p:txBody>
      </p:sp>
    </p:spTree>
    <p:extLst>
      <p:ext uri="{BB962C8B-B14F-4D97-AF65-F5344CB8AC3E}">
        <p14:creationId xmlns:p14="http://schemas.microsoft.com/office/powerpoint/2010/main" val="3234703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Kan være vanskelig å skille enkelte husmus fra enkelte skogmus. Men skogmusene</a:t>
            </a:r>
            <a:r>
              <a:rPr lang="nb-NO" baseline="0" dirty="0"/>
              <a:t> har store «mikke-mus-ører», en tofarget hale, store øyne og store føtter. Hopper høyere enn husmusa.</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20</a:t>
            </a:fld>
            <a:endParaRPr lang="nb-NO"/>
          </a:p>
        </p:txBody>
      </p:sp>
    </p:spTree>
    <p:extLst>
      <p:ext uri="{BB962C8B-B14F-4D97-AF65-F5344CB8AC3E}">
        <p14:creationId xmlns:p14="http://schemas.microsoft.com/office/powerpoint/2010/main" val="922189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Markmus</a:t>
            </a:r>
            <a:r>
              <a:rPr lang="nb-NO" baseline="0" dirty="0"/>
              <a:t> og fjellrotte hører til samme gruppe (korthalemus) og ligner av utseende på disse musene. Halene omtrent 1/3 av kroppslengden som er 9-16 cm. Korthalemusene skiller seg tydelig fra langhalemusene med det «butte» utseendet og ører som er skjult i pelsen.</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21</a:t>
            </a:fld>
            <a:endParaRPr lang="nb-NO"/>
          </a:p>
        </p:txBody>
      </p:sp>
    </p:spTree>
    <p:extLst>
      <p:ext uri="{BB962C8B-B14F-4D97-AF65-F5344CB8AC3E}">
        <p14:creationId xmlns:p14="http://schemas.microsoft.com/office/powerpoint/2010/main" val="122958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Kan forveksles med </a:t>
            </a:r>
            <a:r>
              <a:rPr lang="nb-NO" dirty="0" err="1"/>
              <a:t>brunrotte</a:t>
            </a:r>
            <a:r>
              <a:rPr lang="nb-NO" dirty="0"/>
              <a:t>. Men er mye mer klumpete</a:t>
            </a:r>
            <a:r>
              <a:rPr lang="nb-NO" baseline="0" dirty="0"/>
              <a:t> og butt. Korte bein og kort hårete hale. Mer om bekjempelse av denne arten når vi skal snakke om feller. Kan bli svært tallrik, og ødelegge plener, planter osv.</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22</a:t>
            </a:fld>
            <a:endParaRPr lang="nb-NO"/>
          </a:p>
        </p:txBody>
      </p:sp>
    </p:spTree>
    <p:extLst>
      <p:ext uri="{BB962C8B-B14F-4D97-AF65-F5344CB8AC3E}">
        <p14:creationId xmlns:p14="http://schemas.microsoft.com/office/powerpoint/2010/main" val="33875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viktige her er at reproduksjonen skjer fort. Kort drektighetstid, mange unger i kullene, kort tidd til kjønnsmodning – man trenger ikke pugge tall her</a:t>
            </a:r>
          </a:p>
          <a:p>
            <a:r>
              <a:rPr lang="nb-NO" dirty="0"/>
              <a:t>Levetid rotter i kloakken i København: 4-12 mnd.</a:t>
            </a:r>
          </a:p>
          <a:p>
            <a:r>
              <a:rPr lang="nb-NO" dirty="0"/>
              <a:t>Levetiden</a:t>
            </a:r>
            <a:r>
              <a:rPr lang="nb-NO" baseline="0" dirty="0"/>
              <a:t> varierer med tetthet på dyr, mattilgang, sykdom osv. Kan leve over 3 år under gode forhold. </a:t>
            </a:r>
          </a:p>
        </p:txBody>
      </p:sp>
      <p:sp>
        <p:nvSpPr>
          <p:cNvPr id="4" name="Plassholder for lysbildenummer 3"/>
          <p:cNvSpPr>
            <a:spLocks noGrp="1"/>
          </p:cNvSpPr>
          <p:nvPr>
            <p:ph type="sldNum" sz="quarter" idx="10"/>
          </p:nvPr>
        </p:nvSpPr>
        <p:spPr/>
        <p:txBody>
          <a:bodyPr/>
          <a:lstStyle/>
          <a:p>
            <a:fld id="{4910D4B2-5520-45FB-9DFF-766152A75772}" type="slidenum">
              <a:rPr lang="nb-NO" smtClean="0"/>
              <a:t>23</a:t>
            </a:fld>
            <a:endParaRPr lang="nb-NO"/>
          </a:p>
        </p:txBody>
      </p:sp>
    </p:spTree>
    <p:extLst>
      <p:ext uri="{BB962C8B-B14F-4D97-AF65-F5344CB8AC3E}">
        <p14:creationId xmlns:p14="http://schemas.microsoft.com/office/powerpoint/2010/main" val="3036648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24</a:t>
            </a:fld>
            <a:endParaRPr lang="nb-NO"/>
          </a:p>
        </p:txBody>
      </p:sp>
    </p:spTree>
    <p:extLst>
      <p:ext uri="{BB962C8B-B14F-4D97-AF65-F5344CB8AC3E}">
        <p14:creationId xmlns:p14="http://schemas.microsoft.com/office/powerpoint/2010/main" val="2969820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Hvis man ikke overvåker kontinuerlig og setter inn tiltak når det er aktivitet så kan man risikere massive problemer. </a:t>
            </a:r>
          </a:p>
          <a:p>
            <a:r>
              <a:rPr lang="nb-NO" dirty="0"/>
              <a:t>Da blir det såkalt «brannslukking» der man skal bekjempe masse dyr – det kan være vanskelig.</a:t>
            </a:r>
          </a:p>
          <a:p>
            <a:r>
              <a:rPr lang="nb-NO" dirty="0"/>
              <a:t>Gift er heller ikke alltid løsningen som vist i eksemplet på</a:t>
            </a:r>
            <a:r>
              <a:rPr lang="nb-NO" baseline="0" dirty="0"/>
              <a:t> neste slide.</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25</a:t>
            </a:fld>
            <a:endParaRPr lang="nb-NO"/>
          </a:p>
        </p:txBody>
      </p:sp>
    </p:spTree>
    <p:extLst>
      <p:ext uri="{BB962C8B-B14F-4D97-AF65-F5344CB8AC3E}">
        <p14:creationId xmlns:p14="http://schemas.microsoft.com/office/powerpoint/2010/main" val="2586099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protokoller fra et skadedyrfirma. Lokaliteten er en matbutikk. På første protokoll har de tegnet avtale om tiltak mot gnagere og insekter. Det</a:t>
            </a:r>
            <a:r>
              <a:rPr lang="nb-NO" baseline="0" dirty="0"/>
              <a:t> settes ut gift mot gnagere samt </a:t>
            </a:r>
            <a:r>
              <a:rPr lang="nb-NO" baseline="0" dirty="0" err="1"/>
              <a:t>limfeller</a:t>
            </a:r>
            <a:r>
              <a:rPr lang="nb-NO" baseline="0" dirty="0"/>
              <a:t> mot insekter.</a:t>
            </a:r>
          </a:p>
          <a:p>
            <a:r>
              <a:rPr lang="nb-NO" dirty="0"/>
              <a:t>Det</a:t>
            </a:r>
            <a:r>
              <a:rPr lang="nb-NO" baseline="0" dirty="0"/>
              <a:t> brukes store mengder gift uten at problemet blir løst. Etter et år er det mus over alt. Mattilsynet stengte butikken. Det kom inn et nytt skadedyrfirma som i løpet av 1-2 uker hadde løst problemet ved å tette alle sprekker og åpninger og fange musene i feller. </a:t>
            </a:r>
          </a:p>
          <a:p>
            <a:r>
              <a:rPr lang="nb-NO" baseline="0" dirty="0"/>
              <a:t>Hvorfor virket ikke giften? Mulig resistens? Mulig bare hamstring? Mulig kontinuerlig innvandring av mus? Giftbruk løser ikke et slikt problem. Her måtte det forebygging (tetting/opprydding) og mekaniske feller til.</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26</a:t>
            </a:fld>
            <a:endParaRPr lang="nb-NO"/>
          </a:p>
        </p:txBody>
      </p:sp>
    </p:spTree>
    <p:extLst>
      <p:ext uri="{BB962C8B-B14F-4D97-AF65-F5344CB8AC3E}">
        <p14:creationId xmlns:p14="http://schemas.microsoft.com/office/powerpoint/2010/main" val="2064068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Noen mener kritthvite</a:t>
            </a:r>
            <a:r>
              <a:rPr lang="nb-NO" baseline="0" dirty="0"/>
              <a:t> feller og </a:t>
            </a:r>
            <a:r>
              <a:rPr lang="nb-NO" baseline="0" dirty="0" err="1"/>
              <a:t>åtestasjoner</a:t>
            </a:r>
            <a:r>
              <a:rPr lang="nb-NO" baseline="0" dirty="0"/>
              <a:t> kan virke skremmende på rotter – tror ikke det har vært undersøkt</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27</a:t>
            </a:fld>
            <a:endParaRPr lang="nb-NO"/>
          </a:p>
        </p:txBody>
      </p:sp>
    </p:spTree>
    <p:extLst>
      <p:ext uri="{BB962C8B-B14F-4D97-AF65-F5344CB8AC3E}">
        <p14:creationId xmlns:p14="http://schemas.microsoft.com/office/powerpoint/2010/main" val="2916862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et TV-innslag</a:t>
            </a:r>
            <a:r>
              <a:rPr lang="nb-NO" baseline="0" dirty="0"/>
              <a:t> skulle produsenten av en slik ultralydsender komme med bevis for at de virket. Beviset var en ultralydsender som en mus hadde gnagd på – i følge produsenten fordi den ikke likte lyden…</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28</a:t>
            </a:fld>
            <a:endParaRPr lang="nb-NO"/>
          </a:p>
        </p:txBody>
      </p:sp>
    </p:spTree>
    <p:extLst>
      <p:ext uri="{BB962C8B-B14F-4D97-AF65-F5344CB8AC3E}">
        <p14:creationId xmlns:p14="http://schemas.microsoft.com/office/powerpoint/2010/main" val="1242696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Bildet viser vandringsvei markert med urin. Denne urinen er fluoriserende hvis man bruker UV-lys med riktig bølgelengde. Med erfaring kan man da finne slike vandringsveier som</a:t>
            </a:r>
            <a:r>
              <a:rPr lang="nb-NO" baseline="0" dirty="0"/>
              <a:t> man i utgangspunktet ikke kan se</a:t>
            </a:r>
            <a:r>
              <a:rPr lang="nb-NO" dirty="0"/>
              <a:t>. </a:t>
            </a:r>
          </a:p>
          <a:p>
            <a:r>
              <a:rPr lang="nb-NO" dirty="0"/>
              <a:t>Gnagere kan navigere i stummende mørke bl.a. ved hjelp av luktesansen.</a:t>
            </a:r>
          </a:p>
        </p:txBody>
      </p:sp>
      <p:sp>
        <p:nvSpPr>
          <p:cNvPr id="4" name="Plassholder for lysbildenummer 3"/>
          <p:cNvSpPr>
            <a:spLocks noGrp="1"/>
          </p:cNvSpPr>
          <p:nvPr>
            <p:ph type="sldNum" sz="quarter" idx="10"/>
          </p:nvPr>
        </p:nvSpPr>
        <p:spPr/>
        <p:txBody>
          <a:bodyPr/>
          <a:lstStyle/>
          <a:p>
            <a:fld id="{4910D4B2-5520-45FB-9DFF-766152A75772}" type="slidenum">
              <a:rPr lang="nb-NO" smtClean="0"/>
              <a:t>29</a:t>
            </a:fld>
            <a:endParaRPr lang="nb-NO"/>
          </a:p>
        </p:txBody>
      </p:sp>
    </p:spTree>
    <p:extLst>
      <p:ext uri="{BB962C8B-B14F-4D97-AF65-F5344CB8AC3E}">
        <p14:creationId xmlns:p14="http://schemas.microsoft.com/office/powerpoint/2010/main" val="2132878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Gnagertennene er et karakteristisk kjennetegn på gnagere. De består at et par i overkjeven og et par i underkjeven. Tennene har emalje kun på fremsiden. Det betyr at de slipes mot hverandre når dyret gnager. Tennene er meget skarpe. De vokser kontinuerlig – opptil 0,4 mm pr dag.</a:t>
            </a:r>
          </a:p>
          <a:p>
            <a:r>
              <a:rPr lang="nb-NO" dirty="0"/>
              <a:t>Gnagere gnager IKKE for å slipe ned tennene, men for å få tak i mat, komme inn i bygninger, av nysgjerrighet osv.</a:t>
            </a:r>
          </a:p>
          <a:p>
            <a:r>
              <a:rPr lang="nb-NO" dirty="0"/>
              <a:t>Tennene er meget harde og de kan gnage seg gjennom betong, blyplater, treverk osv. Alt man kan rispe i med en kniv kan gnagere komme seg gjennom.</a:t>
            </a:r>
          </a:p>
          <a:p>
            <a:r>
              <a:rPr lang="nb-NO" dirty="0"/>
              <a:t>Avhengig av kanter, sprekker </a:t>
            </a:r>
            <a:r>
              <a:rPr lang="nb-NO" dirty="0" err="1"/>
              <a:t>osv</a:t>
            </a:r>
            <a:r>
              <a:rPr lang="nb-NO" dirty="0"/>
              <a:t> for å få tak med de krumme tennene – på glatte harde flater er det ikke sikkert de får tak</a:t>
            </a:r>
          </a:p>
          <a:p>
            <a:endParaRPr lang="nb-NO" dirty="0"/>
          </a:p>
        </p:txBody>
      </p:sp>
      <p:sp>
        <p:nvSpPr>
          <p:cNvPr id="4" name="Plassholder for lysbildenummer 3"/>
          <p:cNvSpPr>
            <a:spLocks noGrp="1"/>
          </p:cNvSpPr>
          <p:nvPr>
            <p:ph type="sldNum" sz="quarter" idx="5"/>
          </p:nvPr>
        </p:nvSpPr>
        <p:spPr/>
        <p:txBody>
          <a:bodyPr/>
          <a:lstStyle/>
          <a:p>
            <a:fld id="{4910D4B2-5520-45FB-9DFF-766152A75772}" type="slidenum">
              <a:rPr lang="nb-NO" smtClean="0"/>
              <a:t>2</a:t>
            </a:fld>
            <a:endParaRPr lang="nb-NO"/>
          </a:p>
        </p:txBody>
      </p:sp>
    </p:spTree>
    <p:extLst>
      <p:ext uri="{BB962C8B-B14F-4D97-AF65-F5344CB8AC3E}">
        <p14:creationId xmlns:p14="http://schemas.microsoft.com/office/powerpoint/2010/main" val="3252973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Legg merke til værhårene på det øverste bildet.</a:t>
            </a:r>
          </a:p>
          <a:p>
            <a:r>
              <a:rPr lang="nb-NO" dirty="0"/>
              <a:t>Inne i et hjørne føler gnagere seg trygge.</a:t>
            </a:r>
            <a:r>
              <a:rPr lang="nb-NO" baseline="0" dirty="0"/>
              <a:t> Spesielt hvis de sitter under noe også. </a:t>
            </a:r>
          </a:p>
          <a:p>
            <a:r>
              <a:rPr lang="nb-NO" baseline="0" dirty="0"/>
              <a:t>Se etter fettmerker fra pelsen på små åpninger, langs vegger </a:t>
            </a:r>
            <a:r>
              <a:rPr lang="nb-NO" baseline="0" dirty="0" err="1"/>
              <a:t>osv</a:t>
            </a:r>
            <a:r>
              <a:rPr lang="nb-NO" baseline="0" dirty="0"/>
              <a:t> – det er et tegn på hyppig brukt vandringsvei. Se nederste bilde til høyre</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0D4B2-5520-45FB-9DFF-766152A7577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698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også denne sansen – og muskelminne. Tenk deg at du daglig åpner en dør med dørpumpe på. Du er vant til å bruke en</a:t>
            </a:r>
            <a:r>
              <a:rPr lang="nb-NO" baseline="0" dirty="0"/>
              <a:t> bestemt mengde kraft for å få opp døra. Er dørpumpa koblet fra vil man rive opp døra alt for hardt. Et annet eksempel er at man skal løfte en melkekartong som man tror er full. Er den tom bruker man for mye kraft. </a:t>
            </a:r>
          </a:p>
          <a:p>
            <a:r>
              <a:rPr lang="nb-NO" baseline="0" dirty="0"/>
              <a:t>Rotter blir vant til hvor mange skritt de bruker å ulike steder de vandrer. Kommer det plutselig en hindring i veien i form av en felle eller </a:t>
            </a:r>
            <a:r>
              <a:rPr lang="nb-NO" baseline="0" dirty="0" err="1"/>
              <a:t>åtestasjon</a:t>
            </a:r>
            <a:r>
              <a:rPr lang="nb-NO" baseline="0" dirty="0"/>
              <a:t> så kan dette være skremmende.</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31</a:t>
            </a:fld>
            <a:endParaRPr lang="nb-NO"/>
          </a:p>
        </p:txBody>
      </p:sp>
    </p:spTree>
    <p:extLst>
      <p:ext uri="{BB962C8B-B14F-4D97-AF65-F5344CB8AC3E}">
        <p14:creationId xmlns:p14="http://schemas.microsoft.com/office/powerpoint/2010/main" val="27612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Pelsstell hos gnagere</a:t>
            </a:r>
            <a:r>
              <a:rPr lang="nb-NO" baseline="0" dirty="0"/>
              <a:t> er viktig. De bruker opptil 20 prosent av sin våkne tid på dette. Kontaktmidler er skum som skal komme i dyrets pels og som dyret får i seg under pelsstellet. Disse kan være effektive, men utgjør en betydelig risiko for andre dyr (enten direkte om de får middelet på seg eller indirekte om de spiser forgiftete dyr) ettersom konsentrasjonen av gift er mye høyere (14 x mer i </a:t>
            </a:r>
            <a:r>
              <a:rPr lang="nb-NO" baseline="0" dirty="0" err="1"/>
              <a:t>Racumin</a:t>
            </a:r>
            <a:r>
              <a:rPr lang="nb-NO" baseline="0" dirty="0"/>
              <a:t> </a:t>
            </a:r>
            <a:r>
              <a:rPr lang="nb-NO" baseline="0" dirty="0" err="1"/>
              <a:t>Foam</a:t>
            </a:r>
            <a:r>
              <a:rPr lang="nb-NO" baseline="0" dirty="0"/>
              <a:t> enn i </a:t>
            </a:r>
            <a:r>
              <a:rPr lang="nb-NO" baseline="0" dirty="0" err="1"/>
              <a:t>Racumin</a:t>
            </a:r>
            <a:r>
              <a:rPr lang="nb-NO" baseline="0" dirty="0"/>
              <a:t> Expert) enn i åte.</a:t>
            </a:r>
          </a:p>
          <a:p>
            <a:r>
              <a:rPr lang="nb-NO" baseline="0" dirty="0"/>
              <a:t>Kontakt en skadedyrbekjemper for hjelp til å ta slike dyr </a:t>
            </a:r>
            <a:r>
              <a:rPr lang="nb-NO" baseline="0" dirty="0" err="1"/>
              <a:t>vha</a:t>
            </a:r>
            <a:r>
              <a:rPr lang="nb-NO" baseline="0" dirty="0"/>
              <a:t> kontaktskum.</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32</a:t>
            </a:fld>
            <a:endParaRPr lang="nb-NO"/>
          </a:p>
        </p:txBody>
      </p:sp>
    </p:spTree>
    <p:extLst>
      <p:ext uri="{BB962C8B-B14F-4D97-AF65-F5344CB8AC3E}">
        <p14:creationId xmlns:p14="http://schemas.microsoft.com/office/powerpoint/2010/main" val="3192810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Gnagere er</a:t>
            </a:r>
            <a:r>
              <a:rPr lang="nb-NO" baseline="0" dirty="0"/>
              <a:t> dyktige til å klatre. Klatrer på treverk, betong, ledninger, i rør, på planter. De kommer derfor inn høyt oppe i bygninger også.</a:t>
            </a:r>
          </a:p>
          <a:p>
            <a:r>
              <a:rPr lang="nb-NO" baseline="0" dirty="0"/>
              <a:t>Så en rotte på utsiden av en blokk i 8.etasje – klatrende på steinveggen.</a:t>
            </a:r>
          </a:p>
          <a:p>
            <a:r>
              <a:rPr lang="nb-NO" baseline="0" dirty="0"/>
              <a:t>Rotter er sterke – løfter bort en sluk på 1,2 kg hvis den vil opp.</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33</a:t>
            </a:fld>
            <a:endParaRPr lang="nb-NO"/>
          </a:p>
        </p:txBody>
      </p:sp>
    </p:spTree>
    <p:extLst>
      <p:ext uri="{BB962C8B-B14F-4D97-AF65-F5344CB8AC3E}">
        <p14:creationId xmlns:p14="http://schemas.microsoft.com/office/powerpoint/2010/main" val="2128455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algn="ctr"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algn="ctr"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algn="ctr"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algn="ctr" eaLnBrk="0" fontAlgn="base" hangingPunct="0">
              <a:spcBef>
                <a:spcPct val="0"/>
              </a:spcBef>
              <a:spcAft>
                <a:spcPct val="0"/>
              </a:spcAft>
              <a:defRPr sz="2400">
                <a:solidFill>
                  <a:schemeClr val="tx1"/>
                </a:solidFill>
                <a:latin typeface="Times"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B276D1-78D7-8847-87B2-A1B7DB244078}" type="slidenum">
              <a:rPr kumimoji="0" lang="en-US" sz="1200" b="0" i="0" u="none" strike="noStrike" kern="1200" cap="none" spc="0" normalizeH="0" baseline="0" noProof="0" smtClean="0">
                <a:ln>
                  <a:noFill/>
                </a:ln>
                <a:solidFill>
                  <a:prstClr val="black"/>
                </a:solidFill>
                <a:effectLst/>
                <a:uLnTx/>
                <a:uFillTx/>
                <a:latin typeface="Times" charset="0"/>
                <a:ea typeface="MS PGothic"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charset="0"/>
              <a:ea typeface="MS PGothic" charset="0"/>
            </a:endParaRPr>
          </a:p>
        </p:txBody>
      </p:sp>
      <p:sp>
        <p:nvSpPr>
          <p:cNvPr id="153603"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a:lstStyle/>
          <a:p>
            <a:pPr>
              <a:defRPr/>
            </a:pPr>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659559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Tegningen viser et typisk </a:t>
            </a:r>
            <a:r>
              <a:rPr lang="nb-NO" dirty="0" err="1"/>
              <a:t>rottebol</a:t>
            </a:r>
            <a:r>
              <a:rPr lang="nb-NO" dirty="0"/>
              <a:t> utendørs. Dyret har flere innganger til bolet – som gjerne ligger under planker, ved,</a:t>
            </a:r>
            <a:r>
              <a:rPr lang="nb-NO" baseline="0" dirty="0"/>
              <a:t> bildekk, containere </a:t>
            </a:r>
            <a:r>
              <a:rPr lang="nb-NO" baseline="0" dirty="0" err="1"/>
              <a:t>osv</a:t>
            </a:r>
            <a:r>
              <a:rPr lang="nb-NO" baseline="0" dirty="0"/>
              <a:t> som står på bakken. Rømningsveiene (nødutgangene) er typisk kamuflert med gress, løv eller annet som lett kan fjernes.</a:t>
            </a:r>
          </a:p>
          <a:p>
            <a:r>
              <a:rPr lang="nb-NO" baseline="0" dirty="0"/>
              <a:t>Rydd derfor opp i alt som gnagere kan finne på å lage bol under – hvis ting ikke kan fjernes få det opp fra bakken (minst 50 cm)</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36</a:t>
            </a:fld>
            <a:endParaRPr lang="nb-NO"/>
          </a:p>
        </p:txBody>
      </p:sp>
    </p:spTree>
    <p:extLst>
      <p:ext uri="{BB962C8B-B14F-4D97-AF65-F5344CB8AC3E}">
        <p14:creationId xmlns:p14="http://schemas.microsoft.com/office/powerpoint/2010/main" val="2787684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Det øverste bildet viser hull</a:t>
            </a:r>
            <a:r>
              <a:rPr lang="nb-NO" baseline="0" dirty="0"/>
              <a:t> fra rotte som har gravd seg opp fra kloakken. Slike h</a:t>
            </a:r>
            <a:r>
              <a:rPr lang="nb-NO" dirty="0"/>
              <a:t>ull kan</a:t>
            </a:r>
            <a:r>
              <a:rPr lang="nb-NO" baseline="0" dirty="0"/>
              <a:t> dukke opp over alt</a:t>
            </a:r>
            <a:r>
              <a:rPr lang="nb-NO" dirty="0"/>
              <a:t>. Dyrene aner jo ikke hvor de kommer opp og slike hull kan finnes på helt åpne områder. Rotter som graver seg ned gjør dette i skjul, og slike hull er oftest skjult av vegetasjon, paller, søppeldunker </a:t>
            </a:r>
            <a:r>
              <a:rPr lang="nb-NO" dirty="0" err="1"/>
              <a:t>osv</a:t>
            </a:r>
            <a:r>
              <a:rPr lang="nb-NO" baseline="0" dirty="0"/>
              <a:t> eller de graves helt inntil vegger. Det sistnevnte er typisk når rotter graver seg inn under grunnmuren og dermed kommer inn i krypkjellere o.l. (se bilde 2).</a:t>
            </a:r>
          </a:p>
          <a:p>
            <a:r>
              <a:rPr lang="nb-NO" baseline="0" dirty="0"/>
              <a:t>Hvis man graver seg litt ned i gangsystemet så vil se at rottenes gangsystem er rundt i tverrsnitt. Vånden lager mer vertikalt ovale gangsystemer.</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37</a:t>
            </a:fld>
            <a:endParaRPr lang="nb-NO"/>
          </a:p>
        </p:txBody>
      </p:sp>
    </p:spTree>
    <p:extLst>
      <p:ext uri="{BB962C8B-B14F-4D97-AF65-F5344CB8AC3E}">
        <p14:creationId xmlns:p14="http://schemas.microsoft.com/office/powerpoint/2010/main" val="2933517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Rotter kommer lett inn gjennom kloakksystemet.</a:t>
            </a:r>
            <a:r>
              <a:rPr lang="nb-NO" baseline="0" dirty="0"/>
              <a:t> Det er ikke uvanlig at de kan dukke opp i toaletter – selv høyt oppe i blokker. De svømmer lett gjennom vannlåser. Hvorvidt de kommer ut av toalettet kommer an på designen av toalettet, og om det er noe å få tak i langs kanten.</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38</a:t>
            </a:fld>
            <a:endParaRPr lang="nb-NO"/>
          </a:p>
        </p:txBody>
      </p:sp>
    </p:spTree>
    <p:extLst>
      <p:ext uri="{BB962C8B-B14F-4D97-AF65-F5344CB8AC3E}">
        <p14:creationId xmlns:p14="http://schemas.microsoft.com/office/powerpoint/2010/main" val="2109312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Gnagertennene vokser kontinuerlig (opptil 0,4 mm per dag), og de er meget harde (hardere enn bl.a. bly, aluminium, jern og kobber). Alle materialer som man kan lage merker i med en kniv kan rotter gnage på. Tennene er meget skarpe, og slipes kontinuerlig mot hverandre når dyret gnager. Rotter og mus har i tillegg svært sterk kjevemuskulatur som kan jobbe raskt (en rotte kan bite </a:t>
            </a:r>
            <a:r>
              <a:rPr lang="nb-NO" sz="1200" kern="1200" dirty="0" err="1">
                <a:solidFill>
                  <a:schemeClr val="tx1"/>
                </a:solidFill>
                <a:effectLst/>
                <a:latin typeface="+mn-lt"/>
                <a:ea typeface="+mn-ea"/>
                <a:cs typeface="+mn-cs"/>
              </a:rPr>
              <a:t>ca</a:t>
            </a:r>
            <a:r>
              <a:rPr lang="nb-NO" sz="1200" kern="1200" dirty="0">
                <a:solidFill>
                  <a:schemeClr val="tx1"/>
                </a:solidFill>
                <a:effectLst/>
                <a:latin typeface="+mn-lt"/>
                <a:ea typeface="+mn-ea"/>
                <a:cs typeface="+mn-cs"/>
              </a:rPr>
              <a:t> 6 ganger pr. sekund)</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39</a:t>
            </a:fld>
            <a:endParaRPr lang="nb-NO"/>
          </a:p>
        </p:txBody>
      </p:sp>
    </p:spTree>
    <p:extLst>
      <p:ext uri="{BB962C8B-B14F-4D97-AF65-F5344CB8AC3E}">
        <p14:creationId xmlns:p14="http://schemas.microsoft.com/office/powerpoint/2010/main" val="2665833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Blir</a:t>
            </a:r>
            <a:r>
              <a:rPr lang="nb-NO" baseline="0" dirty="0"/>
              <a:t> det mange dyr på området så vil typisk de underlegne individene spre seg til andre steder. </a:t>
            </a:r>
          </a:p>
          <a:p>
            <a:r>
              <a:rPr lang="nb-NO" baseline="0" dirty="0"/>
              <a:t>Man finner svært sjelden rotter og mus på samme sted, men de kan dele en bygning mellom seg slik at de har egne territorier som ikke overlapper.</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40</a:t>
            </a:fld>
            <a:endParaRPr lang="nb-NO"/>
          </a:p>
        </p:txBody>
      </p:sp>
    </p:spTree>
    <p:extLst>
      <p:ext uri="{BB962C8B-B14F-4D97-AF65-F5344CB8AC3E}">
        <p14:creationId xmlns:p14="http://schemas.microsoft.com/office/powerpoint/2010/main" val="89000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Langhalemusene er langstrakte dyr med lang hale som navnet tilsier. Disse er meget dyktige klatrere.</a:t>
            </a:r>
          </a:p>
          <a:p>
            <a:r>
              <a:rPr lang="nb-NO" dirty="0"/>
              <a:t>Korthalemusene har kortere hale, mer butt kroppsform, små ører som er skjult i pelsen. Noen av disse artene er ikke så flinke til å klatre.</a:t>
            </a:r>
          </a:p>
        </p:txBody>
      </p:sp>
      <p:sp>
        <p:nvSpPr>
          <p:cNvPr id="4" name="Plassholder for lysbildenummer 3"/>
          <p:cNvSpPr>
            <a:spLocks noGrp="1"/>
          </p:cNvSpPr>
          <p:nvPr>
            <p:ph type="sldNum" sz="quarter" idx="5"/>
          </p:nvPr>
        </p:nvSpPr>
        <p:spPr/>
        <p:txBody>
          <a:bodyPr/>
          <a:lstStyle/>
          <a:p>
            <a:fld id="{4910D4B2-5520-45FB-9DFF-766152A75772}" type="slidenum">
              <a:rPr lang="nb-NO" smtClean="0"/>
              <a:t>5</a:t>
            </a:fld>
            <a:endParaRPr lang="nb-NO"/>
          </a:p>
        </p:txBody>
      </p:sp>
    </p:spTree>
    <p:extLst>
      <p:ext uri="{BB962C8B-B14F-4D97-AF65-F5344CB8AC3E}">
        <p14:creationId xmlns:p14="http://schemas.microsoft.com/office/powerpoint/2010/main" val="111062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viktig poeng er at skogmusene og korthalemusene vandrer over større områder enn husmus/rotter (legg merke til den begrensete aksjonsradiusen hos husmus og brunrotter). Dette gjør at det oftest er et kontinuerlig tilsig av frittlevende norske mus til eiendommer som ligger i områder med skog og eng. Bekjempelse av slike dyr med gift er meningsløst ettersom giften aldri løser problemet. Slik giftbruk vil bare medføre et stort antall forgiftede dyr som er lett tilgjengelig for ulike rovdyr og rovfugler. </a:t>
            </a:r>
          </a:p>
          <a:p>
            <a:r>
              <a:rPr lang="nb-NO" dirty="0"/>
              <a:t>Som regel vil gnagere lage seg bol i nærheten av matkilder. Underlegne individer kan imidlertid vandre langt på leting etter mat.</a:t>
            </a:r>
          </a:p>
          <a:p>
            <a:r>
              <a:rPr lang="nb-NO" dirty="0"/>
              <a:t>I ekstreme tilfeller har man sett flokker av rotter som vandrer mange kilometer. Dette har typisk vært i tilfeller der det har vært store mengder rotter på søppelfyllinger der det har blitt kastet matavfall. Hvis man da brått slutter å kaste matavfall vil etter hvert rottene finne for lite mat, og man har da sett store og lange vandringer av dyr.</a:t>
            </a:r>
          </a:p>
          <a:p>
            <a:endParaRPr lang="nb-NO" dirty="0"/>
          </a:p>
        </p:txBody>
      </p:sp>
      <p:sp>
        <p:nvSpPr>
          <p:cNvPr id="4" name="Plassholder for lysbildenummer 3"/>
          <p:cNvSpPr>
            <a:spLocks noGrp="1"/>
          </p:cNvSpPr>
          <p:nvPr>
            <p:ph type="sldNum" sz="quarter" idx="5"/>
          </p:nvPr>
        </p:nvSpPr>
        <p:spPr/>
        <p:txBody>
          <a:bodyPr/>
          <a:lstStyle/>
          <a:p>
            <a:fld id="{4910D4B2-5520-45FB-9DFF-766152A75772}" type="slidenum">
              <a:rPr lang="nb-NO" smtClean="0"/>
              <a:t>41</a:t>
            </a:fld>
            <a:endParaRPr lang="nb-NO"/>
          </a:p>
        </p:txBody>
      </p:sp>
    </p:spTree>
    <p:extLst>
      <p:ext uri="{BB962C8B-B14F-4D97-AF65-F5344CB8AC3E}">
        <p14:creationId xmlns:p14="http://schemas.microsoft.com/office/powerpoint/2010/main" val="3751643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42</a:t>
            </a:fld>
            <a:endParaRPr lang="nb-NO"/>
          </a:p>
        </p:txBody>
      </p:sp>
    </p:spTree>
    <p:extLst>
      <p:ext uri="{BB962C8B-B14F-4D97-AF65-F5344CB8AC3E}">
        <p14:creationId xmlns:p14="http://schemas.microsoft.com/office/powerpoint/2010/main" val="1117507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Gnagere er altetende – men foretrekker kornprodukter. Men spiser også grønnsaker, frukt, fisk, kjøtt</a:t>
            </a:r>
            <a:r>
              <a:rPr lang="nb-NO" baseline="0" dirty="0"/>
              <a:t> osv.</a:t>
            </a:r>
          </a:p>
          <a:p>
            <a:r>
              <a:rPr lang="nb-NO" baseline="0" dirty="0"/>
              <a:t>Mus hamstrer som regel mer enn rotter – hamstring er problematisk ettersom gift kommer på avveie uten at gnagerne nødvendigvis spiser giften.</a:t>
            </a:r>
          </a:p>
          <a:p>
            <a:r>
              <a:rPr lang="nb-NO" baseline="0" dirty="0"/>
              <a:t>De kan bli spesialisert på enkelte typer mat – kan være vanskelig å få de til å ta åte.</a:t>
            </a:r>
          </a:p>
          <a:p>
            <a:r>
              <a:rPr lang="nb-NO" baseline="0" dirty="0"/>
              <a:t>Mus spiser svært mange steder pr døgn – det betyr at man kan risikere at de ikke tar en dødelig dose med gift hvis de har mange andre matkilder.</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43</a:t>
            </a:fld>
            <a:endParaRPr lang="nb-NO"/>
          </a:p>
        </p:txBody>
      </p:sp>
    </p:spTree>
    <p:extLst>
      <p:ext uri="{BB962C8B-B14F-4D97-AF65-F5344CB8AC3E}">
        <p14:creationId xmlns:p14="http://schemas.microsoft.com/office/powerpoint/2010/main" val="2835702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Neofobi hos rotter kan være problematisk – mus viser liten grad av neofobi med unntak av enkelte stammer med husmus.</a:t>
            </a:r>
            <a:r>
              <a:rPr lang="nb-NO" baseline="0" dirty="0"/>
              <a:t> Det kan være vanskelig å få de til å gå i feller eller ta gift. Neofobien gjelder både ting og lukter. Når det gjelder lukt er det ikke menneskelukt de er redd ettersom de er vant til å være nær mennesker. De kan reagere på nye lukter slik som parfyme, vaskemidler osv. Ikke vask feller og </a:t>
            </a:r>
            <a:r>
              <a:rPr lang="nb-NO" baseline="0" dirty="0" err="1"/>
              <a:t>åtestasjoner</a:t>
            </a:r>
            <a:r>
              <a:rPr lang="nb-NO" baseline="0" dirty="0"/>
              <a:t> med såpe. Desinfiser med 10% klorblanding. Bruk hansker når du tar i feller, åtestasjoner og åte. Tomme åtestasjoner må merkes som tomme!</a:t>
            </a:r>
          </a:p>
        </p:txBody>
      </p:sp>
      <p:sp>
        <p:nvSpPr>
          <p:cNvPr id="4" name="Plassholder for lysbildenummer 3"/>
          <p:cNvSpPr>
            <a:spLocks noGrp="1"/>
          </p:cNvSpPr>
          <p:nvPr>
            <p:ph type="sldNum" sz="quarter" idx="10"/>
          </p:nvPr>
        </p:nvSpPr>
        <p:spPr/>
        <p:txBody>
          <a:bodyPr/>
          <a:lstStyle/>
          <a:p>
            <a:fld id="{4910D4B2-5520-45FB-9DFF-766152A75772}" type="slidenum">
              <a:rPr lang="nb-NO" smtClean="0"/>
              <a:t>44</a:t>
            </a:fld>
            <a:endParaRPr lang="nb-NO"/>
          </a:p>
        </p:txBody>
      </p:sp>
    </p:spTree>
    <p:extLst>
      <p:ext uri="{BB962C8B-B14F-4D97-AF65-F5344CB8AC3E}">
        <p14:creationId xmlns:p14="http://schemas.microsoft.com/office/powerpoint/2010/main" val="1312356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Primær </a:t>
            </a:r>
            <a:r>
              <a:rPr lang="nb-NO" baseline="0" dirty="0" err="1"/>
              <a:t>åtevegring</a:t>
            </a:r>
            <a:r>
              <a:rPr lang="nb-NO" baseline="0" dirty="0"/>
              <a:t>:  Rotter og mus unngår av prinsipp enkelte typer mat og åte.</a:t>
            </a:r>
          </a:p>
          <a:p>
            <a:r>
              <a:rPr lang="nb-NO" baseline="0" dirty="0"/>
              <a:t>Sekundær åtevegring: Et dyr har spist en ikke-dødelig dose med gift, blitt dårlig, overlever, og forstår sammenhengen mellom inntak av giften og sykdom. Den unngår dermed slik åte i fremtiden. En mammarotte som har opplevd dette vil typisk lære ungene sine å unngå slik mat. Ungene viser da primær </a:t>
            </a:r>
            <a:r>
              <a:rPr lang="nb-NO" baseline="0" dirty="0" err="1"/>
              <a:t>åtevegring</a:t>
            </a:r>
            <a:r>
              <a:rPr lang="nb-NO" baseline="0" dirty="0"/>
              <a:t>.</a:t>
            </a:r>
          </a:p>
          <a:p>
            <a:r>
              <a:rPr lang="nb-NO" baseline="0" dirty="0"/>
              <a:t>Sekundær </a:t>
            </a:r>
            <a:r>
              <a:rPr lang="nb-NO" baseline="0" dirty="0" err="1"/>
              <a:t>åtevegring</a:t>
            </a:r>
            <a:r>
              <a:rPr lang="nb-NO" baseline="0" dirty="0"/>
              <a:t> er ikke noe problem med </a:t>
            </a:r>
            <a:r>
              <a:rPr lang="nb-NO" baseline="0" dirty="0" err="1"/>
              <a:t>antikoagulantene</a:t>
            </a:r>
            <a:r>
              <a:rPr lang="nb-NO" baseline="0" dirty="0"/>
              <a:t> ettersom giftvirkningen først inntreffer etter 3-10 dager. De klarer da ikke forbinde inntaket med sykdom. Bruk av andre gifter slik som alfakloralose/</a:t>
            </a:r>
            <a:r>
              <a:rPr lang="nb-NO" baseline="0" dirty="0" err="1"/>
              <a:t>cholecalciferol</a:t>
            </a:r>
            <a:r>
              <a:rPr lang="nb-NO" baseline="0" dirty="0"/>
              <a:t> (kun for bekjempere) kan gi sekundær åtevegring.</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45</a:t>
            </a:fld>
            <a:endParaRPr lang="nb-NO"/>
          </a:p>
        </p:txBody>
      </p:sp>
    </p:spTree>
    <p:extLst>
      <p:ext uri="{BB962C8B-B14F-4D97-AF65-F5344CB8AC3E}">
        <p14:creationId xmlns:p14="http://schemas.microsoft.com/office/powerpoint/2010/main" val="398866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Også vi mennesker kan få sekundær </a:t>
            </a:r>
            <a:r>
              <a:rPr lang="nb-NO" dirty="0" err="1"/>
              <a:t>åtevegring</a:t>
            </a:r>
            <a:r>
              <a:rPr lang="nb-NO" dirty="0"/>
              <a:t> hvis vi har spist noe og blitt dårlig</a:t>
            </a:r>
          </a:p>
        </p:txBody>
      </p:sp>
      <p:sp>
        <p:nvSpPr>
          <p:cNvPr id="4" name="Plassholder for lysbildenummer 3"/>
          <p:cNvSpPr>
            <a:spLocks noGrp="1"/>
          </p:cNvSpPr>
          <p:nvPr>
            <p:ph type="sldNum" sz="quarter" idx="10"/>
          </p:nvPr>
        </p:nvSpPr>
        <p:spPr/>
        <p:txBody>
          <a:bodyPr/>
          <a:lstStyle/>
          <a:p>
            <a:fld id="{4910D4B2-5520-45FB-9DFF-766152A75772}" type="slidenum">
              <a:rPr lang="nb-NO" smtClean="0"/>
              <a:t>46</a:t>
            </a:fld>
            <a:endParaRPr lang="nb-NO"/>
          </a:p>
        </p:txBody>
      </p:sp>
    </p:spTree>
    <p:extLst>
      <p:ext uri="{BB962C8B-B14F-4D97-AF65-F5344CB8AC3E}">
        <p14:creationId xmlns:p14="http://schemas.microsoft.com/office/powerpoint/2010/main" val="3354632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kommer ikke gjennom et hull med diameter på</a:t>
            </a:r>
            <a:r>
              <a:rPr lang="nb-NO" baseline="0" dirty="0"/>
              <a:t> 6/12 mm. Et slikt hull kan de imidlertid utvide ved å gnage. Hullet må være en sprekk. Kommer hodet inn under sprekken på 6/12 mm kommer resten av kroppen inn.</a:t>
            </a:r>
          </a:p>
          <a:p>
            <a:r>
              <a:rPr lang="nb-NO" baseline="0" dirty="0"/>
              <a:t>Alle sprekker og åpninger må tettes. Fra under bakken og til over tak. Husk også kloakknettet.</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47</a:t>
            </a:fld>
            <a:endParaRPr lang="nb-NO"/>
          </a:p>
        </p:txBody>
      </p:sp>
    </p:spTree>
    <p:extLst>
      <p:ext uri="{BB962C8B-B14F-4D97-AF65-F5344CB8AC3E}">
        <p14:creationId xmlns:p14="http://schemas.microsoft.com/office/powerpoint/2010/main" val="2410215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Brunrotter</a:t>
            </a:r>
            <a:r>
              <a:rPr lang="nb-NO" dirty="0"/>
              <a:t>, </a:t>
            </a:r>
            <a:r>
              <a:rPr lang="nb-NO" dirty="0" err="1"/>
              <a:t>svartrotter</a:t>
            </a:r>
            <a:r>
              <a:rPr lang="nb-NO" dirty="0"/>
              <a:t> og husmus ødelegger mat til 1 milliard mennesker på verdensbasis.</a:t>
            </a:r>
          </a:p>
          <a:p>
            <a:r>
              <a:rPr lang="nb-NO" dirty="0"/>
              <a:t>Økte strømutgifter </a:t>
            </a:r>
            <a:r>
              <a:rPr lang="nb-NO" dirty="0" err="1"/>
              <a:t>pga</a:t>
            </a:r>
            <a:r>
              <a:rPr lang="nb-NO" dirty="0"/>
              <a:t> skader på isolasjonsmateriale. Kuldebroer.</a:t>
            </a:r>
          </a:p>
          <a:p>
            <a:r>
              <a:rPr lang="nb-NO" dirty="0"/>
              <a:t>Brann</a:t>
            </a:r>
            <a:r>
              <a:rPr lang="nb-NO" baseline="0" dirty="0"/>
              <a:t> </a:t>
            </a:r>
            <a:r>
              <a:rPr lang="nb-NO" baseline="0" dirty="0" err="1"/>
              <a:t>pga</a:t>
            </a:r>
            <a:r>
              <a:rPr lang="nb-NO" baseline="0" dirty="0"/>
              <a:t> gnag på ledninger og vannskader </a:t>
            </a:r>
            <a:r>
              <a:rPr lang="nb-NO" baseline="0" dirty="0" err="1"/>
              <a:t>pga</a:t>
            </a:r>
            <a:r>
              <a:rPr lang="nb-NO" baseline="0" dirty="0"/>
              <a:t> gnag på vannrør er ikke uvanlig.</a:t>
            </a:r>
          </a:p>
          <a:p>
            <a:r>
              <a:rPr lang="nb-NO" baseline="0" dirty="0"/>
              <a:t>Skader på kloakkrør.</a:t>
            </a:r>
          </a:p>
          <a:p>
            <a:r>
              <a:rPr lang="nb-NO" baseline="0" dirty="0"/>
              <a:t>Bildet nederst til venstre viser en sentrifuge til 500 000 kr som ble ødelagt av en enkelt rotte.</a:t>
            </a:r>
          </a:p>
          <a:p>
            <a:r>
              <a:rPr lang="nb-NO" baseline="0" dirty="0"/>
              <a:t>Nederst til høyre – </a:t>
            </a:r>
            <a:r>
              <a:rPr lang="nb-NO" baseline="0" dirty="0" err="1"/>
              <a:t>rottebol</a:t>
            </a:r>
            <a:r>
              <a:rPr lang="nb-NO" baseline="0" dirty="0"/>
              <a:t> i kontorskuff.</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48</a:t>
            </a:fld>
            <a:endParaRPr lang="nb-NO"/>
          </a:p>
        </p:txBody>
      </p:sp>
    </p:spTree>
    <p:extLst>
      <p:ext uri="{BB962C8B-B14F-4D97-AF65-F5344CB8AC3E}">
        <p14:creationId xmlns:p14="http://schemas.microsoft.com/office/powerpoint/2010/main" val="819953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Selv om bitt ser uskyldige ut så skal man kontakte lege. Vask såret grundig med såpe og vann. Man vil vanligvis få en </a:t>
            </a:r>
            <a:r>
              <a:rPr lang="nb-NO" dirty="0" err="1"/>
              <a:t>boost</a:t>
            </a:r>
            <a:r>
              <a:rPr lang="nb-NO" dirty="0"/>
              <a:t> av stivkrampevaksinen hvis det trengs samt antibiotika. Selv</a:t>
            </a:r>
            <a:r>
              <a:rPr lang="nb-NO" baseline="0" dirty="0"/>
              <a:t> bitt som ser uskyldige ut kan utvikle seg til alvorlige infeksjoner. Vi får en og annen rapport om bitt fra rotter og mus her i Norge – bl.a. mens man sover.</a:t>
            </a:r>
          </a:p>
          <a:p>
            <a:r>
              <a:rPr lang="nb-NO" baseline="0" dirty="0"/>
              <a:t>I USA er det spesielt spedbarn som bites. Til dels meget alvorlige konsekvenser der rotta har spist opp store deler av vevet.</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49</a:t>
            </a:fld>
            <a:endParaRPr lang="nb-NO"/>
          </a:p>
        </p:txBody>
      </p:sp>
    </p:spTree>
    <p:extLst>
      <p:ext uri="{BB962C8B-B14F-4D97-AF65-F5344CB8AC3E}">
        <p14:creationId xmlns:p14="http://schemas.microsoft.com/office/powerpoint/2010/main" val="3123604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Bruk hansker når døde dyr håndteres. </a:t>
            </a:r>
            <a:r>
              <a:rPr lang="nb-NO" dirty="0" err="1"/>
              <a:t>Leptospirosa</a:t>
            </a:r>
            <a:r>
              <a:rPr lang="nb-NO" dirty="0"/>
              <a:t> kan trenger gjennom intakt hud.</a:t>
            </a:r>
          </a:p>
        </p:txBody>
      </p:sp>
      <p:sp>
        <p:nvSpPr>
          <p:cNvPr id="4" name="Plassholder for lysbildenummer 3"/>
          <p:cNvSpPr>
            <a:spLocks noGrp="1"/>
          </p:cNvSpPr>
          <p:nvPr>
            <p:ph type="sldNum" sz="quarter" idx="10"/>
          </p:nvPr>
        </p:nvSpPr>
        <p:spPr/>
        <p:txBody>
          <a:bodyPr/>
          <a:lstStyle/>
          <a:p>
            <a:fld id="{4910D4B2-5520-45FB-9DFF-766152A75772}" type="slidenum">
              <a:rPr lang="nb-NO" smtClean="0"/>
              <a:t>50</a:t>
            </a:fld>
            <a:endParaRPr lang="nb-NO"/>
          </a:p>
        </p:txBody>
      </p:sp>
    </p:spTree>
    <p:extLst>
      <p:ext uri="{BB962C8B-B14F-4D97-AF65-F5344CB8AC3E}">
        <p14:creationId xmlns:p14="http://schemas.microsoft.com/office/powerpoint/2010/main" val="536058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Klatremus og mest sannsynlig rødmus er de to artene som kan spre musepest til mennesker. </a:t>
            </a:r>
          </a:p>
          <a:p>
            <a:r>
              <a:rPr lang="nb-NO" dirty="0"/>
              <a:t>De vanligste artene man opplever på landbrukseiendommer er skogmus, klatremus, markmus, vånd og </a:t>
            </a:r>
            <a:r>
              <a:rPr lang="nb-NO" dirty="0" err="1"/>
              <a:t>brunrotte</a:t>
            </a:r>
            <a:r>
              <a:rPr lang="nb-NO" dirty="0"/>
              <a:t>. Enkelte eiendommer kan ha faste bestander av husmus inne i bygninger men husmusa begynner å bli sjelden. Korthalemusene (markmus, fjellrotte, klatremus og rødmus) er også arter man kan finne ved og inne i bygninger. Klatremus og rødmus er de to artene som er </a:t>
            </a:r>
            <a:r>
              <a:rPr lang="nb-NO" dirty="0" err="1"/>
              <a:t>reservoirvert</a:t>
            </a:r>
            <a:r>
              <a:rPr lang="nb-NO" dirty="0"/>
              <a:t> for musepest.</a:t>
            </a:r>
          </a:p>
          <a:p>
            <a:r>
              <a:rPr lang="nb-NO" dirty="0" err="1"/>
              <a:t>Svartrotte</a:t>
            </a:r>
            <a:r>
              <a:rPr lang="nb-NO" dirty="0"/>
              <a:t> er ikke tatt med for den er utryddet i Norge. Kan nok dukke opp igjen men da hovedsakelig i havneområder (med skip fra utlandet)</a:t>
            </a:r>
          </a:p>
          <a:p>
            <a:endParaRPr lang="nb-NO" dirty="0"/>
          </a:p>
        </p:txBody>
      </p:sp>
      <p:sp>
        <p:nvSpPr>
          <p:cNvPr id="4" name="Plassholder for lysbildenummer 3"/>
          <p:cNvSpPr>
            <a:spLocks noGrp="1"/>
          </p:cNvSpPr>
          <p:nvPr>
            <p:ph type="sldNum" sz="quarter" idx="5"/>
          </p:nvPr>
        </p:nvSpPr>
        <p:spPr/>
        <p:txBody>
          <a:bodyPr/>
          <a:lstStyle/>
          <a:p>
            <a:fld id="{4910D4B2-5520-45FB-9DFF-766152A75772}" type="slidenum">
              <a:rPr lang="nb-NO" smtClean="0"/>
              <a:t>7</a:t>
            </a:fld>
            <a:endParaRPr lang="nb-NO"/>
          </a:p>
        </p:txBody>
      </p:sp>
    </p:spTree>
    <p:extLst>
      <p:ext uri="{BB962C8B-B14F-4D97-AF65-F5344CB8AC3E}">
        <p14:creationId xmlns:p14="http://schemas.microsoft.com/office/powerpoint/2010/main" val="3424137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Viruset lever kort (dager/uker) ved høy varme. Lenger levetid når det er kaldt. Hvis mulig bør man rydde opp om sommeren når musene har gått ut, og viruset er inaktivt/dødt.</a:t>
            </a:r>
          </a:p>
        </p:txBody>
      </p:sp>
      <p:sp>
        <p:nvSpPr>
          <p:cNvPr id="4" name="Plassholder for lysbildenummer 3"/>
          <p:cNvSpPr>
            <a:spLocks noGrp="1"/>
          </p:cNvSpPr>
          <p:nvPr>
            <p:ph type="sldNum" sz="quarter" idx="5"/>
          </p:nvPr>
        </p:nvSpPr>
        <p:spPr/>
        <p:txBody>
          <a:bodyPr/>
          <a:lstStyle/>
          <a:p>
            <a:fld id="{4910D4B2-5520-45FB-9DFF-766152A75772}" type="slidenum">
              <a:rPr lang="nb-NO" smtClean="0"/>
              <a:t>52</a:t>
            </a:fld>
            <a:endParaRPr lang="nb-NO"/>
          </a:p>
        </p:txBody>
      </p:sp>
    </p:spTree>
    <p:extLst>
      <p:ext uri="{BB962C8B-B14F-4D97-AF65-F5344CB8AC3E}">
        <p14:creationId xmlns:p14="http://schemas.microsoft.com/office/powerpoint/2010/main" val="2054746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Bakterien kan penetrere intakt hud. Bruk beskyttelse der det er eller har vært gnagere. Bakterien overlever lenge i jord/vann</a:t>
            </a:r>
          </a:p>
          <a:p>
            <a:endParaRPr lang="nb-NO" dirty="0"/>
          </a:p>
        </p:txBody>
      </p:sp>
      <p:sp>
        <p:nvSpPr>
          <p:cNvPr id="4" name="Plassholder for lysbildenummer 3"/>
          <p:cNvSpPr>
            <a:spLocks noGrp="1"/>
          </p:cNvSpPr>
          <p:nvPr>
            <p:ph type="sldNum" sz="quarter" idx="5"/>
          </p:nvPr>
        </p:nvSpPr>
        <p:spPr/>
        <p:txBody>
          <a:bodyPr/>
          <a:lstStyle/>
          <a:p>
            <a:fld id="{4910D4B2-5520-45FB-9DFF-766152A75772}" type="slidenum">
              <a:rPr lang="nb-NO" smtClean="0"/>
              <a:t>54</a:t>
            </a:fld>
            <a:endParaRPr lang="nb-NO"/>
          </a:p>
        </p:txBody>
      </p:sp>
    </p:spTree>
    <p:extLst>
      <p:ext uri="{BB962C8B-B14F-4D97-AF65-F5344CB8AC3E}">
        <p14:creationId xmlns:p14="http://schemas.microsoft.com/office/powerpoint/2010/main" val="3943186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Inspeksjon er viktig. Finn ut om det er rotter eller mus – betydning for hvilke feller man skal bruke.</a:t>
            </a:r>
          </a:p>
          <a:p>
            <a:r>
              <a:rPr lang="nb-NO" dirty="0"/>
              <a:t>Er det andre dyr som er problemet? </a:t>
            </a:r>
            <a:r>
              <a:rPr lang="nb-NO" dirty="0" err="1"/>
              <a:t>Skadedyrbekjempere</a:t>
            </a:r>
            <a:r>
              <a:rPr lang="nb-NO" baseline="0" dirty="0"/>
              <a:t> har tatt feil av </a:t>
            </a:r>
            <a:r>
              <a:rPr lang="nb-NO" baseline="0" dirty="0" err="1"/>
              <a:t>flaggermusekskrementer</a:t>
            </a:r>
            <a:r>
              <a:rPr lang="nb-NO" baseline="0" dirty="0"/>
              <a:t> og muselort. Det samme gjelder småfugl og mus. Piggsvinekskrement er antatt å være rottelort i noen tilfeller.</a:t>
            </a:r>
          </a:p>
          <a:p>
            <a:r>
              <a:rPr lang="nb-NO" baseline="0" dirty="0"/>
              <a:t>Det finnes fluoriserende pulver/geler som kan plasseres ut og deretter se fotspor ved hjelp av UV-lys. Det finnes også åter som gir fluoriserende ekskrementer.</a:t>
            </a:r>
          </a:p>
          <a:p>
            <a:r>
              <a:rPr lang="nb-NO" baseline="0" dirty="0"/>
              <a:t>Gnagere sprer urindråper i alle vandringsveier. Urin fluoriserer også – men det kreves en del erfaring for å se dette.</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55</a:t>
            </a:fld>
            <a:endParaRPr lang="nb-NO"/>
          </a:p>
        </p:txBody>
      </p:sp>
    </p:spTree>
    <p:extLst>
      <p:ext uri="{BB962C8B-B14F-4D97-AF65-F5344CB8AC3E}">
        <p14:creationId xmlns:p14="http://schemas.microsoft.com/office/powerpoint/2010/main" val="5406794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Nederst til høyre: Man kan se hvilken vei dyrene har gnagd. På baksiden av gnagehullet vil kantene være rette. På tegningen over har gnageren gnagd i den retningen pilen peker.</a:t>
            </a:r>
          </a:p>
          <a:p>
            <a:r>
              <a:rPr lang="nb-NO" dirty="0"/>
              <a:t>Rotter lager oftest nokså flisete</a:t>
            </a:r>
            <a:r>
              <a:rPr lang="nb-NO" baseline="0" dirty="0"/>
              <a:t> kanter, mens mus lager glatte kanter.</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56</a:t>
            </a:fld>
            <a:endParaRPr lang="nb-NO"/>
          </a:p>
        </p:txBody>
      </p:sp>
    </p:spTree>
    <p:extLst>
      <p:ext uri="{BB962C8B-B14F-4D97-AF65-F5344CB8AC3E}">
        <p14:creationId xmlns:p14="http://schemas.microsoft.com/office/powerpoint/2010/main" val="37107666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Neofobe</a:t>
            </a:r>
            <a:r>
              <a:rPr lang="nb-NO" dirty="0"/>
              <a:t> dyr – bruk ekskrementer på og rundt feller og </a:t>
            </a:r>
            <a:r>
              <a:rPr lang="nb-NO" dirty="0" err="1"/>
              <a:t>åtestasjoner</a:t>
            </a:r>
            <a:endParaRPr lang="nb-NO" dirty="0"/>
          </a:p>
          <a:p>
            <a:r>
              <a:rPr lang="nb-NO" dirty="0"/>
              <a:t>Stort antall ekskrementer pr dag</a:t>
            </a:r>
          </a:p>
          <a:p>
            <a:r>
              <a:rPr lang="nb-NO" dirty="0"/>
              <a:t>Musene sprer de oftest jevnt utover området de bruker, mens rotter har egne rottetoaletter der ekskrementene ligger i små hauger.</a:t>
            </a:r>
          </a:p>
        </p:txBody>
      </p:sp>
      <p:sp>
        <p:nvSpPr>
          <p:cNvPr id="4" name="Plassholder for lysbildenummer 3"/>
          <p:cNvSpPr>
            <a:spLocks noGrp="1"/>
          </p:cNvSpPr>
          <p:nvPr>
            <p:ph type="sldNum" sz="quarter" idx="10"/>
          </p:nvPr>
        </p:nvSpPr>
        <p:spPr/>
        <p:txBody>
          <a:bodyPr/>
          <a:lstStyle/>
          <a:p>
            <a:fld id="{4910D4B2-5520-45FB-9DFF-766152A75772}" type="slidenum">
              <a:rPr lang="nb-NO" smtClean="0"/>
              <a:t>57</a:t>
            </a:fld>
            <a:endParaRPr lang="nb-NO"/>
          </a:p>
        </p:txBody>
      </p:sp>
    </p:spTree>
    <p:extLst>
      <p:ext uri="{BB962C8B-B14F-4D97-AF65-F5344CB8AC3E}">
        <p14:creationId xmlns:p14="http://schemas.microsoft.com/office/powerpoint/2010/main" val="7804939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 finnes ingen biologiske midler som har effekt – med unntak</a:t>
            </a:r>
            <a:r>
              <a:rPr lang="nb-NO" baseline="0" dirty="0"/>
              <a:t> av enkelte katter, hunder og ildere som kan holde bestander nede men sjelden fjerne alt av gnagere. Aktiv bruk av hund for å drepe gnagere er ikke tillatt. Gårdskatta som dreper mus på gården som en naturlig atferd er OK.</a:t>
            </a:r>
          </a:p>
          <a:p>
            <a:r>
              <a:rPr lang="nb-NO" baseline="0" dirty="0"/>
              <a:t>Repellenter som lyd og lys har ingen effekt. Forsøk på kjemiske repellenter på ledninger har ikke effekt ettersom gnagere ikke smaker på det de gnager på. De legger kinnene inn i hulrommet bak gnagertennene og får derfor ikke smakt på det de gnager på.</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58</a:t>
            </a:fld>
            <a:endParaRPr lang="nb-NO"/>
          </a:p>
        </p:txBody>
      </p:sp>
    </p:spTree>
    <p:extLst>
      <p:ext uri="{BB962C8B-B14F-4D97-AF65-F5344CB8AC3E}">
        <p14:creationId xmlns:p14="http://schemas.microsoft.com/office/powerpoint/2010/main" val="1870003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Mer om dette senere.</a:t>
            </a:r>
          </a:p>
        </p:txBody>
      </p:sp>
      <p:sp>
        <p:nvSpPr>
          <p:cNvPr id="4" name="Plassholder for lysbildenummer 3"/>
          <p:cNvSpPr>
            <a:spLocks noGrp="1"/>
          </p:cNvSpPr>
          <p:nvPr>
            <p:ph type="sldNum" sz="quarter" idx="10"/>
          </p:nvPr>
        </p:nvSpPr>
        <p:spPr/>
        <p:txBody>
          <a:bodyPr/>
          <a:lstStyle/>
          <a:p>
            <a:fld id="{4910D4B2-5520-45FB-9DFF-766152A75772}" type="slidenum">
              <a:rPr lang="nb-NO" smtClean="0"/>
              <a:t>59</a:t>
            </a:fld>
            <a:endParaRPr lang="nb-NO"/>
          </a:p>
        </p:txBody>
      </p:sp>
    </p:spTree>
    <p:extLst>
      <p:ext uri="{BB962C8B-B14F-4D97-AF65-F5344CB8AC3E}">
        <p14:creationId xmlns:p14="http://schemas.microsoft.com/office/powerpoint/2010/main" val="824294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Sanitasjon, sikring og feller. I noen tilfeller er kanskje gift nødvendig hvis de andre tiltakene ikke har fungert.</a:t>
            </a:r>
          </a:p>
        </p:txBody>
      </p:sp>
      <p:sp>
        <p:nvSpPr>
          <p:cNvPr id="4" name="Plassholder for lysbildenummer 3"/>
          <p:cNvSpPr>
            <a:spLocks noGrp="1"/>
          </p:cNvSpPr>
          <p:nvPr>
            <p:ph type="sldNum" sz="quarter" idx="5"/>
          </p:nvPr>
        </p:nvSpPr>
        <p:spPr/>
        <p:txBody>
          <a:bodyPr/>
          <a:lstStyle/>
          <a:p>
            <a:fld id="{4910D4B2-5520-45FB-9DFF-766152A75772}" type="slidenum">
              <a:rPr lang="nb-NO" smtClean="0"/>
              <a:t>60</a:t>
            </a:fld>
            <a:endParaRPr lang="nb-NO"/>
          </a:p>
        </p:txBody>
      </p:sp>
    </p:spTree>
    <p:extLst>
      <p:ext uri="{BB962C8B-B14F-4D97-AF65-F5344CB8AC3E}">
        <p14:creationId xmlns:p14="http://schemas.microsoft.com/office/powerpoint/2010/main" val="3364714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Ville frittlevende mus skal kunne leve ute, men vi skal hindre de å komme inn. Sanitasjon/sikring er viktig. Eventuell </a:t>
            </a:r>
            <a:r>
              <a:rPr lang="nb-NO" dirty="0" err="1"/>
              <a:t>fellebruk</a:t>
            </a:r>
            <a:r>
              <a:rPr lang="nb-NO" dirty="0"/>
              <a:t> hvis dyr har kommet inn. Giftbruk mot slike gnagere bør ikke forekomme (</a:t>
            </a:r>
            <a:r>
              <a:rPr lang="nb-NO" dirty="0" err="1"/>
              <a:t>pga</a:t>
            </a:r>
            <a:r>
              <a:rPr lang="nb-NO" dirty="0"/>
              <a:t> store leveområder utendørs, og at de er mat for mange rovdyr)</a:t>
            </a:r>
          </a:p>
        </p:txBody>
      </p:sp>
      <p:sp>
        <p:nvSpPr>
          <p:cNvPr id="4" name="Plassholder for lysbildenummer 3"/>
          <p:cNvSpPr>
            <a:spLocks noGrp="1"/>
          </p:cNvSpPr>
          <p:nvPr>
            <p:ph type="sldNum" sz="quarter" idx="5"/>
          </p:nvPr>
        </p:nvSpPr>
        <p:spPr/>
        <p:txBody>
          <a:bodyPr/>
          <a:lstStyle/>
          <a:p>
            <a:fld id="{4910D4B2-5520-45FB-9DFF-766152A75772}" type="slidenum">
              <a:rPr lang="nb-NO" smtClean="0"/>
              <a:t>61</a:t>
            </a:fld>
            <a:endParaRPr lang="nb-NO"/>
          </a:p>
        </p:txBody>
      </p:sp>
    </p:spTree>
    <p:extLst>
      <p:ext uri="{BB962C8B-B14F-4D97-AF65-F5344CB8AC3E}">
        <p14:creationId xmlns:p14="http://schemas.microsoft.com/office/powerpoint/2010/main" val="2485599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Smågnagerår – antallet dyr varierer mellom år og mellom steder. I smågnagerår kan antall dyr bli svært høyt. Dette viser hvor problematisk det vil være å bekjempe slike arter med gift.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0D4B2-5520-45FB-9DFF-766152A7577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01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Brunotter</a:t>
            </a:r>
            <a:r>
              <a:rPr lang="nb-NO" dirty="0"/>
              <a:t> og husmus er</a:t>
            </a:r>
            <a:r>
              <a:rPr lang="nb-NO" baseline="0" dirty="0"/>
              <a:t> opprinnelig fra Asia. Nå finnes de over hele verden. Fra tropiske strøk til polare områder. Alle kontinenter uten Antarktis. Husmus er funnet dypt inne i gruver i Andesfjellene. Man har funnet husmus som lever hele livet på kjølelager. </a:t>
            </a:r>
          </a:p>
          <a:p>
            <a:r>
              <a:rPr lang="nb-NO" baseline="0" dirty="0"/>
              <a:t>De lever nært knyttet til mennesker i motsetning til de «ville» musene slik som skogmus, klatremus osv.</a:t>
            </a:r>
          </a:p>
          <a:p>
            <a:r>
              <a:rPr lang="nb-NO" baseline="0" dirty="0" err="1"/>
              <a:t>Brunrotta</a:t>
            </a:r>
            <a:r>
              <a:rPr lang="nb-NO" baseline="0" dirty="0"/>
              <a:t> har også inntatt kloakknettet – ligner på de gangsystemene </a:t>
            </a:r>
            <a:r>
              <a:rPr lang="nb-NO" baseline="0" dirty="0" err="1"/>
              <a:t>brunrotta</a:t>
            </a:r>
            <a:r>
              <a:rPr lang="nb-NO" baseline="0" dirty="0"/>
              <a:t> lagde i opprinnelsesområdet.</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10</a:t>
            </a:fld>
            <a:endParaRPr lang="nb-NO"/>
          </a:p>
        </p:txBody>
      </p:sp>
    </p:spTree>
    <p:extLst>
      <p:ext uri="{BB962C8B-B14F-4D97-AF65-F5344CB8AC3E}">
        <p14:creationId xmlns:p14="http://schemas.microsoft.com/office/powerpoint/2010/main" val="42583719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 eksempel fra hytteområde på Venabygdsfjellet. Rød ring er ca 20 mål og tallene viser antall mus på dette området. Dette demonstrerer hvor miljøskadelig bruk av gift mot slike gnagere kan være hvis man skal bekjempe mus i hele dette hytteområdet.</a:t>
            </a:r>
          </a:p>
        </p:txBody>
      </p:sp>
      <p:sp>
        <p:nvSpPr>
          <p:cNvPr id="4" name="Plassholder for lysbildenummer 3"/>
          <p:cNvSpPr>
            <a:spLocks noGrp="1"/>
          </p:cNvSpPr>
          <p:nvPr>
            <p:ph type="sldNum" sz="quarter" idx="5"/>
          </p:nvPr>
        </p:nvSpPr>
        <p:spPr/>
        <p:txBody>
          <a:bodyPr/>
          <a:lstStyle/>
          <a:p>
            <a:fld id="{4910D4B2-5520-45FB-9DFF-766152A75772}" type="slidenum">
              <a:rPr lang="nb-NO" smtClean="0"/>
              <a:t>63</a:t>
            </a:fld>
            <a:endParaRPr lang="nb-NO"/>
          </a:p>
        </p:txBody>
      </p:sp>
    </p:spTree>
    <p:extLst>
      <p:ext uri="{BB962C8B-B14F-4D97-AF65-F5344CB8AC3E}">
        <p14:creationId xmlns:p14="http://schemas.microsoft.com/office/powerpoint/2010/main" val="20881397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Kontaktskum hvis andre tiltak ikke fungerer. Kontaktskum som dyrene skal få i pelsen og deretter slikker</a:t>
            </a:r>
            <a:r>
              <a:rPr lang="nb-NO" baseline="0" dirty="0"/>
              <a:t> av. Høy giftighet </a:t>
            </a:r>
            <a:r>
              <a:rPr lang="nb-NO" baseline="0" dirty="0" err="1"/>
              <a:t>pga</a:t>
            </a:r>
            <a:r>
              <a:rPr lang="nb-NO" baseline="0" dirty="0"/>
              <a:t> høy konsentrasjon av aktivt stoff.</a:t>
            </a:r>
          </a:p>
          <a:p>
            <a:r>
              <a:rPr lang="nb-NO" baseline="0" dirty="0"/>
              <a:t>Kontaktskum er kun tillatt brukt av godkjent skadedyrbekjemper. Det skal kun benyttes innendørs.</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64</a:t>
            </a:fld>
            <a:endParaRPr lang="nb-NO"/>
          </a:p>
        </p:txBody>
      </p:sp>
    </p:spTree>
    <p:extLst>
      <p:ext uri="{BB962C8B-B14F-4D97-AF65-F5344CB8AC3E}">
        <p14:creationId xmlns:p14="http://schemas.microsoft.com/office/powerpoint/2010/main" val="37542685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lykkes</a:t>
            </a:r>
            <a:r>
              <a:rPr lang="nb-NO" baseline="0" dirty="0"/>
              <a:t> med en bekjempelse må man kjenne biologien til dyrene man </a:t>
            </a:r>
            <a:r>
              <a:rPr lang="nb-NO" baseline="0"/>
              <a:t>skal bekjempe.</a:t>
            </a:r>
            <a:endParaRPr lang="nb-NO"/>
          </a:p>
        </p:txBody>
      </p:sp>
      <p:sp>
        <p:nvSpPr>
          <p:cNvPr id="4" name="Plassholder for lysbildenummer 3"/>
          <p:cNvSpPr>
            <a:spLocks noGrp="1"/>
          </p:cNvSpPr>
          <p:nvPr>
            <p:ph type="sldNum" sz="quarter" idx="10"/>
          </p:nvPr>
        </p:nvSpPr>
        <p:spPr/>
        <p:txBody>
          <a:bodyPr/>
          <a:lstStyle/>
          <a:p>
            <a:fld id="{4910D4B2-5520-45FB-9DFF-766152A75772}" type="slidenum">
              <a:rPr lang="nb-NO" smtClean="0"/>
              <a:t>65</a:t>
            </a:fld>
            <a:endParaRPr lang="nb-NO"/>
          </a:p>
        </p:txBody>
      </p:sp>
    </p:spTree>
    <p:extLst>
      <p:ext uri="{BB962C8B-B14F-4D97-AF65-F5344CB8AC3E}">
        <p14:creationId xmlns:p14="http://schemas.microsoft.com/office/powerpoint/2010/main" val="78297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del gårdsbruk har faste bestander av husmus</a:t>
            </a:r>
          </a:p>
        </p:txBody>
      </p:sp>
      <p:sp>
        <p:nvSpPr>
          <p:cNvPr id="4" name="Plassholder for lysbildenummer 3"/>
          <p:cNvSpPr>
            <a:spLocks noGrp="1"/>
          </p:cNvSpPr>
          <p:nvPr>
            <p:ph type="sldNum" sz="quarter" idx="5"/>
          </p:nvPr>
        </p:nvSpPr>
        <p:spPr/>
        <p:txBody>
          <a:bodyPr/>
          <a:lstStyle/>
          <a:p>
            <a:fld id="{4910D4B2-5520-45FB-9DFF-766152A75772}" type="slidenum">
              <a:rPr lang="nb-NO" smtClean="0"/>
              <a:t>12</a:t>
            </a:fld>
            <a:endParaRPr lang="nb-NO"/>
          </a:p>
        </p:txBody>
      </p:sp>
    </p:spTree>
    <p:extLst>
      <p:ext uri="{BB962C8B-B14F-4D97-AF65-F5344CB8AC3E}">
        <p14:creationId xmlns:p14="http://schemas.microsoft.com/office/powerpoint/2010/main" val="52191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 lurer på om spissmus er en gnager.</a:t>
            </a:r>
          </a:p>
          <a:p>
            <a:r>
              <a:rPr lang="nb-NO" dirty="0"/>
              <a:t>Dette er en insekteter, men som også kan spise kjøtt. Man kan ofte se</a:t>
            </a:r>
            <a:r>
              <a:rPr lang="nb-NO" baseline="0" dirty="0"/>
              <a:t> at de har spist på gnagere som er tatt i feller.</a:t>
            </a:r>
          </a:p>
          <a:p>
            <a:r>
              <a:rPr lang="nb-NO" baseline="0" dirty="0"/>
              <a:t>Vanlig å finne spissmus rundt bygninger og inne der den følger musegangene. Gjør ikke skade med unntak av </a:t>
            </a:r>
            <a:r>
              <a:rPr lang="nb-NO" baseline="0" dirty="0" err="1"/>
              <a:t>husspissmus</a:t>
            </a:r>
            <a:r>
              <a:rPr lang="nb-NO" baseline="0" dirty="0"/>
              <a:t> (luktproblem)</a:t>
            </a:r>
          </a:p>
          <a:p>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15</a:t>
            </a:fld>
            <a:endParaRPr lang="nb-NO"/>
          </a:p>
        </p:txBody>
      </p:sp>
    </p:spTree>
    <p:extLst>
      <p:ext uri="{BB962C8B-B14F-4D97-AF65-F5344CB8AC3E}">
        <p14:creationId xmlns:p14="http://schemas.microsoft.com/office/powerpoint/2010/main" val="3209070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 lurer på om spissmus er en gnager.</a:t>
            </a:r>
          </a:p>
          <a:p>
            <a:r>
              <a:rPr lang="nb-NO" dirty="0"/>
              <a:t>Dette er en insekteter, men som også kan spise kjøtt. Man kan ofte se</a:t>
            </a:r>
            <a:r>
              <a:rPr lang="nb-NO" baseline="0" dirty="0"/>
              <a:t> at de har spist på gnagere som er tatt i feller.</a:t>
            </a:r>
          </a:p>
          <a:p>
            <a:r>
              <a:rPr lang="nb-NO" baseline="0" dirty="0"/>
              <a:t>Vanlig å finne spissmus rundt bygninger og inne – men gnager ikke og gjør ikke skade.</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0D4B2-5520-45FB-9DFF-766152A7577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663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 trenger ikke pugge størrelser på dyr. </a:t>
            </a:r>
          </a:p>
          <a:p>
            <a:r>
              <a:rPr lang="nb-NO" dirty="0"/>
              <a:t>Heter </a:t>
            </a:r>
            <a:r>
              <a:rPr lang="nb-NO" dirty="0" err="1"/>
              <a:t>brunrotte</a:t>
            </a:r>
            <a:r>
              <a:rPr lang="nb-NO" dirty="0"/>
              <a:t>, men finnes i alle farger (brun, svart, grå)</a:t>
            </a:r>
          </a:p>
          <a:p>
            <a:r>
              <a:rPr lang="nb-NO" dirty="0"/>
              <a:t>Vanlig størrelse for voksne er 200-500 gram. Rotter slutter aldri å vokse så de kan bli større. Registrert</a:t>
            </a:r>
            <a:r>
              <a:rPr lang="nb-NO" baseline="0" dirty="0"/>
              <a:t> rotter opp mot 1 kg.</a:t>
            </a:r>
          </a:p>
          <a:p>
            <a:r>
              <a:rPr lang="nb-NO" baseline="0" dirty="0"/>
              <a:t>Det beste kjennetegnet er halen som er uten pels, tofarget (lys under) og svært tykk i halerota</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18</a:t>
            </a:fld>
            <a:endParaRPr lang="nb-NO"/>
          </a:p>
        </p:txBody>
      </p:sp>
    </p:spTree>
    <p:extLst>
      <p:ext uri="{BB962C8B-B14F-4D97-AF65-F5344CB8AC3E}">
        <p14:creationId xmlns:p14="http://schemas.microsoft.com/office/powerpoint/2010/main" val="120151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F8CAF813-8332-491E-B4B3-AEC49211344C}"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CB14F90-BCF2-408C-8EB6-8128001E5B2E}" type="slidenum">
              <a:rPr lang="nb-NO" smtClean="0"/>
              <a:t>‹#›</a:t>
            </a:fld>
            <a:endParaRPr lang="nb-NO"/>
          </a:p>
        </p:txBody>
      </p:sp>
    </p:spTree>
    <p:extLst>
      <p:ext uri="{BB962C8B-B14F-4D97-AF65-F5344CB8AC3E}">
        <p14:creationId xmlns:p14="http://schemas.microsoft.com/office/powerpoint/2010/main" val="553952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8CAF813-8332-491E-B4B3-AEC49211344C}"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CB14F90-BCF2-408C-8EB6-8128001E5B2E}" type="slidenum">
              <a:rPr lang="nb-NO" smtClean="0"/>
              <a:t>‹#›</a:t>
            </a:fld>
            <a:endParaRPr lang="nb-NO"/>
          </a:p>
        </p:txBody>
      </p:sp>
    </p:spTree>
    <p:extLst>
      <p:ext uri="{BB962C8B-B14F-4D97-AF65-F5344CB8AC3E}">
        <p14:creationId xmlns:p14="http://schemas.microsoft.com/office/powerpoint/2010/main" val="3601450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8CAF813-8332-491E-B4B3-AEC49211344C}"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CB14F90-BCF2-408C-8EB6-8128001E5B2E}" type="slidenum">
              <a:rPr lang="nb-NO" smtClean="0"/>
              <a:t>‹#›</a:t>
            </a:fld>
            <a:endParaRPr lang="nb-NO"/>
          </a:p>
        </p:txBody>
      </p:sp>
    </p:spTree>
    <p:extLst>
      <p:ext uri="{BB962C8B-B14F-4D97-AF65-F5344CB8AC3E}">
        <p14:creationId xmlns:p14="http://schemas.microsoft.com/office/powerpoint/2010/main" val="2222708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a:prstGeom prst="rect">
            <a:avLst/>
          </a:prstGeom>
        </p:spPr>
        <p:txBody>
          <a:bodyPr/>
          <a:lstStyle/>
          <a:p>
            <a:r>
              <a:rPr lang="nb-NO"/>
              <a:t>Klikk for å redigere tittelstil</a:t>
            </a:r>
          </a:p>
        </p:txBody>
      </p:sp>
      <p:sp>
        <p:nvSpPr>
          <p:cNvPr id="3" name="Plassholder for tabell 2"/>
          <p:cNvSpPr>
            <a:spLocks noGrp="1"/>
          </p:cNvSpPr>
          <p:nvPr>
            <p:ph type="tbl" idx="1"/>
          </p:nvPr>
        </p:nvSpPr>
        <p:spPr>
          <a:xfrm>
            <a:off x="609600" y="1600201"/>
            <a:ext cx="10972800" cy="4525963"/>
          </a:xfrm>
        </p:spPr>
        <p:txBody>
          <a:bodyPr/>
          <a:lstStyle/>
          <a:p>
            <a:pPr lvl="0"/>
            <a:endParaRPr lang="nb-NO" noProof="0"/>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A60DC9D2-DEC4-4BBE-99A3-56BD2F80BA59}" type="slidenum">
              <a:rPr lang="nb-NO" altLang="nb-NO"/>
              <a:pPr>
                <a:defRPr/>
              </a:pPr>
              <a:t>‹#›</a:t>
            </a:fld>
            <a:endParaRPr lang="nb-NO" altLang="nb-NO"/>
          </a:p>
        </p:txBody>
      </p:sp>
    </p:spTree>
    <p:extLst>
      <p:ext uri="{BB962C8B-B14F-4D97-AF65-F5344CB8AC3E}">
        <p14:creationId xmlns:p14="http://schemas.microsoft.com/office/powerpoint/2010/main" val="44847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a:prstGeom prst="rect">
            <a:avLst/>
          </a:prstGeom>
        </p:spPr>
        <p:txBody>
          <a:bodyPr/>
          <a:lstStyle/>
          <a:p>
            <a:r>
              <a:rPr lang="nb-NO"/>
              <a:t>Klikk for å redigere tittelstil</a:t>
            </a:r>
          </a:p>
        </p:txBody>
      </p:sp>
      <p:sp>
        <p:nvSpPr>
          <p:cNvPr id="3" name="Plassholder for tekst 2"/>
          <p:cNvSpPr>
            <a:spLocks noGrp="1"/>
          </p:cNvSpPr>
          <p:nvPr>
            <p:ph type="body" sz="half" idx="1"/>
          </p:nvPr>
        </p:nvSpPr>
        <p:spPr>
          <a:xfrm>
            <a:off x="609600" y="1600201"/>
            <a:ext cx="5384800"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25BA1A49-EC86-4186-8E79-3E9E1C506537}" type="slidenum">
              <a:rPr lang="nb-NO" altLang="nb-NO"/>
              <a:pPr>
                <a:defRPr/>
              </a:pPr>
              <a:t>‹#›</a:t>
            </a:fld>
            <a:endParaRPr lang="nb-NO" altLang="nb-NO"/>
          </a:p>
        </p:txBody>
      </p:sp>
    </p:spTree>
    <p:extLst>
      <p:ext uri="{BB962C8B-B14F-4D97-AF65-F5344CB8AC3E}">
        <p14:creationId xmlns:p14="http://schemas.microsoft.com/office/powerpoint/2010/main" val="949025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8CAF813-8332-491E-B4B3-AEC49211344C}"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CB14F90-BCF2-408C-8EB6-8128001E5B2E}" type="slidenum">
              <a:rPr lang="nb-NO" smtClean="0"/>
              <a:t>‹#›</a:t>
            </a:fld>
            <a:endParaRPr lang="nb-NO"/>
          </a:p>
        </p:txBody>
      </p:sp>
    </p:spTree>
    <p:extLst>
      <p:ext uri="{BB962C8B-B14F-4D97-AF65-F5344CB8AC3E}">
        <p14:creationId xmlns:p14="http://schemas.microsoft.com/office/powerpoint/2010/main" val="421022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F8CAF813-8332-491E-B4B3-AEC49211344C}"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CB14F90-BCF2-408C-8EB6-8128001E5B2E}" type="slidenum">
              <a:rPr lang="nb-NO" smtClean="0"/>
              <a:t>‹#›</a:t>
            </a:fld>
            <a:endParaRPr lang="nb-NO"/>
          </a:p>
        </p:txBody>
      </p:sp>
    </p:spTree>
    <p:extLst>
      <p:ext uri="{BB962C8B-B14F-4D97-AF65-F5344CB8AC3E}">
        <p14:creationId xmlns:p14="http://schemas.microsoft.com/office/powerpoint/2010/main" val="278213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F8CAF813-8332-491E-B4B3-AEC49211344C}"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FCB14F90-BCF2-408C-8EB6-8128001E5B2E}" type="slidenum">
              <a:rPr lang="nb-NO" smtClean="0"/>
              <a:t>‹#›</a:t>
            </a:fld>
            <a:endParaRPr lang="nb-NO"/>
          </a:p>
        </p:txBody>
      </p:sp>
    </p:spTree>
    <p:extLst>
      <p:ext uri="{BB962C8B-B14F-4D97-AF65-F5344CB8AC3E}">
        <p14:creationId xmlns:p14="http://schemas.microsoft.com/office/powerpoint/2010/main" val="383136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F8CAF813-8332-491E-B4B3-AEC49211344C}" type="datetimeFigureOut">
              <a:rPr lang="nb-NO" smtClean="0"/>
              <a:t>30.04.2026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FCB14F90-BCF2-408C-8EB6-8128001E5B2E}" type="slidenum">
              <a:rPr lang="nb-NO" smtClean="0"/>
              <a:t>‹#›</a:t>
            </a:fld>
            <a:endParaRPr lang="nb-NO"/>
          </a:p>
        </p:txBody>
      </p:sp>
    </p:spTree>
    <p:extLst>
      <p:ext uri="{BB962C8B-B14F-4D97-AF65-F5344CB8AC3E}">
        <p14:creationId xmlns:p14="http://schemas.microsoft.com/office/powerpoint/2010/main" val="4100396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F8CAF813-8332-491E-B4B3-AEC49211344C}" type="datetimeFigureOut">
              <a:rPr lang="nb-NO" smtClean="0"/>
              <a:t>30.04.2026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FCB14F90-BCF2-408C-8EB6-8128001E5B2E}" type="slidenum">
              <a:rPr lang="nb-NO" smtClean="0"/>
              <a:t>‹#›</a:t>
            </a:fld>
            <a:endParaRPr lang="nb-NO"/>
          </a:p>
        </p:txBody>
      </p:sp>
    </p:spTree>
    <p:extLst>
      <p:ext uri="{BB962C8B-B14F-4D97-AF65-F5344CB8AC3E}">
        <p14:creationId xmlns:p14="http://schemas.microsoft.com/office/powerpoint/2010/main" val="436680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8CAF813-8332-491E-B4B3-AEC49211344C}" type="datetimeFigureOut">
              <a:rPr lang="nb-NO" smtClean="0"/>
              <a:t>30.04.2026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FCB14F90-BCF2-408C-8EB6-8128001E5B2E}" type="slidenum">
              <a:rPr lang="nb-NO" smtClean="0"/>
              <a:t>‹#›</a:t>
            </a:fld>
            <a:endParaRPr lang="nb-NO"/>
          </a:p>
        </p:txBody>
      </p:sp>
    </p:spTree>
    <p:extLst>
      <p:ext uri="{BB962C8B-B14F-4D97-AF65-F5344CB8AC3E}">
        <p14:creationId xmlns:p14="http://schemas.microsoft.com/office/powerpoint/2010/main" val="2872409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F8CAF813-8332-491E-B4B3-AEC49211344C}"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FCB14F90-BCF2-408C-8EB6-8128001E5B2E}" type="slidenum">
              <a:rPr lang="nb-NO" smtClean="0"/>
              <a:t>‹#›</a:t>
            </a:fld>
            <a:endParaRPr lang="nb-NO"/>
          </a:p>
        </p:txBody>
      </p:sp>
    </p:spTree>
    <p:extLst>
      <p:ext uri="{BB962C8B-B14F-4D97-AF65-F5344CB8AC3E}">
        <p14:creationId xmlns:p14="http://schemas.microsoft.com/office/powerpoint/2010/main" val="2713262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F8CAF813-8332-491E-B4B3-AEC49211344C}"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FCB14F90-BCF2-408C-8EB6-8128001E5B2E}" type="slidenum">
              <a:rPr lang="nb-NO" smtClean="0"/>
              <a:t>‹#›</a:t>
            </a:fld>
            <a:endParaRPr lang="nb-NO"/>
          </a:p>
        </p:txBody>
      </p:sp>
    </p:spTree>
    <p:extLst>
      <p:ext uri="{BB962C8B-B14F-4D97-AF65-F5344CB8AC3E}">
        <p14:creationId xmlns:p14="http://schemas.microsoft.com/office/powerpoint/2010/main" val="4085648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AF813-8332-491E-B4B3-AEC49211344C}" type="datetimeFigureOut">
              <a:rPr lang="nb-NO" smtClean="0"/>
              <a:t>30.04.2026</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14F90-BCF2-408C-8EB6-8128001E5B2E}" type="slidenum">
              <a:rPr lang="nb-NO" smtClean="0"/>
              <a:t>‹#›</a:t>
            </a:fld>
            <a:endParaRPr lang="nb-NO"/>
          </a:p>
        </p:txBody>
      </p:sp>
    </p:spTree>
    <p:extLst>
      <p:ext uri="{BB962C8B-B14F-4D97-AF65-F5344CB8AC3E}">
        <p14:creationId xmlns:p14="http://schemas.microsoft.com/office/powerpoint/2010/main" val="2164274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4.png"/><Relationship Id="rId4"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no/imgres?imgurl=http://static.vg.no/uploaded/image/bilderigg/2010/01/13/1263386121917_416.jpg&amp;imgrefurl=http://www.vg.no/nyheter/utrolige-historier/artikkel.php?artid%3D590847&amp;usg=__dREVYT52dRV5AVzVC40FKs7CGQc=&amp;h=348&amp;w=460&amp;sz=93&amp;hl=no&amp;start=10&amp;zoom=1&amp;tbnid=h49qeBCXW3CnEM:&amp;tbnh=97&amp;tbnw=128&amp;ei=WqCBTr6yGMz4sgbKl8XGBg&amp;prev=/search?q%3Drotte%2Bsv%C3%B8mmer%26hl%3Dno%26sa%3DX%26rlz%3D1T4ADFA_noNO362NO362%26tbm%3Disch%26prmd%3Divns&amp;itbs=1"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4.jpg"/></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jpeg"/></Relationships>
</file>

<file path=ppt/slides/_rels/slide5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109.jpeg"/></Relationships>
</file>

<file path=ppt/slides/_rels/slide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17.jpg"/><Relationship Id="rId5" Type="http://schemas.openxmlformats.org/officeDocument/2006/relationships/image" Target="../media/image116.jpeg"/><Relationship Id="rId4" Type="http://schemas.openxmlformats.org/officeDocument/2006/relationships/image" Target="../media/image115.jpeg"/></Relationships>
</file>

<file path=ppt/slides/_rels/slide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118.jpg"/><Relationship Id="rId4" Type="http://schemas.openxmlformats.org/officeDocument/2006/relationships/image" Target="../media/image115.jpeg"/></Relationships>
</file>

<file path=ppt/slides/_rels/slide6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10"/>
          <p:cNvSpPr>
            <a:spLocks noChangeArrowheads="1"/>
          </p:cNvSpPr>
          <p:nvPr/>
        </p:nvSpPr>
        <p:spPr bwMode="auto">
          <a:xfrm>
            <a:off x="3074867" y="572951"/>
            <a:ext cx="65436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4800" b="1" dirty="0"/>
              <a:t>Gnagere – biologi</a:t>
            </a:r>
          </a:p>
        </p:txBody>
      </p:sp>
      <p:pic>
        <p:nvPicPr>
          <p:cNvPr id="4" name="Picture 7" descr="Brun ro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6499" y="1698689"/>
            <a:ext cx="5586154" cy="307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iten skogm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660" y="4529559"/>
            <a:ext cx="2131353" cy="142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Klatrem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6431" y="3234881"/>
            <a:ext cx="234315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636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282762" y="448774"/>
            <a:ext cx="9699502" cy="7921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eaLnBrk="1" hangingPunct="1"/>
            <a:r>
              <a:rPr lang="nb-NO" altLang="nb-NO" sz="3600" b="1" dirty="0">
                <a:latin typeface="Arial" panose="020B0604020202020204" pitchFamily="34" charset="0"/>
                <a:cs typeface="Arial" panose="020B0604020202020204" pitchFamily="34" charset="0"/>
              </a:rPr>
              <a:t>Rotter og mus over hele verden</a:t>
            </a:r>
          </a:p>
        </p:txBody>
      </p:sp>
      <p:sp>
        <p:nvSpPr>
          <p:cNvPr id="8195" name="Rectangle 3"/>
          <p:cNvSpPr>
            <a:spLocks noGrp="1" noChangeArrowheads="1"/>
          </p:cNvSpPr>
          <p:nvPr>
            <p:ph type="body" idx="1"/>
          </p:nvPr>
        </p:nvSpPr>
        <p:spPr>
          <a:xfrm>
            <a:off x="999759" y="1832830"/>
            <a:ext cx="9097718" cy="4525962"/>
          </a:xfrm>
        </p:spPr>
        <p:txBody>
          <a:bodyPr>
            <a:normAutofit/>
          </a:bodyPr>
          <a:lstStyle/>
          <a:p>
            <a:pPr eaLnBrk="1" hangingPunct="1">
              <a:lnSpc>
                <a:spcPct val="80000"/>
              </a:lnSpc>
            </a:pPr>
            <a:r>
              <a:rPr lang="nb-NO" altLang="nb-NO" sz="2400" dirty="0">
                <a:latin typeface="Arial" panose="020B0604020202020204" pitchFamily="34" charset="0"/>
                <a:cs typeface="Arial" panose="020B0604020202020204" pitchFamily="34" charset="0"/>
              </a:rPr>
              <a:t>Stor tilpasningsevne til klimatiske forhold</a:t>
            </a:r>
          </a:p>
          <a:p>
            <a:pPr eaLnBrk="1" hangingPunct="1">
              <a:lnSpc>
                <a:spcPct val="80000"/>
              </a:lnSpc>
            </a:pPr>
            <a:r>
              <a:rPr lang="nb-NO" altLang="nb-NO" sz="2400" dirty="0">
                <a:latin typeface="Arial" panose="020B0604020202020204" pitchFamily="34" charset="0"/>
                <a:cs typeface="Arial" panose="020B0604020202020204" pitchFamily="34" charset="0"/>
              </a:rPr>
              <a:t>Stor tilpasningsevne til ulik mat</a:t>
            </a:r>
          </a:p>
          <a:p>
            <a:pPr eaLnBrk="1" hangingPunct="1">
              <a:lnSpc>
                <a:spcPct val="80000"/>
              </a:lnSpc>
            </a:pPr>
            <a:r>
              <a:rPr lang="nb-NO" altLang="nb-NO" sz="2400" dirty="0">
                <a:latin typeface="Arial" panose="020B0604020202020204" pitchFamily="34" charset="0"/>
                <a:cs typeface="Arial" panose="020B0604020202020204" pitchFamily="34" charset="0"/>
              </a:rPr>
              <a:t>Kan leve ”i naturen” samt urbant nært knyttet til mennesker</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Skog, mark/eng, gårdsbruk, parker, ulike typer bygninger, skip, fly, tog, søppelfyllinger, kloakken </a:t>
            </a:r>
            <a:r>
              <a:rPr lang="nb-NO" altLang="nb-NO" sz="2000" dirty="0" err="1">
                <a:latin typeface="Arial" panose="020B0604020202020204" pitchFamily="34" charset="0"/>
                <a:cs typeface="Arial" panose="020B0604020202020204" pitchFamily="34" charset="0"/>
              </a:rPr>
              <a:t>osv</a:t>
            </a:r>
            <a:endParaRPr lang="nb-NO" altLang="nb-NO" sz="2000" dirty="0">
              <a:latin typeface="Arial" panose="020B0604020202020204" pitchFamily="34" charset="0"/>
              <a:cs typeface="Arial" panose="020B0604020202020204" pitchFamily="34" charset="0"/>
            </a:endParaRPr>
          </a:p>
          <a:p>
            <a:pPr eaLnBrk="1" hangingPunct="1">
              <a:lnSpc>
                <a:spcPct val="80000"/>
              </a:lnSpc>
            </a:pPr>
            <a:r>
              <a:rPr lang="nb-NO" altLang="nb-NO" sz="2400" dirty="0">
                <a:latin typeface="Arial" panose="020B0604020202020204" pitchFamily="34" charset="0"/>
                <a:cs typeface="Arial" panose="020B0604020202020204" pitchFamily="34" charset="0"/>
              </a:rPr>
              <a:t>Høy reproduksjonsevne</a:t>
            </a:r>
          </a:p>
          <a:p>
            <a:pPr eaLnBrk="1" hangingPunct="1">
              <a:lnSpc>
                <a:spcPct val="80000"/>
              </a:lnSpc>
            </a:pPr>
            <a:r>
              <a:rPr lang="nb-NO" altLang="nb-NO" sz="2400" dirty="0">
                <a:latin typeface="Arial" panose="020B0604020202020204" pitchFamily="34" charset="0"/>
                <a:cs typeface="Arial" panose="020B0604020202020204" pitchFamily="34" charset="0"/>
              </a:rPr>
              <a:t>”Riktig” størrelse og en ”effektiv” kropp</a:t>
            </a:r>
          </a:p>
          <a:p>
            <a:pPr eaLnBrk="1" hangingPunct="1">
              <a:lnSpc>
                <a:spcPct val="80000"/>
              </a:lnSpc>
            </a:pPr>
            <a:r>
              <a:rPr lang="nb-NO" altLang="nb-NO" sz="2400" dirty="0">
                <a:latin typeface="Arial" panose="020B0604020202020204" pitchFamily="34" charset="0"/>
                <a:cs typeface="Arial" panose="020B0604020202020204" pitchFamily="34" charset="0"/>
              </a:rPr>
              <a:t>Atferd som øker overlevelsen</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Nattaktive, raske dyr, nysgjerrige men allikevel forsiktige, evne til å komme seg inn </a:t>
            </a:r>
            <a:r>
              <a:rPr lang="nb-NO" altLang="nb-NO" sz="2000" dirty="0" err="1">
                <a:latin typeface="Arial" panose="020B0604020202020204" pitchFamily="34" charset="0"/>
                <a:cs typeface="Arial" panose="020B0604020202020204" pitchFamily="34" charset="0"/>
              </a:rPr>
              <a:t>pga</a:t>
            </a:r>
            <a:r>
              <a:rPr lang="nb-NO" altLang="nb-NO" sz="2000" dirty="0">
                <a:latin typeface="Arial" panose="020B0604020202020204" pitchFamily="34" charset="0"/>
                <a:cs typeface="Arial" panose="020B0604020202020204" pitchFamily="34" charset="0"/>
              </a:rPr>
              <a:t> gnaging, klatrer, hopper, graver, svømmer osv.</a:t>
            </a:r>
          </a:p>
        </p:txBody>
      </p:sp>
      <p:pic>
        <p:nvPicPr>
          <p:cNvPr id="8196" name="Picture 4" descr="norwayr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4232" y="1698640"/>
            <a:ext cx="15160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761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E82B67-A03B-4A0A-B310-9C61E3C0318C}"/>
              </a:ext>
            </a:extLst>
          </p:cNvPr>
          <p:cNvSpPr>
            <a:spLocks noGrp="1"/>
          </p:cNvSpPr>
          <p:nvPr>
            <p:ph type="title"/>
          </p:nvPr>
        </p:nvSpPr>
        <p:spPr>
          <a:xfrm>
            <a:off x="4898054" y="-477637"/>
            <a:ext cx="6586491" cy="1286160"/>
          </a:xfrm>
        </p:spPr>
        <p:txBody>
          <a:bodyPr vert="horz" lIns="91440" tIns="45720" rIns="91440" bIns="45720" rtlCol="0" anchor="b">
            <a:normAutofit/>
          </a:bodyPr>
          <a:lstStyle/>
          <a:p>
            <a:r>
              <a:rPr lang="en-US" u="sng" dirty="0" err="1">
                <a:latin typeface="+mn-lt"/>
              </a:rPr>
              <a:t>Frittlevende</a:t>
            </a:r>
            <a:r>
              <a:rPr lang="en-US" u="sng" dirty="0">
                <a:latin typeface="+mn-lt"/>
              </a:rPr>
              <a:t> “</a:t>
            </a:r>
            <a:r>
              <a:rPr lang="en-US" u="sng" dirty="0" err="1">
                <a:latin typeface="+mn-lt"/>
              </a:rPr>
              <a:t>ville</a:t>
            </a:r>
            <a:r>
              <a:rPr lang="en-US" u="sng" dirty="0">
                <a:latin typeface="+mn-lt"/>
              </a:rPr>
              <a:t>” </a:t>
            </a:r>
            <a:r>
              <a:rPr lang="en-US" u="sng" dirty="0" err="1">
                <a:latin typeface="+mn-lt"/>
              </a:rPr>
              <a:t>mus</a:t>
            </a:r>
            <a:endParaRPr lang="en-US" dirty="0">
              <a:latin typeface="+mn-lt"/>
            </a:endParaRPr>
          </a:p>
        </p:txBody>
      </p:sp>
      <p:sp>
        <p:nvSpPr>
          <p:cNvPr id="3" name="Plassholder for innhold 2">
            <a:extLst>
              <a:ext uri="{FF2B5EF4-FFF2-40B4-BE49-F238E27FC236}">
                <a16:creationId xmlns:a16="http://schemas.microsoft.com/office/drawing/2014/main" id="{ADA666B7-2CA7-4306-BACF-1FC1ED8D1CE3}"/>
              </a:ext>
            </a:extLst>
          </p:cNvPr>
          <p:cNvSpPr>
            <a:spLocks noGrp="1"/>
          </p:cNvSpPr>
          <p:nvPr>
            <p:ph sz="half" idx="1"/>
          </p:nvPr>
        </p:nvSpPr>
        <p:spPr>
          <a:xfrm>
            <a:off x="4898054" y="808523"/>
            <a:ext cx="6864017" cy="3785419"/>
          </a:xfrm>
        </p:spPr>
        <p:txBody>
          <a:bodyPr vert="horz" lIns="91440" tIns="45720" rIns="91440" bIns="45720" rtlCol="0">
            <a:normAutofit lnSpcReduction="10000"/>
          </a:bodyPr>
          <a:lstStyle/>
          <a:p>
            <a:endParaRPr lang="en-US" sz="2000" dirty="0"/>
          </a:p>
          <a:p>
            <a:r>
              <a:rPr lang="en-US" sz="2400" dirty="0"/>
              <a:t>Lever </a:t>
            </a:r>
            <a:r>
              <a:rPr lang="en-US" sz="2400" dirty="0" err="1"/>
              <a:t>ute</a:t>
            </a:r>
            <a:r>
              <a:rPr lang="en-US" sz="2400" dirty="0"/>
              <a:t> </a:t>
            </a:r>
            <a:r>
              <a:rPr lang="en-US" sz="2400" dirty="0" err="1"/>
              <a:t>i</a:t>
            </a:r>
            <a:r>
              <a:rPr lang="en-US" sz="2400" dirty="0"/>
              <a:t> </a:t>
            </a:r>
            <a:r>
              <a:rPr lang="en-US" sz="2400" dirty="0" err="1"/>
              <a:t>norsk</a:t>
            </a:r>
            <a:r>
              <a:rPr lang="en-US" sz="2400" dirty="0"/>
              <a:t> </a:t>
            </a:r>
            <a:r>
              <a:rPr lang="en-US" sz="2400" dirty="0" err="1"/>
              <a:t>natur</a:t>
            </a:r>
            <a:r>
              <a:rPr lang="en-US" sz="2400" dirty="0"/>
              <a:t> – </a:t>
            </a:r>
            <a:r>
              <a:rPr lang="en-US" sz="2400" dirty="0" err="1"/>
              <a:t>kan</a:t>
            </a:r>
            <a:r>
              <a:rPr lang="en-US" sz="2400" dirty="0"/>
              <a:t> ha store </a:t>
            </a:r>
            <a:r>
              <a:rPr lang="en-US" sz="2400" dirty="0" err="1"/>
              <a:t>leveområder</a:t>
            </a:r>
            <a:endParaRPr lang="en-US" sz="2400" dirty="0"/>
          </a:p>
          <a:p>
            <a:r>
              <a:rPr lang="en-US" sz="2400" dirty="0" err="1"/>
              <a:t>Yngler</a:t>
            </a:r>
            <a:r>
              <a:rPr lang="en-US" sz="2400" dirty="0"/>
              <a:t> </a:t>
            </a:r>
            <a:r>
              <a:rPr lang="en-US" sz="2400" dirty="0" err="1"/>
              <a:t>ute</a:t>
            </a:r>
            <a:r>
              <a:rPr lang="en-US" sz="2400" dirty="0"/>
              <a:t> om </a:t>
            </a:r>
            <a:r>
              <a:rPr lang="en-US" sz="2400" dirty="0" err="1"/>
              <a:t>sommeren</a:t>
            </a:r>
            <a:endParaRPr lang="en-US" sz="2400" dirty="0"/>
          </a:p>
          <a:p>
            <a:r>
              <a:rPr lang="en-US" sz="2400" dirty="0" err="1"/>
              <a:t>Kommer</a:t>
            </a:r>
            <a:r>
              <a:rPr lang="en-US" sz="2400" dirty="0"/>
              <a:t> </a:t>
            </a:r>
            <a:r>
              <a:rPr lang="en-US" sz="2400" dirty="0" err="1"/>
              <a:t>ofte</a:t>
            </a:r>
            <a:r>
              <a:rPr lang="en-US" sz="2400" dirty="0"/>
              <a:t> </a:t>
            </a:r>
            <a:r>
              <a:rPr lang="en-US" sz="2400" dirty="0" err="1"/>
              <a:t>inntil</a:t>
            </a:r>
            <a:r>
              <a:rPr lang="en-US" sz="2400" dirty="0"/>
              <a:t> </a:t>
            </a:r>
            <a:r>
              <a:rPr lang="en-US" sz="2400" dirty="0" err="1"/>
              <a:t>bygninger</a:t>
            </a:r>
            <a:r>
              <a:rPr lang="en-US" sz="2400" dirty="0"/>
              <a:t> </a:t>
            </a:r>
            <a:r>
              <a:rPr lang="en-US" sz="2400" dirty="0" err="1"/>
              <a:t>på</a:t>
            </a:r>
            <a:r>
              <a:rPr lang="en-US" sz="2400" dirty="0"/>
              <a:t> </a:t>
            </a:r>
            <a:r>
              <a:rPr lang="en-US" sz="2400" dirty="0" err="1"/>
              <a:t>jakt</a:t>
            </a:r>
            <a:r>
              <a:rPr lang="en-US" sz="2400" dirty="0"/>
              <a:t> </a:t>
            </a:r>
            <a:r>
              <a:rPr lang="en-US" sz="2400" dirty="0" err="1"/>
              <a:t>etter</a:t>
            </a:r>
            <a:r>
              <a:rPr lang="en-US" sz="2400" dirty="0"/>
              <a:t> mat</a:t>
            </a:r>
          </a:p>
          <a:p>
            <a:r>
              <a:rPr lang="en-US" sz="2400" dirty="0"/>
              <a:t>Kan </a:t>
            </a:r>
            <a:r>
              <a:rPr lang="en-US" sz="2400" dirty="0" err="1"/>
              <a:t>trekke</a:t>
            </a:r>
            <a:r>
              <a:rPr lang="en-US" sz="2400" dirty="0"/>
              <a:t> inn om </a:t>
            </a:r>
            <a:r>
              <a:rPr lang="en-US" sz="2400" dirty="0" err="1"/>
              <a:t>høsten</a:t>
            </a:r>
            <a:r>
              <a:rPr lang="en-US" sz="2400" dirty="0"/>
              <a:t> </a:t>
            </a:r>
            <a:r>
              <a:rPr lang="en-US" sz="2400" dirty="0" err="1"/>
              <a:t>og</a:t>
            </a:r>
            <a:r>
              <a:rPr lang="en-US" sz="2400" dirty="0"/>
              <a:t> </a:t>
            </a:r>
            <a:r>
              <a:rPr lang="en-US" sz="2400" dirty="0" err="1"/>
              <a:t>gå</a:t>
            </a:r>
            <a:r>
              <a:rPr lang="en-US" sz="2400" dirty="0"/>
              <a:t> </a:t>
            </a:r>
            <a:r>
              <a:rPr lang="en-US" sz="2400" dirty="0" err="1"/>
              <a:t>ut</a:t>
            </a:r>
            <a:r>
              <a:rPr lang="en-US" sz="2400" dirty="0"/>
              <a:t> om </a:t>
            </a:r>
            <a:r>
              <a:rPr lang="en-US" sz="2400" dirty="0" err="1"/>
              <a:t>våren</a:t>
            </a:r>
            <a:endParaRPr lang="en-US" sz="2400" dirty="0"/>
          </a:p>
          <a:p>
            <a:pPr lvl="1">
              <a:buFont typeface="Wingdings" panose="05000000000000000000" pitchFamily="2" charset="2"/>
              <a:buChar char="Ø"/>
            </a:pPr>
            <a:r>
              <a:rPr lang="en-US" sz="2000" dirty="0" err="1"/>
              <a:t>Overgang</a:t>
            </a:r>
            <a:r>
              <a:rPr lang="en-US" sz="2000" dirty="0"/>
              <a:t> </a:t>
            </a:r>
            <a:r>
              <a:rPr lang="en-US" sz="2000" dirty="0" err="1"/>
              <a:t>grunnmur-bekledning</a:t>
            </a:r>
            <a:r>
              <a:rPr lang="en-US" sz="2000" dirty="0"/>
              <a:t> er </a:t>
            </a:r>
            <a:r>
              <a:rPr lang="en-US" sz="2000" dirty="0" err="1"/>
              <a:t>utsatt</a:t>
            </a:r>
            <a:endParaRPr lang="en-US" sz="2000" dirty="0"/>
          </a:p>
          <a:p>
            <a:pPr lvl="1">
              <a:buFont typeface="Wingdings" panose="05000000000000000000" pitchFamily="2" charset="2"/>
              <a:buChar char="Ø"/>
            </a:pPr>
            <a:r>
              <a:rPr lang="en-US" sz="2000" dirty="0" err="1"/>
              <a:t>Hjørnekasser</a:t>
            </a:r>
            <a:r>
              <a:rPr lang="en-US" sz="2000" dirty="0"/>
              <a:t> er </a:t>
            </a:r>
            <a:r>
              <a:rPr lang="en-US" sz="2000" dirty="0" err="1"/>
              <a:t>spesielt</a:t>
            </a:r>
            <a:r>
              <a:rPr lang="en-US" sz="2000" dirty="0"/>
              <a:t> </a:t>
            </a:r>
            <a:r>
              <a:rPr lang="en-US" sz="2000" dirty="0" err="1"/>
              <a:t>utsatt</a:t>
            </a:r>
            <a:endParaRPr lang="en-US" sz="2000" dirty="0"/>
          </a:p>
          <a:p>
            <a:pPr lvl="1">
              <a:buFont typeface="Wingdings" panose="05000000000000000000" pitchFamily="2" charset="2"/>
              <a:buChar char="Ø"/>
            </a:pPr>
            <a:r>
              <a:rPr lang="en-US" sz="2000" dirty="0" err="1"/>
              <a:t>Ventiler</a:t>
            </a:r>
            <a:r>
              <a:rPr lang="en-US" sz="2000" dirty="0"/>
              <a:t>, </a:t>
            </a:r>
            <a:r>
              <a:rPr lang="en-US" sz="2000" dirty="0" err="1"/>
              <a:t>vinduer</a:t>
            </a:r>
            <a:r>
              <a:rPr lang="en-US" sz="2000" dirty="0"/>
              <a:t>, </a:t>
            </a:r>
            <a:r>
              <a:rPr lang="en-US" sz="2000" dirty="0" err="1"/>
              <a:t>dører</a:t>
            </a:r>
            <a:r>
              <a:rPr lang="en-US" sz="2000" dirty="0"/>
              <a:t>, </a:t>
            </a:r>
            <a:r>
              <a:rPr lang="en-US" sz="2000" dirty="0" err="1"/>
              <a:t>åpninger</a:t>
            </a:r>
            <a:r>
              <a:rPr lang="en-US" sz="2000" dirty="0"/>
              <a:t> </a:t>
            </a:r>
            <a:r>
              <a:rPr lang="en-US" sz="2000" dirty="0" err="1"/>
              <a:t>til</a:t>
            </a:r>
            <a:r>
              <a:rPr lang="en-US" sz="2000" dirty="0"/>
              <a:t> </a:t>
            </a:r>
            <a:r>
              <a:rPr lang="en-US" sz="2000" dirty="0" err="1"/>
              <a:t>kryperom</a:t>
            </a:r>
            <a:r>
              <a:rPr lang="en-US" sz="2000" dirty="0"/>
              <a:t>, </a:t>
            </a:r>
            <a:r>
              <a:rPr lang="en-US" sz="2000" dirty="0" err="1"/>
              <a:t>sprekker</a:t>
            </a:r>
            <a:r>
              <a:rPr lang="en-US" sz="2000" dirty="0"/>
              <a:t> </a:t>
            </a:r>
            <a:r>
              <a:rPr lang="en-US" sz="2000" dirty="0" err="1"/>
              <a:t>i</a:t>
            </a:r>
            <a:r>
              <a:rPr lang="en-US" sz="2000" dirty="0"/>
              <a:t> </a:t>
            </a:r>
            <a:r>
              <a:rPr lang="en-US" sz="2000" dirty="0" err="1"/>
              <a:t>grunnmur</a:t>
            </a:r>
            <a:r>
              <a:rPr lang="en-US" sz="2000" dirty="0"/>
              <a:t>, </a:t>
            </a:r>
            <a:r>
              <a:rPr lang="en-US" sz="2000" dirty="0" err="1"/>
              <a:t>tak</a:t>
            </a:r>
            <a:endParaRPr lang="en-US" sz="2000" dirty="0"/>
          </a:p>
          <a:p>
            <a:pPr lvl="1">
              <a:buFont typeface="Wingdings" panose="05000000000000000000" pitchFamily="2" charset="2"/>
              <a:buChar char="Ø"/>
            </a:pPr>
            <a:r>
              <a:rPr kumimoji="0" lang="en-US" sz="2000" b="0" i="0" u="none" strike="noStrike" kern="1200" cap="none" spc="0" normalizeH="0" baseline="0" noProof="0" dirty="0" err="1">
                <a:ln>
                  <a:noFill/>
                </a:ln>
                <a:solidFill>
                  <a:prstClr val="black"/>
                </a:solidFill>
                <a:effectLst/>
                <a:uLnTx/>
                <a:uFillTx/>
                <a:ea typeface="+mn-ea"/>
                <a:cs typeface="+mn-cs"/>
              </a:rPr>
              <a:t>Kommer</a:t>
            </a:r>
            <a:r>
              <a:rPr kumimoji="0" lang="en-US" sz="2000" b="0" i="0" u="none" strike="noStrike" kern="1200" cap="none" spc="0" normalizeH="0" baseline="0" noProof="0" dirty="0">
                <a:ln>
                  <a:noFill/>
                </a:ln>
                <a:solidFill>
                  <a:prstClr val="black"/>
                </a:solidFill>
                <a:effectLst/>
                <a:uLnTx/>
                <a:uFillTx/>
                <a:ea typeface="+mn-ea"/>
                <a:cs typeface="+mn-cs"/>
              </a:rPr>
              <a:t> </a:t>
            </a:r>
            <a:r>
              <a:rPr kumimoji="0" lang="en-US" sz="2000" b="0" i="0" u="none" strike="noStrike" kern="1200" cap="none" spc="0" normalizeH="0" baseline="0" noProof="0" dirty="0" err="1">
                <a:ln>
                  <a:noFill/>
                </a:ln>
                <a:solidFill>
                  <a:prstClr val="black"/>
                </a:solidFill>
                <a:effectLst/>
                <a:uLnTx/>
                <a:uFillTx/>
                <a:ea typeface="+mn-ea"/>
                <a:cs typeface="+mn-cs"/>
              </a:rPr>
              <a:t>i</a:t>
            </a:r>
            <a:r>
              <a:rPr kumimoji="0" lang="en-US" sz="2000" b="0" i="0" u="none" strike="noStrike" kern="1200" cap="none" spc="0" normalizeH="0" baseline="0" noProof="0" dirty="0">
                <a:ln>
                  <a:noFill/>
                </a:ln>
                <a:solidFill>
                  <a:prstClr val="black"/>
                </a:solidFill>
                <a:effectLst/>
                <a:uLnTx/>
                <a:uFillTx/>
                <a:ea typeface="+mn-ea"/>
                <a:cs typeface="+mn-cs"/>
              </a:rPr>
              <a:t> </a:t>
            </a:r>
            <a:r>
              <a:rPr kumimoji="0" lang="en-US" sz="2000" b="0" i="0" u="none" strike="noStrike" kern="1200" cap="none" spc="0" normalizeH="0" baseline="0" noProof="0" dirty="0" err="1">
                <a:ln>
                  <a:noFill/>
                </a:ln>
                <a:solidFill>
                  <a:prstClr val="black"/>
                </a:solidFill>
                <a:effectLst/>
                <a:uLnTx/>
                <a:uFillTx/>
                <a:ea typeface="+mn-ea"/>
                <a:cs typeface="+mn-cs"/>
              </a:rPr>
              <a:t>noen</a:t>
            </a:r>
            <a:r>
              <a:rPr kumimoji="0" lang="en-US" sz="2000" b="0" i="0" u="none" strike="noStrike" kern="1200" cap="none" spc="0" normalizeH="0" baseline="0" noProof="0" dirty="0">
                <a:ln>
                  <a:noFill/>
                </a:ln>
                <a:solidFill>
                  <a:prstClr val="black"/>
                </a:solidFill>
                <a:effectLst/>
                <a:uLnTx/>
                <a:uFillTx/>
                <a:ea typeface="+mn-ea"/>
                <a:cs typeface="+mn-cs"/>
              </a:rPr>
              <a:t> </a:t>
            </a:r>
            <a:r>
              <a:rPr kumimoji="0" lang="en-US" sz="2000" b="0" i="0" u="none" strike="noStrike" kern="1200" cap="none" spc="0" normalizeH="0" baseline="0" noProof="0" dirty="0" err="1">
                <a:ln>
                  <a:noFill/>
                </a:ln>
                <a:solidFill>
                  <a:prstClr val="black"/>
                </a:solidFill>
                <a:effectLst/>
                <a:uLnTx/>
                <a:uFillTx/>
                <a:ea typeface="+mn-ea"/>
                <a:cs typeface="+mn-cs"/>
              </a:rPr>
              <a:t>tilfeller</a:t>
            </a:r>
            <a:r>
              <a:rPr kumimoji="0" lang="en-US" sz="2000" b="0" i="0" u="none" strike="noStrike" kern="1200" cap="none" spc="0" normalizeH="0" baseline="0" noProof="0" dirty="0">
                <a:ln>
                  <a:noFill/>
                </a:ln>
                <a:solidFill>
                  <a:prstClr val="black"/>
                </a:solidFill>
                <a:effectLst/>
                <a:uLnTx/>
                <a:uFillTx/>
                <a:ea typeface="+mn-ea"/>
                <a:cs typeface="+mn-cs"/>
              </a:rPr>
              <a:t> inn med </a:t>
            </a:r>
            <a:r>
              <a:rPr kumimoji="0" lang="en-US" sz="2000" b="0" i="0" u="none" strike="noStrike" kern="1200" cap="none" spc="0" normalizeH="0" baseline="0" noProof="0" dirty="0" err="1">
                <a:ln>
                  <a:noFill/>
                </a:ln>
                <a:solidFill>
                  <a:prstClr val="black"/>
                </a:solidFill>
                <a:effectLst/>
                <a:uLnTx/>
                <a:uFillTx/>
                <a:ea typeface="+mn-ea"/>
                <a:cs typeface="+mn-cs"/>
              </a:rPr>
              <a:t>varer</a:t>
            </a:r>
            <a:endParaRPr kumimoji="0" lang="en-US" sz="2000" b="0" i="0" u="none" strike="noStrike" kern="1200" cap="none" spc="0" normalizeH="0" baseline="0" noProof="0" dirty="0">
              <a:ln>
                <a:noFill/>
              </a:ln>
              <a:solidFill>
                <a:prstClr val="black"/>
              </a:solidFill>
              <a:effectLst/>
              <a:uLnTx/>
              <a:uFillTx/>
              <a:ea typeface="+mn-ea"/>
              <a:cs typeface="+mn-cs"/>
            </a:endParaRPr>
          </a:p>
          <a:p>
            <a:pPr marL="457200" lvl="1" indent="0">
              <a:buNone/>
            </a:pPr>
            <a:endParaRPr lang="en-US" sz="2000" dirty="0"/>
          </a:p>
          <a:p>
            <a:endParaRPr lang="en-US" sz="2000" dirty="0"/>
          </a:p>
          <a:p>
            <a:pPr lvl="1"/>
            <a:endParaRPr lang="en-US" sz="2000" dirty="0"/>
          </a:p>
          <a:p>
            <a:pPr lvl="1"/>
            <a:endParaRPr lang="en-US" sz="2000" dirty="0"/>
          </a:p>
        </p:txBody>
      </p:sp>
      <p:pic>
        <p:nvPicPr>
          <p:cNvPr id="6" name="Bilde 5" descr="Et bilde som inneholder gress, pattedyr, utendørs, katt&#10;&#10;Automatisk generert beskrivelse">
            <a:extLst>
              <a:ext uri="{FF2B5EF4-FFF2-40B4-BE49-F238E27FC236}">
                <a16:creationId xmlns:a16="http://schemas.microsoft.com/office/drawing/2014/main" id="{5D947D6B-263A-40B1-B889-801C80295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33369" cy="6854932"/>
          </a:xfrm>
          <a:prstGeom prst="rect">
            <a:avLst/>
          </a:prstGeom>
        </p:spPr>
      </p:pic>
    </p:spTree>
    <p:extLst>
      <p:ext uri="{BB962C8B-B14F-4D97-AF65-F5344CB8AC3E}">
        <p14:creationId xmlns:p14="http://schemas.microsoft.com/office/powerpoint/2010/main" val="3884107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E82B67-A03B-4A0A-B310-9C61E3C0318C}"/>
              </a:ext>
            </a:extLst>
          </p:cNvPr>
          <p:cNvSpPr>
            <a:spLocks noGrp="1"/>
          </p:cNvSpPr>
          <p:nvPr>
            <p:ph type="title"/>
          </p:nvPr>
        </p:nvSpPr>
        <p:spPr>
          <a:xfrm>
            <a:off x="4965431" y="-506513"/>
            <a:ext cx="7003963" cy="1286160"/>
          </a:xfrm>
        </p:spPr>
        <p:txBody>
          <a:bodyPr vert="horz" lIns="91440" tIns="45720" rIns="91440" bIns="45720" rtlCol="0" anchor="b">
            <a:normAutofit/>
          </a:bodyPr>
          <a:lstStyle/>
          <a:p>
            <a:r>
              <a:rPr lang="en-US" u="sng" dirty="0" err="1">
                <a:latin typeface="+mn-lt"/>
              </a:rPr>
              <a:t>Husmus</a:t>
            </a:r>
            <a:endParaRPr lang="en-US" dirty="0">
              <a:latin typeface="+mn-lt"/>
            </a:endParaRPr>
          </a:p>
        </p:txBody>
      </p:sp>
      <p:sp>
        <p:nvSpPr>
          <p:cNvPr id="3" name="Plassholder for innhold 2">
            <a:extLst>
              <a:ext uri="{FF2B5EF4-FFF2-40B4-BE49-F238E27FC236}">
                <a16:creationId xmlns:a16="http://schemas.microsoft.com/office/drawing/2014/main" id="{ADA666B7-2CA7-4306-BACF-1FC1ED8D1CE3}"/>
              </a:ext>
            </a:extLst>
          </p:cNvPr>
          <p:cNvSpPr>
            <a:spLocks noGrp="1"/>
          </p:cNvSpPr>
          <p:nvPr>
            <p:ph sz="half" idx="1"/>
          </p:nvPr>
        </p:nvSpPr>
        <p:spPr>
          <a:xfrm>
            <a:off x="4965431" y="648101"/>
            <a:ext cx="6586489" cy="3785419"/>
          </a:xfrm>
        </p:spPr>
        <p:txBody>
          <a:bodyPr vert="horz" lIns="91440" tIns="45720" rIns="91440" bIns="45720" rtlCol="0">
            <a:normAutofit/>
          </a:bodyPr>
          <a:lstStyle/>
          <a:p>
            <a:endParaRPr lang="en-US" sz="2000" dirty="0"/>
          </a:p>
          <a:p>
            <a:r>
              <a:rPr lang="en-US" sz="2400" dirty="0"/>
              <a:t>Lever </a:t>
            </a:r>
            <a:r>
              <a:rPr lang="en-US" sz="2400" dirty="0" err="1"/>
              <a:t>normalt</a:t>
            </a:r>
            <a:r>
              <a:rPr lang="en-US" sz="2400" dirty="0"/>
              <a:t> </a:t>
            </a:r>
            <a:r>
              <a:rPr lang="en-US" sz="2400" dirty="0" err="1"/>
              <a:t>ikke</a:t>
            </a:r>
            <a:r>
              <a:rPr lang="en-US" sz="2400" dirty="0"/>
              <a:t> </a:t>
            </a:r>
            <a:r>
              <a:rPr lang="en-US" sz="2400" dirty="0" err="1"/>
              <a:t>fritt</a:t>
            </a:r>
            <a:r>
              <a:rPr lang="en-US" sz="2400" dirty="0"/>
              <a:t> </a:t>
            </a:r>
            <a:r>
              <a:rPr lang="en-US" sz="2400" dirty="0" err="1"/>
              <a:t>utendørs</a:t>
            </a:r>
            <a:r>
              <a:rPr lang="en-US" sz="2400" dirty="0"/>
              <a:t>, men </a:t>
            </a:r>
            <a:r>
              <a:rPr lang="en-US" sz="2400" dirty="0" err="1"/>
              <a:t>kan</a:t>
            </a:r>
            <a:r>
              <a:rPr lang="en-US" sz="2400" dirty="0"/>
              <a:t> </a:t>
            </a:r>
            <a:r>
              <a:rPr lang="en-US" sz="2400" dirty="0" err="1"/>
              <a:t>gå</a:t>
            </a:r>
            <a:r>
              <a:rPr lang="en-US" sz="2400" dirty="0"/>
              <a:t> </a:t>
            </a:r>
            <a:r>
              <a:rPr lang="en-US" sz="2400" dirty="0" err="1"/>
              <a:t>ut</a:t>
            </a:r>
            <a:r>
              <a:rPr lang="en-US" sz="2400" dirty="0"/>
              <a:t> om </a:t>
            </a:r>
            <a:r>
              <a:rPr lang="en-US" sz="2400" dirty="0" err="1"/>
              <a:t>sommeren</a:t>
            </a:r>
            <a:endParaRPr lang="en-US" sz="2400" dirty="0"/>
          </a:p>
          <a:p>
            <a:r>
              <a:rPr lang="en-US" sz="2400" dirty="0" err="1"/>
              <a:t>Yngler</a:t>
            </a:r>
            <a:r>
              <a:rPr lang="en-US" sz="2400" dirty="0"/>
              <a:t> </a:t>
            </a:r>
            <a:r>
              <a:rPr lang="en-US" sz="2400" dirty="0" err="1"/>
              <a:t>innendørs</a:t>
            </a:r>
            <a:r>
              <a:rPr lang="en-US" sz="2400" dirty="0"/>
              <a:t> hele </a:t>
            </a:r>
            <a:r>
              <a:rPr lang="en-US" sz="2400" dirty="0" err="1"/>
              <a:t>året</a:t>
            </a:r>
            <a:endParaRPr lang="en-US" sz="2400" dirty="0"/>
          </a:p>
          <a:p>
            <a:r>
              <a:rPr lang="en-US" sz="2400" dirty="0" err="1"/>
              <a:t>Kommer</a:t>
            </a:r>
            <a:r>
              <a:rPr lang="en-US" sz="2400" dirty="0"/>
              <a:t> </a:t>
            </a:r>
            <a:r>
              <a:rPr lang="en-US" sz="2400" dirty="0" err="1"/>
              <a:t>oftest</a:t>
            </a:r>
            <a:r>
              <a:rPr lang="en-US" sz="2400" dirty="0"/>
              <a:t> inn med </a:t>
            </a:r>
            <a:r>
              <a:rPr lang="en-US" sz="2400" dirty="0" err="1"/>
              <a:t>varer</a:t>
            </a:r>
            <a:r>
              <a:rPr lang="en-US" sz="2400" dirty="0"/>
              <a:t> – men </a:t>
            </a:r>
            <a:r>
              <a:rPr lang="en-US" sz="2400" dirty="0" err="1"/>
              <a:t>mulig</a:t>
            </a:r>
            <a:r>
              <a:rPr lang="en-US" sz="2400" dirty="0"/>
              <a:t> </a:t>
            </a:r>
            <a:r>
              <a:rPr lang="en-US" sz="2400" dirty="0" err="1"/>
              <a:t>spredning</a:t>
            </a:r>
            <a:r>
              <a:rPr lang="en-US" sz="2400" dirty="0"/>
              <a:t> </a:t>
            </a:r>
            <a:r>
              <a:rPr lang="en-US" sz="2400" dirty="0" err="1"/>
              <a:t>utendørs</a:t>
            </a:r>
            <a:r>
              <a:rPr lang="en-US" sz="2400" dirty="0"/>
              <a:t> om </a:t>
            </a:r>
            <a:r>
              <a:rPr lang="en-US" sz="2400" dirty="0" err="1"/>
              <a:t>sommeren</a:t>
            </a:r>
            <a:endParaRPr lang="en-US" sz="2400" dirty="0"/>
          </a:p>
          <a:p>
            <a:endParaRPr lang="en-US" sz="2000" dirty="0"/>
          </a:p>
          <a:p>
            <a:pPr lvl="1"/>
            <a:endParaRPr lang="en-US" sz="2000" dirty="0"/>
          </a:p>
          <a:p>
            <a:pPr lvl="1"/>
            <a:endParaRPr lang="en-US" sz="2000" dirty="0"/>
          </a:p>
        </p:txBody>
      </p:sp>
      <p:pic>
        <p:nvPicPr>
          <p:cNvPr id="6" name="Bilde 5" descr="Et bilde som inneholder pattedyr, gulv, gnager, ekorn&#10;&#10;Automatisk generert beskrivelse">
            <a:extLst>
              <a:ext uri="{FF2B5EF4-FFF2-40B4-BE49-F238E27FC236}">
                <a16:creationId xmlns:a16="http://schemas.microsoft.com/office/drawing/2014/main" id="{0CBB52C9-9C15-4747-848D-502AA3745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655"/>
            <a:ext cx="4793673" cy="7092097"/>
          </a:xfrm>
          <a:prstGeom prst="rect">
            <a:avLst/>
          </a:prstGeom>
        </p:spPr>
      </p:pic>
    </p:spTree>
    <p:extLst>
      <p:ext uri="{BB962C8B-B14F-4D97-AF65-F5344CB8AC3E}">
        <p14:creationId xmlns:p14="http://schemas.microsoft.com/office/powerpoint/2010/main" val="518600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E82B67-A03B-4A0A-B310-9C61E3C0318C}"/>
              </a:ext>
            </a:extLst>
          </p:cNvPr>
          <p:cNvSpPr>
            <a:spLocks noGrp="1"/>
          </p:cNvSpPr>
          <p:nvPr>
            <p:ph type="title"/>
          </p:nvPr>
        </p:nvSpPr>
        <p:spPr>
          <a:xfrm>
            <a:off x="4965431" y="-551640"/>
            <a:ext cx="6586491" cy="1286160"/>
          </a:xfrm>
        </p:spPr>
        <p:txBody>
          <a:bodyPr vert="horz" lIns="91440" tIns="45720" rIns="91440" bIns="45720" rtlCol="0" anchor="b">
            <a:normAutofit/>
          </a:bodyPr>
          <a:lstStyle/>
          <a:p>
            <a:r>
              <a:rPr lang="en-US" u="sng" dirty="0">
                <a:latin typeface="+mn-lt"/>
              </a:rPr>
              <a:t>Brunrotter</a:t>
            </a:r>
            <a:endParaRPr lang="en-US" dirty="0">
              <a:latin typeface="+mn-lt"/>
            </a:endParaRPr>
          </a:p>
        </p:txBody>
      </p:sp>
      <p:sp>
        <p:nvSpPr>
          <p:cNvPr id="3" name="Plassholder for innhold 2">
            <a:extLst>
              <a:ext uri="{FF2B5EF4-FFF2-40B4-BE49-F238E27FC236}">
                <a16:creationId xmlns:a16="http://schemas.microsoft.com/office/drawing/2014/main" id="{ADA666B7-2CA7-4306-BACF-1FC1ED8D1CE3}"/>
              </a:ext>
            </a:extLst>
          </p:cNvPr>
          <p:cNvSpPr>
            <a:spLocks noGrp="1"/>
          </p:cNvSpPr>
          <p:nvPr>
            <p:ph sz="half" idx="1"/>
          </p:nvPr>
        </p:nvSpPr>
        <p:spPr>
          <a:xfrm>
            <a:off x="5052058" y="734520"/>
            <a:ext cx="6586489" cy="5512276"/>
          </a:xfrm>
        </p:spPr>
        <p:txBody>
          <a:bodyPr vert="horz" lIns="91440" tIns="45720" rIns="91440" bIns="45720" rtlCol="0">
            <a:normAutofit/>
          </a:bodyPr>
          <a:lstStyle/>
          <a:p>
            <a:endParaRPr lang="en-US" sz="2000" dirty="0"/>
          </a:p>
          <a:p>
            <a:r>
              <a:rPr lang="en-US" sz="2400" dirty="0"/>
              <a:t>Lever </a:t>
            </a:r>
            <a:r>
              <a:rPr lang="en-US" sz="2400" dirty="0" err="1"/>
              <a:t>ute</a:t>
            </a:r>
            <a:r>
              <a:rPr lang="en-US" sz="2400" dirty="0"/>
              <a:t>, </a:t>
            </a:r>
            <a:r>
              <a:rPr lang="en-US" sz="2400" dirty="0" err="1"/>
              <a:t>inne</a:t>
            </a:r>
            <a:r>
              <a:rPr lang="en-US" sz="2400" dirty="0"/>
              <a:t> </a:t>
            </a:r>
            <a:r>
              <a:rPr lang="en-US" sz="2400" dirty="0" err="1"/>
              <a:t>og</a:t>
            </a:r>
            <a:r>
              <a:rPr lang="en-US" sz="2400" dirty="0"/>
              <a:t> </a:t>
            </a:r>
            <a:r>
              <a:rPr lang="en-US" sz="2400" dirty="0" err="1"/>
              <a:t>i</a:t>
            </a:r>
            <a:r>
              <a:rPr lang="en-US" sz="2400" dirty="0"/>
              <a:t> </a:t>
            </a:r>
            <a:r>
              <a:rPr lang="en-US" sz="2400" dirty="0" err="1"/>
              <a:t>kloakken</a:t>
            </a:r>
            <a:r>
              <a:rPr lang="en-US" sz="2400" dirty="0"/>
              <a:t> hele </a:t>
            </a:r>
            <a:r>
              <a:rPr lang="en-US" sz="2400" dirty="0" err="1"/>
              <a:t>året</a:t>
            </a:r>
            <a:endParaRPr lang="en-US" sz="2400" dirty="0"/>
          </a:p>
          <a:p>
            <a:r>
              <a:rPr lang="en-US" sz="2400" dirty="0" err="1"/>
              <a:t>Yngler</a:t>
            </a:r>
            <a:r>
              <a:rPr lang="en-US" sz="2400" dirty="0"/>
              <a:t> </a:t>
            </a:r>
            <a:r>
              <a:rPr lang="en-US" sz="2400" dirty="0" err="1"/>
              <a:t>hovedsakelig</a:t>
            </a:r>
            <a:r>
              <a:rPr lang="en-US" sz="2400" dirty="0"/>
              <a:t> </a:t>
            </a:r>
            <a:r>
              <a:rPr lang="en-US" sz="2400" dirty="0" err="1"/>
              <a:t>vår</a:t>
            </a:r>
            <a:r>
              <a:rPr lang="en-US" sz="2400" dirty="0"/>
              <a:t> </a:t>
            </a:r>
            <a:r>
              <a:rPr lang="en-US" sz="2400" dirty="0" err="1"/>
              <a:t>og</a:t>
            </a:r>
            <a:r>
              <a:rPr lang="en-US" sz="2400" dirty="0"/>
              <a:t> </a:t>
            </a:r>
            <a:r>
              <a:rPr lang="en-US" sz="2400" dirty="0" err="1"/>
              <a:t>høst</a:t>
            </a:r>
            <a:r>
              <a:rPr lang="en-US" sz="2400" dirty="0"/>
              <a:t>, men </a:t>
            </a:r>
            <a:r>
              <a:rPr lang="en-US" sz="2400" dirty="0" err="1"/>
              <a:t>kan</a:t>
            </a:r>
            <a:r>
              <a:rPr lang="en-US" sz="2400" dirty="0"/>
              <a:t> ha </a:t>
            </a:r>
            <a:r>
              <a:rPr lang="en-US" sz="2400" dirty="0" err="1"/>
              <a:t>unger</a:t>
            </a:r>
            <a:r>
              <a:rPr lang="en-US" sz="2400" dirty="0"/>
              <a:t> hele </a:t>
            </a:r>
            <a:r>
              <a:rPr lang="en-US" sz="2400" dirty="0" err="1"/>
              <a:t>året</a:t>
            </a:r>
            <a:r>
              <a:rPr lang="en-US" sz="2400" dirty="0"/>
              <a:t> – </a:t>
            </a:r>
            <a:r>
              <a:rPr lang="en-US" sz="2400" dirty="0" err="1"/>
              <a:t>yngler</a:t>
            </a:r>
            <a:r>
              <a:rPr lang="en-US" sz="2400" dirty="0"/>
              <a:t> </a:t>
            </a:r>
            <a:r>
              <a:rPr lang="en-US" sz="2400" dirty="0" err="1"/>
              <a:t>inne</a:t>
            </a:r>
            <a:r>
              <a:rPr lang="en-US" sz="2400" dirty="0"/>
              <a:t> </a:t>
            </a:r>
            <a:r>
              <a:rPr lang="en-US" sz="2400" dirty="0" err="1"/>
              <a:t>og</a:t>
            </a:r>
            <a:r>
              <a:rPr lang="en-US" sz="2400" dirty="0"/>
              <a:t> </a:t>
            </a:r>
            <a:r>
              <a:rPr lang="en-US" sz="2400" dirty="0" err="1"/>
              <a:t>ute</a:t>
            </a:r>
            <a:r>
              <a:rPr lang="en-US" sz="2400" dirty="0"/>
              <a:t> </a:t>
            </a:r>
            <a:r>
              <a:rPr lang="en-US" sz="2400" dirty="0" err="1"/>
              <a:t>og</a:t>
            </a:r>
            <a:r>
              <a:rPr lang="en-US" sz="2400" dirty="0"/>
              <a:t> i </a:t>
            </a:r>
            <a:r>
              <a:rPr lang="en-US" sz="2400" dirty="0" err="1"/>
              <a:t>kloakkanlegg</a:t>
            </a:r>
            <a:r>
              <a:rPr lang="en-US" sz="2400" dirty="0"/>
              <a:t> </a:t>
            </a:r>
          </a:p>
          <a:p>
            <a:r>
              <a:rPr lang="en-US" sz="2400" dirty="0"/>
              <a:t>Kan </a:t>
            </a:r>
            <a:r>
              <a:rPr lang="en-US" sz="2400" dirty="0" err="1"/>
              <a:t>komme</a:t>
            </a:r>
            <a:r>
              <a:rPr lang="en-US" sz="2400" dirty="0"/>
              <a:t> inn </a:t>
            </a:r>
            <a:r>
              <a:rPr lang="en-US" sz="2400" dirty="0" err="1"/>
              <a:t>i</a:t>
            </a:r>
            <a:r>
              <a:rPr lang="en-US" sz="2400" dirty="0"/>
              <a:t> </a:t>
            </a:r>
            <a:r>
              <a:rPr lang="en-US" sz="2400" dirty="0" err="1"/>
              <a:t>bygninger</a:t>
            </a:r>
            <a:r>
              <a:rPr lang="en-US" sz="2400" dirty="0"/>
              <a:t> hele </a:t>
            </a:r>
            <a:r>
              <a:rPr lang="en-US" sz="2400" dirty="0" err="1"/>
              <a:t>året</a:t>
            </a:r>
            <a:endParaRPr lang="en-US" sz="2400" dirty="0"/>
          </a:p>
          <a:p>
            <a:pPr lvl="1">
              <a:buFont typeface="Wingdings" panose="05000000000000000000" pitchFamily="2" charset="2"/>
              <a:buChar char="Ø"/>
            </a:pPr>
            <a:r>
              <a:rPr lang="en-US" sz="2000" dirty="0" err="1"/>
              <a:t>Svært</a:t>
            </a:r>
            <a:r>
              <a:rPr lang="en-US" sz="2000" dirty="0"/>
              <a:t> </a:t>
            </a:r>
            <a:r>
              <a:rPr lang="en-US" sz="2000" dirty="0" err="1"/>
              <a:t>ofte</a:t>
            </a:r>
            <a:r>
              <a:rPr lang="en-US" sz="2000" dirty="0"/>
              <a:t> </a:t>
            </a:r>
            <a:r>
              <a:rPr lang="en-US" sz="2000" dirty="0" err="1"/>
              <a:t>fra</a:t>
            </a:r>
            <a:r>
              <a:rPr lang="en-US" sz="2000" dirty="0"/>
              <a:t> </a:t>
            </a:r>
            <a:r>
              <a:rPr lang="en-US" sz="2000" dirty="0" err="1"/>
              <a:t>kloakk</a:t>
            </a:r>
            <a:r>
              <a:rPr lang="en-US" sz="2000" dirty="0"/>
              <a:t> “for </a:t>
            </a:r>
            <a:r>
              <a:rPr lang="en-US" sz="2000" dirty="0" err="1"/>
              <a:t>egen</a:t>
            </a:r>
            <a:r>
              <a:rPr lang="en-US" sz="2000" dirty="0"/>
              <a:t> </a:t>
            </a:r>
            <a:r>
              <a:rPr lang="en-US" sz="2000" dirty="0" err="1"/>
              <a:t>maskin</a:t>
            </a:r>
            <a:r>
              <a:rPr lang="en-US" sz="2000" dirty="0"/>
              <a:t>”</a:t>
            </a:r>
          </a:p>
          <a:p>
            <a:pPr lvl="1">
              <a:buFont typeface="Wingdings" panose="05000000000000000000" pitchFamily="2" charset="2"/>
              <a:buChar char="Ø"/>
            </a:pPr>
            <a:r>
              <a:rPr lang="en-US" sz="2000" dirty="0" err="1"/>
              <a:t>Gjennom</a:t>
            </a:r>
            <a:r>
              <a:rPr lang="en-US" sz="2000" dirty="0"/>
              <a:t> </a:t>
            </a:r>
            <a:r>
              <a:rPr lang="en-US" sz="2000" dirty="0" err="1"/>
              <a:t>sluk</a:t>
            </a:r>
            <a:r>
              <a:rPr lang="en-US" sz="2000" dirty="0"/>
              <a:t> </a:t>
            </a:r>
            <a:r>
              <a:rPr lang="en-US" sz="2000" dirty="0" err="1"/>
              <a:t>eller</a:t>
            </a:r>
            <a:r>
              <a:rPr lang="en-US" sz="2000" dirty="0"/>
              <a:t> </a:t>
            </a:r>
            <a:r>
              <a:rPr lang="en-US" sz="2000" dirty="0" err="1"/>
              <a:t>soilrør</a:t>
            </a:r>
            <a:r>
              <a:rPr lang="en-US" sz="2000" dirty="0"/>
              <a:t> </a:t>
            </a:r>
            <a:r>
              <a:rPr lang="en-US" sz="2000" dirty="0" err="1"/>
              <a:t>på</a:t>
            </a:r>
            <a:r>
              <a:rPr lang="en-US" sz="2000" dirty="0"/>
              <a:t> </a:t>
            </a:r>
            <a:r>
              <a:rPr lang="en-US" sz="2000" dirty="0" err="1"/>
              <a:t>tak</a:t>
            </a:r>
            <a:endParaRPr lang="en-US" sz="2000" dirty="0"/>
          </a:p>
          <a:p>
            <a:pPr lvl="1">
              <a:buFont typeface="Wingdings" panose="05000000000000000000" pitchFamily="2" charset="2"/>
              <a:buChar char="Ø"/>
            </a:pPr>
            <a:r>
              <a:rPr lang="en-US" sz="2000" dirty="0"/>
              <a:t>Fra </a:t>
            </a:r>
            <a:r>
              <a:rPr lang="en-US" sz="2000" dirty="0" err="1"/>
              <a:t>ødelagte</a:t>
            </a:r>
            <a:r>
              <a:rPr lang="en-US" sz="2000" dirty="0"/>
              <a:t> </a:t>
            </a:r>
            <a:r>
              <a:rPr lang="en-US" sz="2000" dirty="0" err="1"/>
              <a:t>kloakkrør</a:t>
            </a:r>
            <a:r>
              <a:rPr lang="en-US" sz="2000" dirty="0"/>
              <a:t> under </a:t>
            </a:r>
            <a:r>
              <a:rPr lang="en-US" sz="2000" dirty="0" err="1"/>
              <a:t>bakken</a:t>
            </a:r>
            <a:endParaRPr lang="en-US" sz="2000" dirty="0"/>
          </a:p>
          <a:p>
            <a:pPr lvl="1">
              <a:buFont typeface="Wingdings" panose="05000000000000000000" pitchFamily="2" charset="2"/>
              <a:buChar char="Ø"/>
            </a:pPr>
            <a:r>
              <a:rPr lang="en-US" sz="2000" dirty="0" err="1"/>
              <a:t>Overgang</a:t>
            </a:r>
            <a:r>
              <a:rPr lang="en-US" sz="2000" dirty="0"/>
              <a:t> </a:t>
            </a:r>
            <a:r>
              <a:rPr lang="en-US" sz="2000" dirty="0" err="1"/>
              <a:t>grunnmur</a:t>
            </a:r>
            <a:r>
              <a:rPr lang="en-US" sz="2000" dirty="0"/>
              <a:t> – </a:t>
            </a:r>
            <a:r>
              <a:rPr lang="en-US" sz="2000" dirty="0" err="1"/>
              <a:t>bekledning</a:t>
            </a:r>
            <a:endParaRPr lang="en-US" sz="2000" dirty="0"/>
          </a:p>
          <a:p>
            <a:pPr lvl="1">
              <a:buFont typeface="Wingdings" panose="05000000000000000000" pitchFamily="2" charset="2"/>
              <a:buChar char="Ø"/>
            </a:pPr>
            <a:r>
              <a:rPr lang="en-US" sz="2000" dirty="0" err="1"/>
              <a:t>Ventiler</a:t>
            </a:r>
            <a:r>
              <a:rPr lang="en-US" sz="2000" dirty="0"/>
              <a:t>, </a:t>
            </a:r>
            <a:r>
              <a:rPr lang="en-US" sz="2000" dirty="0" err="1"/>
              <a:t>vinduer</a:t>
            </a:r>
            <a:r>
              <a:rPr lang="en-US" sz="2000" dirty="0"/>
              <a:t>, </a:t>
            </a:r>
            <a:r>
              <a:rPr lang="en-US" sz="2000" dirty="0" err="1"/>
              <a:t>sprekker</a:t>
            </a:r>
            <a:r>
              <a:rPr lang="en-US" sz="2000" dirty="0"/>
              <a:t> </a:t>
            </a:r>
            <a:r>
              <a:rPr lang="en-US" sz="2000" dirty="0" err="1"/>
              <a:t>i</a:t>
            </a:r>
            <a:r>
              <a:rPr lang="en-US" sz="2000" dirty="0"/>
              <a:t> </a:t>
            </a:r>
            <a:r>
              <a:rPr lang="en-US" sz="2000" dirty="0" err="1"/>
              <a:t>mur</a:t>
            </a:r>
            <a:endParaRPr lang="en-US" sz="2000" dirty="0"/>
          </a:p>
          <a:p>
            <a:pPr lvl="1">
              <a:buFont typeface="Wingdings" panose="05000000000000000000" pitchFamily="2" charset="2"/>
              <a:buChar char="Ø"/>
            </a:pPr>
            <a:r>
              <a:rPr lang="en-US" sz="2000" dirty="0" err="1"/>
              <a:t>Gjennomføringer</a:t>
            </a:r>
            <a:r>
              <a:rPr lang="en-US" sz="2000" dirty="0"/>
              <a:t> for </a:t>
            </a:r>
            <a:r>
              <a:rPr lang="en-US" sz="2000" dirty="0" err="1"/>
              <a:t>rør</a:t>
            </a:r>
            <a:r>
              <a:rPr lang="en-US" sz="2000" dirty="0"/>
              <a:t> </a:t>
            </a:r>
            <a:r>
              <a:rPr lang="en-US" sz="2000" dirty="0" err="1"/>
              <a:t>og</a:t>
            </a:r>
            <a:r>
              <a:rPr lang="en-US" sz="2000" dirty="0"/>
              <a:t> </a:t>
            </a:r>
            <a:r>
              <a:rPr lang="en-US" sz="2000" dirty="0" err="1"/>
              <a:t>kabler</a:t>
            </a:r>
            <a:endParaRPr lang="en-US" sz="2000" dirty="0"/>
          </a:p>
          <a:p>
            <a:pPr lvl="1">
              <a:buFont typeface="Wingdings" panose="05000000000000000000" pitchFamily="2" charset="2"/>
              <a:buChar char="Ø"/>
            </a:pPr>
            <a:r>
              <a:rPr kumimoji="0" lang="en-US" sz="2000" b="0" i="0" u="none" strike="noStrike" kern="1200" cap="none" spc="0" normalizeH="0" baseline="0" noProof="0" dirty="0">
                <a:ln>
                  <a:noFill/>
                </a:ln>
                <a:solidFill>
                  <a:prstClr val="black"/>
                </a:solidFill>
                <a:effectLst/>
                <a:uLnTx/>
                <a:uFillTx/>
                <a:ea typeface="+mn-ea"/>
                <a:cs typeface="+mn-cs"/>
              </a:rPr>
              <a:t>Graver seg inn under </a:t>
            </a:r>
            <a:r>
              <a:rPr kumimoji="0" lang="en-US" sz="2000" b="0" i="0" u="none" strike="noStrike" kern="1200" cap="none" spc="0" normalizeH="0" baseline="0" noProof="0" dirty="0" err="1">
                <a:ln>
                  <a:noFill/>
                </a:ln>
                <a:solidFill>
                  <a:prstClr val="black"/>
                </a:solidFill>
                <a:effectLst/>
                <a:uLnTx/>
                <a:uFillTx/>
                <a:ea typeface="+mn-ea"/>
                <a:cs typeface="+mn-cs"/>
              </a:rPr>
              <a:t>grunnmur</a:t>
            </a:r>
            <a:r>
              <a:rPr kumimoji="0" lang="en-US" sz="2000" b="0" i="0" u="none" strike="noStrike" kern="1200" cap="none" spc="0" normalizeH="0" baseline="0" noProof="0" dirty="0">
                <a:ln>
                  <a:noFill/>
                </a:ln>
                <a:solidFill>
                  <a:prstClr val="black"/>
                </a:solidFill>
                <a:effectLst/>
                <a:uLnTx/>
                <a:uFillTx/>
                <a:ea typeface="+mn-ea"/>
                <a:cs typeface="+mn-cs"/>
              </a:rPr>
              <a:t> </a:t>
            </a:r>
            <a:r>
              <a:rPr kumimoji="0" lang="en-US" sz="2000" b="0" i="0" u="none" strike="noStrike" kern="1200" cap="none" spc="0" normalizeH="0" baseline="0" noProof="0" dirty="0" err="1">
                <a:ln>
                  <a:noFill/>
                </a:ln>
                <a:solidFill>
                  <a:prstClr val="black"/>
                </a:solidFill>
                <a:effectLst/>
                <a:uLnTx/>
                <a:uFillTx/>
                <a:ea typeface="+mn-ea"/>
                <a:cs typeface="+mn-cs"/>
              </a:rPr>
              <a:t>eller</a:t>
            </a:r>
            <a:r>
              <a:rPr kumimoji="0" lang="en-US" sz="2000" b="0" i="0" u="none" strike="noStrike" kern="1200" cap="none" spc="0" normalizeH="0" baseline="0" noProof="0" dirty="0">
                <a:ln>
                  <a:noFill/>
                </a:ln>
                <a:solidFill>
                  <a:prstClr val="black"/>
                </a:solidFill>
                <a:effectLst/>
                <a:uLnTx/>
                <a:uFillTx/>
                <a:ea typeface="+mn-ea"/>
                <a:cs typeface="+mn-cs"/>
              </a:rPr>
              <a:t> </a:t>
            </a:r>
            <a:r>
              <a:rPr kumimoji="0" lang="en-US" sz="2000" b="0" i="0" u="none" strike="noStrike" kern="1200" cap="none" spc="0" normalizeH="0" baseline="0" noProof="0" dirty="0" err="1">
                <a:ln>
                  <a:noFill/>
                </a:ln>
                <a:solidFill>
                  <a:prstClr val="black"/>
                </a:solidFill>
                <a:effectLst/>
                <a:uLnTx/>
                <a:uFillTx/>
                <a:ea typeface="+mn-ea"/>
                <a:cs typeface="+mn-cs"/>
              </a:rPr>
              <a:t>fra</a:t>
            </a:r>
            <a:r>
              <a:rPr kumimoji="0" lang="en-US" sz="2000" b="0" i="0" u="none" strike="noStrike" kern="1200" cap="none" spc="0" normalizeH="0" baseline="0" noProof="0" dirty="0">
                <a:ln>
                  <a:noFill/>
                </a:ln>
                <a:solidFill>
                  <a:prstClr val="black"/>
                </a:solidFill>
                <a:effectLst/>
                <a:uLnTx/>
                <a:uFillTx/>
                <a:ea typeface="+mn-ea"/>
                <a:cs typeface="+mn-cs"/>
              </a:rPr>
              <a:t> </a:t>
            </a:r>
            <a:r>
              <a:rPr kumimoji="0" lang="en-US" sz="2000" b="0" i="0" u="none" strike="noStrike" kern="1200" cap="none" spc="0" normalizeH="0" baseline="0" noProof="0" dirty="0" err="1">
                <a:ln>
                  <a:noFill/>
                </a:ln>
                <a:solidFill>
                  <a:prstClr val="black"/>
                </a:solidFill>
                <a:effectLst/>
                <a:uLnTx/>
                <a:uFillTx/>
                <a:ea typeface="+mn-ea"/>
                <a:cs typeface="+mn-cs"/>
              </a:rPr>
              <a:t>kloakk</a:t>
            </a:r>
            <a:r>
              <a:rPr kumimoji="0" lang="en-US" sz="2000" b="0" i="0" u="none" strike="noStrike" kern="1200" cap="none" spc="0" normalizeH="0" baseline="0" noProof="0" dirty="0">
                <a:ln>
                  <a:noFill/>
                </a:ln>
                <a:solidFill>
                  <a:prstClr val="black"/>
                </a:solidFill>
                <a:effectLst/>
                <a:uLnTx/>
                <a:uFillTx/>
                <a:ea typeface="+mn-ea"/>
                <a:cs typeface="+mn-cs"/>
              </a:rPr>
              <a:t> </a:t>
            </a:r>
            <a:r>
              <a:rPr kumimoji="0" lang="en-US" sz="2000" b="0" i="0" u="none" strike="noStrike" kern="1200" cap="none" spc="0" normalizeH="0" baseline="0" noProof="0" dirty="0" err="1">
                <a:ln>
                  <a:noFill/>
                </a:ln>
                <a:solidFill>
                  <a:prstClr val="black"/>
                </a:solidFill>
                <a:effectLst/>
                <a:uLnTx/>
                <a:uFillTx/>
                <a:ea typeface="+mn-ea"/>
                <a:cs typeface="+mn-cs"/>
              </a:rPr>
              <a:t>til</a:t>
            </a:r>
            <a:r>
              <a:rPr kumimoji="0" lang="en-US" sz="2000" b="0" i="0" u="none" strike="noStrike" kern="1200" cap="none" spc="0" normalizeH="0" baseline="0" noProof="0" dirty="0">
                <a:ln>
                  <a:noFill/>
                </a:ln>
                <a:solidFill>
                  <a:prstClr val="black"/>
                </a:solidFill>
                <a:effectLst/>
                <a:uLnTx/>
                <a:uFillTx/>
                <a:ea typeface="+mn-ea"/>
                <a:cs typeface="+mn-cs"/>
              </a:rPr>
              <a:t> </a:t>
            </a:r>
            <a:r>
              <a:rPr kumimoji="0" lang="en-US" sz="2000" b="0" i="0" u="none" strike="noStrike" kern="1200" cap="none" spc="0" normalizeH="0" baseline="0" noProof="0" dirty="0" err="1">
                <a:ln>
                  <a:noFill/>
                </a:ln>
                <a:solidFill>
                  <a:prstClr val="black"/>
                </a:solidFill>
                <a:effectLst/>
                <a:uLnTx/>
                <a:uFillTx/>
                <a:ea typeface="+mn-ea"/>
                <a:cs typeface="+mn-cs"/>
              </a:rPr>
              <a:t>kryperom</a:t>
            </a:r>
            <a:endParaRPr lang="en-US" sz="2000" dirty="0">
              <a:solidFill>
                <a:prstClr val="black"/>
              </a:solidFill>
            </a:endParaRPr>
          </a:p>
          <a:p>
            <a:pPr lvl="1">
              <a:buFont typeface="Wingdings" panose="05000000000000000000" pitchFamily="2" charset="2"/>
              <a:buChar char="Ø"/>
            </a:pPr>
            <a:r>
              <a:rPr lang="en-US" sz="2000" dirty="0">
                <a:solidFill>
                  <a:prstClr val="black"/>
                </a:solidFill>
              </a:rPr>
              <a:t>I </a:t>
            </a:r>
            <a:r>
              <a:rPr lang="en-US" sz="2000" dirty="0" err="1">
                <a:solidFill>
                  <a:prstClr val="black"/>
                </a:solidFill>
              </a:rPr>
              <a:t>noen</a:t>
            </a:r>
            <a:r>
              <a:rPr lang="en-US" sz="2000" dirty="0">
                <a:solidFill>
                  <a:prstClr val="black"/>
                </a:solidFill>
              </a:rPr>
              <a:t> </a:t>
            </a:r>
            <a:r>
              <a:rPr lang="en-US" sz="2000" dirty="0" err="1">
                <a:solidFill>
                  <a:prstClr val="black"/>
                </a:solidFill>
              </a:rPr>
              <a:t>tilfeller</a:t>
            </a:r>
            <a:r>
              <a:rPr lang="en-US" sz="2000" dirty="0">
                <a:solidFill>
                  <a:prstClr val="black"/>
                </a:solidFill>
              </a:rPr>
              <a:t> med </a:t>
            </a:r>
            <a:r>
              <a:rPr lang="en-US" sz="2000" dirty="0" err="1">
                <a:solidFill>
                  <a:prstClr val="black"/>
                </a:solidFill>
              </a:rPr>
              <a:t>varer</a:t>
            </a:r>
            <a:endParaRPr kumimoji="0" lang="en-US" sz="2000" b="0" i="0" u="none" strike="noStrike" kern="1200" cap="none" spc="0" normalizeH="0" baseline="0" noProof="0" dirty="0">
              <a:ln>
                <a:noFill/>
              </a:ln>
              <a:solidFill>
                <a:prstClr val="black"/>
              </a:solidFill>
              <a:effectLst/>
              <a:uLnTx/>
              <a:uFillTx/>
              <a:ea typeface="+mn-ea"/>
              <a:cs typeface="+mn-cs"/>
            </a:endParaRPr>
          </a:p>
          <a:p>
            <a:endParaRPr lang="en-US" sz="2000" dirty="0"/>
          </a:p>
          <a:p>
            <a:pPr lvl="1"/>
            <a:endParaRPr lang="en-US" sz="2000" dirty="0"/>
          </a:p>
          <a:p>
            <a:pPr lvl="1"/>
            <a:endParaRPr lang="en-US" sz="2000" dirty="0"/>
          </a:p>
        </p:txBody>
      </p:sp>
      <p:pic>
        <p:nvPicPr>
          <p:cNvPr id="5" name="Bilde 4" descr="Et bilde som inneholder bakke, pattedyr, utendørs, katt&#10;&#10;Automatisk generert beskrivelse">
            <a:extLst>
              <a:ext uri="{FF2B5EF4-FFF2-40B4-BE49-F238E27FC236}">
                <a16:creationId xmlns:a16="http://schemas.microsoft.com/office/drawing/2014/main" id="{FFF1C939-DC69-44E7-A660-6DE3AF2B76F0}"/>
              </a:ext>
            </a:extLst>
          </p:cNvPr>
          <p:cNvPicPr>
            <a:picLocks noChangeAspect="1"/>
          </p:cNvPicPr>
          <p:nvPr/>
        </p:nvPicPr>
        <p:blipFill rotWithShape="1">
          <a:blip r:embed="rId2">
            <a:extLst>
              <a:ext uri="{28A0092B-C50C-407E-A947-70E740481C1C}">
                <a14:useLocalDpi xmlns:a14="http://schemas.microsoft.com/office/drawing/2010/main" val="0"/>
              </a:ext>
            </a:extLst>
          </a:blip>
          <a:srcRect l="29361" r="25520" b="-1"/>
          <a:stretch/>
        </p:blipFill>
        <p:spPr>
          <a:xfrm>
            <a:off x="20" y="10"/>
            <a:ext cx="4635571" cy="6857990"/>
          </a:xfrm>
          <a:prstGeom prst="rect">
            <a:avLst/>
          </a:prstGeom>
          <a:effectLst/>
        </p:spPr>
      </p:pic>
    </p:spTree>
    <p:extLst>
      <p:ext uri="{BB962C8B-B14F-4D97-AF65-F5344CB8AC3E}">
        <p14:creationId xmlns:p14="http://schemas.microsoft.com/office/powerpoint/2010/main" val="3863600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E82B67-A03B-4A0A-B310-9C61E3C0318C}"/>
              </a:ext>
            </a:extLst>
          </p:cNvPr>
          <p:cNvSpPr>
            <a:spLocks noGrp="1"/>
          </p:cNvSpPr>
          <p:nvPr>
            <p:ph type="title"/>
          </p:nvPr>
        </p:nvSpPr>
        <p:spPr>
          <a:xfrm>
            <a:off x="4888427" y="-410260"/>
            <a:ext cx="6586491" cy="1286160"/>
          </a:xfrm>
        </p:spPr>
        <p:txBody>
          <a:bodyPr vert="horz" lIns="91440" tIns="45720" rIns="91440" bIns="45720" rtlCol="0" anchor="b">
            <a:normAutofit/>
          </a:bodyPr>
          <a:lstStyle/>
          <a:p>
            <a:r>
              <a:rPr lang="en-US" u="sng" dirty="0" err="1">
                <a:latin typeface="+mn-lt"/>
              </a:rPr>
              <a:t>Vånd</a:t>
            </a:r>
            <a:endParaRPr lang="en-US" dirty="0">
              <a:latin typeface="+mn-lt"/>
            </a:endParaRPr>
          </a:p>
        </p:txBody>
      </p:sp>
      <p:sp>
        <p:nvSpPr>
          <p:cNvPr id="3" name="Plassholder for innhold 2">
            <a:extLst>
              <a:ext uri="{FF2B5EF4-FFF2-40B4-BE49-F238E27FC236}">
                <a16:creationId xmlns:a16="http://schemas.microsoft.com/office/drawing/2014/main" id="{ADA666B7-2CA7-4306-BACF-1FC1ED8D1CE3}"/>
              </a:ext>
            </a:extLst>
          </p:cNvPr>
          <p:cNvSpPr>
            <a:spLocks noGrp="1"/>
          </p:cNvSpPr>
          <p:nvPr>
            <p:ph sz="half" idx="1"/>
          </p:nvPr>
        </p:nvSpPr>
        <p:spPr>
          <a:xfrm>
            <a:off x="5032808" y="638476"/>
            <a:ext cx="6586489" cy="3785419"/>
          </a:xfrm>
        </p:spPr>
        <p:txBody>
          <a:bodyPr vert="horz" lIns="91440" tIns="45720" rIns="91440" bIns="45720" rtlCol="0">
            <a:normAutofit/>
          </a:bodyPr>
          <a:lstStyle/>
          <a:p>
            <a:endParaRPr lang="en-US" sz="2000" dirty="0"/>
          </a:p>
          <a:p>
            <a:r>
              <a:rPr lang="en-US" sz="2400" dirty="0" err="1"/>
              <a:t>Normalt</a:t>
            </a:r>
            <a:r>
              <a:rPr lang="en-US" sz="2400" dirty="0"/>
              <a:t> </a:t>
            </a:r>
            <a:r>
              <a:rPr lang="en-US" sz="2400" dirty="0" err="1"/>
              <a:t>ikke</a:t>
            </a:r>
            <a:r>
              <a:rPr lang="en-US" sz="2400" dirty="0"/>
              <a:t> </a:t>
            </a:r>
            <a:r>
              <a:rPr lang="en-US" sz="2400" dirty="0" err="1"/>
              <a:t>innendørs</a:t>
            </a:r>
            <a:r>
              <a:rPr lang="en-US" sz="2400" dirty="0"/>
              <a:t> </a:t>
            </a:r>
            <a:r>
              <a:rPr lang="en-US" sz="2400" dirty="0" err="1"/>
              <a:t>i</a:t>
            </a:r>
            <a:r>
              <a:rPr lang="en-US" sz="2400" dirty="0"/>
              <a:t> det hele tatt</a:t>
            </a:r>
          </a:p>
          <a:p>
            <a:r>
              <a:rPr lang="en-US" sz="2400" dirty="0" err="1"/>
              <a:t>Yngler</a:t>
            </a:r>
            <a:r>
              <a:rPr lang="en-US" sz="2400" dirty="0"/>
              <a:t> </a:t>
            </a:r>
            <a:r>
              <a:rPr lang="en-US" sz="2400" dirty="0" err="1"/>
              <a:t>utendørs</a:t>
            </a:r>
            <a:r>
              <a:rPr lang="en-US" sz="2400" dirty="0"/>
              <a:t> om </a:t>
            </a:r>
            <a:r>
              <a:rPr lang="en-US" sz="2400" dirty="0" err="1"/>
              <a:t>sommeren</a:t>
            </a:r>
            <a:r>
              <a:rPr lang="en-US" sz="2400" dirty="0"/>
              <a:t> </a:t>
            </a:r>
          </a:p>
          <a:p>
            <a:endParaRPr lang="en-US" sz="2000" dirty="0"/>
          </a:p>
          <a:p>
            <a:pPr lvl="1"/>
            <a:endParaRPr lang="en-US" sz="2000" dirty="0"/>
          </a:p>
          <a:p>
            <a:pPr lvl="1"/>
            <a:endParaRPr lang="en-US" sz="2000" dirty="0"/>
          </a:p>
        </p:txBody>
      </p:sp>
      <p:pic>
        <p:nvPicPr>
          <p:cNvPr id="5" name="Bilde 4">
            <a:extLst>
              <a:ext uri="{FF2B5EF4-FFF2-40B4-BE49-F238E27FC236}">
                <a16:creationId xmlns:a16="http://schemas.microsoft.com/office/drawing/2014/main" id="{5964DBF4-DE60-9C54-4FF4-4853839270A2}"/>
              </a:ext>
            </a:extLst>
          </p:cNvPr>
          <p:cNvPicPr>
            <a:picLocks noChangeAspect="1"/>
          </p:cNvPicPr>
          <p:nvPr/>
        </p:nvPicPr>
        <p:blipFill>
          <a:blip r:embed="rId2"/>
          <a:stretch>
            <a:fillRect/>
          </a:stretch>
        </p:blipFill>
        <p:spPr>
          <a:xfrm flipH="1">
            <a:off x="-1" y="-48489"/>
            <a:ext cx="3472873" cy="3428633"/>
          </a:xfrm>
          <a:prstGeom prst="rect">
            <a:avLst/>
          </a:prstGeom>
        </p:spPr>
      </p:pic>
    </p:spTree>
    <p:extLst>
      <p:ext uri="{BB962C8B-B14F-4D97-AF65-F5344CB8AC3E}">
        <p14:creationId xmlns:p14="http://schemas.microsoft.com/office/powerpoint/2010/main" val="3039951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p:txBody>
          <a:bodyPr/>
          <a:lstStyle/>
          <a:p>
            <a:pPr eaLnBrk="1" hangingPunct="1"/>
            <a:r>
              <a:rPr lang="nb-NO" altLang="nb-NO" sz="2400" dirty="0">
                <a:latin typeface="Arial" panose="020B0604020202020204" pitchFamily="34" charset="0"/>
                <a:cs typeface="Arial" panose="020B0604020202020204" pitchFamily="34" charset="0"/>
              </a:rPr>
              <a:t>Insektspiser - </a:t>
            </a:r>
            <a:r>
              <a:rPr lang="nb-NO" altLang="nb-NO" sz="2400" u="sng" dirty="0">
                <a:latin typeface="Arial" panose="020B0604020202020204" pitchFamily="34" charset="0"/>
                <a:cs typeface="Arial" panose="020B0604020202020204" pitchFamily="34" charset="0"/>
              </a:rPr>
              <a:t>ikke</a:t>
            </a:r>
            <a:r>
              <a:rPr lang="nb-NO" altLang="nb-NO" sz="2400" dirty="0">
                <a:latin typeface="Arial" panose="020B0604020202020204" pitchFamily="34" charset="0"/>
                <a:cs typeface="Arial" panose="020B0604020202020204" pitchFamily="34" charset="0"/>
              </a:rPr>
              <a:t> gnager</a:t>
            </a:r>
          </a:p>
          <a:p>
            <a:pPr eaLnBrk="1" hangingPunct="1"/>
            <a:r>
              <a:rPr lang="nb-NO" altLang="nb-NO" sz="2400" dirty="0">
                <a:latin typeface="Arial" panose="020B0604020202020204" pitchFamily="34" charset="0"/>
                <a:cs typeface="Arial" panose="020B0604020202020204" pitchFamily="34" charset="0"/>
              </a:rPr>
              <a:t>Har </a:t>
            </a:r>
            <a:r>
              <a:rPr lang="nb-NO" altLang="nb-NO" sz="2400" u="sng" dirty="0">
                <a:latin typeface="Arial" panose="020B0604020202020204" pitchFamily="34" charset="0"/>
                <a:cs typeface="Arial" panose="020B0604020202020204" pitchFamily="34" charset="0"/>
              </a:rPr>
              <a:t>ikke</a:t>
            </a:r>
            <a:r>
              <a:rPr lang="nb-NO" altLang="nb-NO" sz="2400" dirty="0">
                <a:latin typeface="Arial" panose="020B0604020202020204" pitchFamily="34" charset="0"/>
                <a:cs typeface="Arial" panose="020B0604020202020204" pitchFamily="34" charset="0"/>
              </a:rPr>
              <a:t> gnagertenner</a:t>
            </a:r>
          </a:p>
          <a:p>
            <a:pPr eaLnBrk="1" hangingPunct="1"/>
            <a:r>
              <a:rPr lang="nb-NO" altLang="nb-NO" sz="2400" dirty="0">
                <a:latin typeface="Arial" panose="020B0604020202020204" pitchFamily="34" charset="0"/>
                <a:cs typeface="Arial" panose="020B0604020202020204" pitchFamily="34" charset="0"/>
              </a:rPr>
              <a:t>Kan gå inn i hus og hytter – gjør ikke noe skade (unntak </a:t>
            </a:r>
            <a:r>
              <a:rPr lang="nb-NO" altLang="nb-NO" sz="2400" dirty="0" err="1">
                <a:latin typeface="Arial" panose="020B0604020202020204" pitchFamily="34" charset="0"/>
                <a:cs typeface="Arial" panose="020B0604020202020204" pitchFamily="34" charset="0"/>
              </a:rPr>
              <a:t>husspissmus</a:t>
            </a:r>
            <a:r>
              <a:rPr lang="nb-NO" altLang="nb-NO" sz="2400" dirty="0">
                <a:latin typeface="Arial" panose="020B0604020202020204" pitchFamily="34" charset="0"/>
                <a:cs typeface="Arial" panose="020B0604020202020204" pitchFamily="34" charset="0"/>
              </a:rPr>
              <a:t>)</a:t>
            </a:r>
          </a:p>
          <a:p>
            <a:pPr eaLnBrk="1" hangingPunct="1"/>
            <a:endParaRPr lang="nb-NO" altLang="nb-NO" sz="2600" dirty="0"/>
          </a:p>
        </p:txBody>
      </p:sp>
      <p:pic>
        <p:nvPicPr>
          <p:cNvPr id="9220" name="Picture 12" descr="spissmus ska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3644901"/>
            <a:ext cx="38100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3" descr="spissmus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7801" y="3222626"/>
            <a:ext cx="3635375"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14"/>
          <p:cNvSpPr>
            <a:spLocks noChangeArrowheads="1"/>
          </p:cNvSpPr>
          <p:nvPr/>
        </p:nvSpPr>
        <p:spPr bwMode="auto">
          <a:xfrm>
            <a:off x="3935413" y="620713"/>
            <a:ext cx="46474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Hva med spissmus?</a:t>
            </a:r>
          </a:p>
        </p:txBody>
      </p:sp>
    </p:spTree>
    <p:extLst>
      <p:ext uri="{BB962C8B-B14F-4D97-AF65-F5344CB8AC3E}">
        <p14:creationId xmlns:p14="http://schemas.microsoft.com/office/powerpoint/2010/main" val="3184421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14"/>
          <p:cNvSpPr>
            <a:spLocks noChangeArrowheads="1"/>
          </p:cNvSpPr>
          <p:nvPr/>
        </p:nvSpPr>
        <p:spPr bwMode="auto">
          <a:xfrm>
            <a:off x="6412091" y="501651"/>
            <a:ext cx="4395340" cy="171625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altLang="nb-NO" sz="4800" b="0" i="0" u="sng" strike="noStrike" kern="1200" cap="none" spc="0" normalizeH="0" baseline="0" noProof="0" dirty="0" err="1">
                <a:ln>
                  <a:noFill/>
                </a:ln>
                <a:solidFill>
                  <a:prstClr val="black"/>
                </a:solidFill>
                <a:effectLst/>
                <a:uLnTx/>
                <a:uFillTx/>
                <a:latin typeface="Calibri Light" panose="020F0302020204030204"/>
                <a:ea typeface="+mn-ea"/>
                <a:cs typeface="+mn-cs"/>
              </a:rPr>
              <a:t>Spissmus</a:t>
            </a:r>
            <a:endParaRPr kumimoji="0" lang="en-US" altLang="nb-NO" sz="4800" b="0" i="0" u="sng"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9220" name="Picture 12" descr="spissmus skalle"/>
          <p:cNvPicPr>
            <a:picLocks noChangeAspect="1" noChangeArrowheads="1"/>
          </p:cNvPicPr>
          <p:nvPr/>
        </p:nvPicPr>
        <p:blipFill rotWithShape="1">
          <a:blip r:embed="rId3">
            <a:extLst>
              <a:ext uri="{28A0092B-C50C-407E-A947-70E740481C1C}">
                <a14:useLocalDpi xmlns:a14="http://schemas.microsoft.com/office/drawing/2010/main" val="0"/>
              </a:ext>
            </a:extLst>
          </a:blip>
          <a:srcRect l="2898" r="9020" b="-3"/>
          <a:stretch/>
        </p:blipFill>
        <p:spPr bwMode="auto">
          <a:xfrm>
            <a:off x="2758698" y="3557089"/>
            <a:ext cx="2809336" cy="16107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3"/>
          <p:cNvSpPr>
            <a:spLocks noGrp="1" noChangeArrowheads="1"/>
          </p:cNvSpPr>
          <p:nvPr>
            <p:ph type="body" idx="1"/>
          </p:nvPr>
        </p:nvSpPr>
        <p:spPr>
          <a:xfrm>
            <a:off x="6392583" y="2645922"/>
            <a:ext cx="4434721" cy="3710427"/>
          </a:xfrm>
        </p:spPr>
        <p:txBody>
          <a:bodyPr vert="horz" lIns="91440" tIns="45720" rIns="91440" bIns="45720" rtlCol="0" anchor="t">
            <a:normAutofit/>
          </a:bodyPr>
          <a:lstStyle/>
          <a:p>
            <a:r>
              <a:rPr lang="en-US" altLang="nb-NO" sz="2000" u="sng" dirty="0" err="1">
                <a:solidFill>
                  <a:schemeClr val="tx1">
                    <a:alpha val="80000"/>
                  </a:schemeClr>
                </a:solidFill>
              </a:rPr>
              <a:t>Ikke</a:t>
            </a:r>
            <a:r>
              <a:rPr lang="en-US" altLang="nb-NO" sz="2000" dirty="0">
                <a:solidFill>
                  <a:schemeClr val="tx1">
                    <a:alpha val="80000"/>
                  </a:schemeClr>
                </a:solidFill>
              </a:rPr>
              <a:t> </a:t>
            </a:r>
            <a:r>
              <a:rPr lang="en-US" altLang="nb-NO" sz="2000" dirty="0" err="1">
                <a:solidFill>
                  <a:schemeClr val="tx1">
                    <a:alpha val="80000"/>
                  </a:schemeClr>
                </a:solidFill>
              </a:rPr>
              <a:t>en</a:t>
            </a:r>
            <a:r>
              <a:rPr lang="en-US" altLang="nb-NO" sz="2000" dirty="0">
                <a:solidFill>
                  <a:schemeClr val="tx1">
                    <a:alpha val="80000"/>
                  </a:schemeClr>
                </a:solidFill>
              </a:rPr>
              <a:t> </a:t>
            </a:r>
            <a:r>
              <a:rPr lang="en-US" altLang="nb-NO" sz="2000" dirty="0" err="1">
                <a:solidFill>
                  <a:schemeClr val="tx1">
                    <a:alpha val="80000"/>
                  </a:schemeClr>
                </a:solidFill>
              </a:rPr>
              <a:t>gnager</a:t>
            </a:r>
            <a:endParaRPr lang="en-US" altLang="nb-NO" sz="2000" dirty="0">
              <a:solidFill>
                <a:schemeClr val="tx1">
                  <a:alpha val="80000"/>
                </a:schemeClr>
              </a:solidFill>
            </a:endParaRPr>
          </a:p>
          <a:p>
            <a:pPr lvl="1">
              <a:buFont typeface="Wingdings" panose="05000000000000000000" pitchFamily="2" charset="2"/>
              <a:buChar char="Ø"/>
            </a:pPr>
            <a:r>
              <a:rPr lang="en-US" altLang="nb-NO" sz="1600" dirty="0">
                <a:solidFill>
                  <a:schemeClr val="tx1">
                    <a:alpha val="80000"/>
                  </a:schemeClr>
                </a:solidFill>
              </a:rPr>
              <a:t>Har </a:t>
            </a:r>
            <a:r>
              <a:rPr lang="en-US" altLang="nb-NO" sz="1600" dirty="0" err="1">
                <a:solidFill>
                  <a:schemeClr val="tx1">
                    <a:alpha val="80000"/>
                  </a:schemeClr>
                </a:solidFill>
              </a:rPr>
              <a:t>ikke</a:t>
            </a:r>
            <a:r>
              <a:rPr lang="en-US" altLang="nb-NO" sz="1600" dirty="0">
                <a:solidFill>
                  <a:schemeClr val="tx1">
                    <a:alpha val="80000"/>
                  </a:schemeClr>
                </a:solidFill>
              </a:rPr>
              <a:t> </a:t>
            </a:r>
            <a:r>
              <a:rPr lang="en-US" altLang="nb-NO" sz="1600" dirty="0" err="1">
                <a:solidFill>
                  <a:schemeClr val="tx1">
                    <a:alpha val="80000"/>
                  </a:schemeClr>
                </a:solidFill>
              </a:rPr>
              <a:t>gnagertenner</a:t>
            </a:r>
            <a:r>
              <a:rPr lang="en-US" altLang="nb-NO" sz="1600" dirty="0">
                <a:solidFill>
                  <a:schemeClr val="tx1">
                    <a:alpha val="80000"/>
                  </a:schemeClr>
                </a:solidFill>
              </a:rPr>
              <a:t>!</a:t>
            </a:r>
          </a:p>
          <a:p>
            <a:pPr lvl="1">
              <a:buFont typeface="Wingdings" panose="05000000000000000000" pitchFamily="2" charset="2"/>
              <a:buChar char="Ø"/>
            </a:pPr>
            <a:r>
              <a:rPr lang="en-US" altLang="nb-NO" sz="1600" dirty="0" err="1">
                <a:solidFill>
                  <a:schemeClr val="tx1">
                    <a:alpha val="80000"/>
                  </a:schemeClr>
                </a:solidFill>
              </a:rPr>
              <a:t>Tilhører</a:t>
            </a:r>
            <a:r>
              <a:rPr lang="en-US" altLang="nb-NO" sz="1600" dirty="0">
                <a:solidFill>
                  <a:schemeClr val="tx1">
                    <a:alpha val="80000"/>
                  </a:schemeClr>
                </a:solidFill>
              </a:rPr>
              <a:t> </a:t>
            </a:r>
            <a:r>
              <a:rPr lang="en-US" altLang="nb-NO" sz="1600" dirty="0" err="1">
                <a:solidFill>
                  <a:schemeClr val="tx1">
                    <a:alpha val="80000"/>
                  </a:schemeClr>
                </a:solidFill>
              </a:rPr>
              <a:t>ordenen</a:t>
            </a:r>
            <a:r>
              <a:rPr lang="en-US" altLang="nb-NO" sz="1600" dirty="0">
                <a:solidFill>
                  <a:schemeClr val="tx1">
                    <a:alpha val="80000"/>
                  </a:schemeClr>
                </a:solidFill>
              </a:rPr>
              <a:t> </a:t>
            </a:r>
            <a:r>
              <a:rPr lang="en-US" altLang="nb-NO" sz="1600" i="1" dirty="0" err="1">
                <a:solidFill>
                  <a:schemeClr val="tx1">
                    <a:alpha val="80000"/>
                  </a:schemeClr>
                </a:solidFill>
              </a:rPr>
              <a:t>insektetere</a:t>
            </a:r>
            <a:endParaRPr lang="en-US" altLang="nb-NO" sz="1600" i="1" dirty="0">
              <a:solidFill>
                <a:schemeClr val="tx1">
                  <a:alpha val="80000"/>
                </a:schemeClr>
              </a:solidFill>
            </a:endParaRPr>
          </a:p>
          <a:p>
            <a:pPr lvl="1">
              <a:buFont typeface="Wingdings" panose="05000000000000000000" pitchFamily="2" charset="2"/>
              <a:buChar char="Ø"/>
            </a:pPr>
            <a:r>
              <a:rPr lang="en-US" altLang="nb-NO" sz="1600" dirty="0" err="1">
                <a:solidFill>
                  <a:schemeClr val="tx1">
                    <a:alpha val="80000"/>
                  </a:schemeClr>
                </a:solidFill>
              </a:rPr>
              <a:t>Spiser</a:t>
            </a:r>
            <a:r>
              <a:rPr lang="en-US" altLang="nb-NO" sz="1600" dirty="0">
                <a:solidFill>
                  <a:schemeClr val="tx1">
                    <a:alpha val="80000"/>
                  </a:schemeClr>
                </a:solidFill>
              </a:rPr>
              <a:t> </a:t>
            </a:r>
            <a:r>
              <a:rPr lang="en-US" altLang="nb-NO" sz="1600" dirty="0" err="1">
                <a:solidFill>
                  <a:schemeClr val="tx1">
                    <a:alpha val="80000"/>
                  </a:schemeClr>
                </a:solidFill>
              </a:rPr>
              <a:t>insekter</a:t>
            </a:r>
            <a:r>
              <a:rPr lang="en-US" altLang="nb-NO" sz="1600" dirty="0">
                <a:solidFill>
                  <a:schemeClr val="tx1">
                    <a:alpha val="80000"/>
                  </a:schemeClr>
                </a:solidFill>
              </a:rPr>
              <a:t>, mark, </a:t>
            </a:r>
            <a:r>
              <a:rPr lang="en-US" altLang="nb-NO" sz="1600" dirty="0" err="1">
                <a:solidFill>
                  <a:schemeClr val="tx1">
                    <a:alpha val="80000"/>
                  </a:schemeClr>
                </a:solidFill>
              </a:rPr>
              <a:t>edderkopper</a:t>
            </a:r>
            <a:r>
              <a:rPr lang="en-US" altLang="nb-NO" sz="1600" dirty="0">
                <a:solidFill>
                  <a:schemeClr val="tx1">
                    <a:alpha val="80000"/>
                  </a:schemeClr>
                </a:solidFill>
              </a:rPr>
              <a:t>, </a:t>
            </a:r>
            <a:r>
              <a:rPr lang="en-US" altLang="nb-NO" sz="1600" dirty="0" err="1">
                <a:solidFill>
                  <a:schemeClr val="tx1">
                    <a:alpha val="80000"/>
                  </a:schemeClr>
                </a:solidFill>
              </a:rPr>
              <a:t>snegler</a:t>
            </a:r>
            <a:endParaRPr lang="en-US" altLang="nb-NO" sz="1600" dirty="0">
              <a:solidFill>
                <a:schemeClr val="tx1">
                  <a:alpha val="80000"/>
                </a:schemeClr>
              </a:solidFill>
            </a:endParaRPr>
          </a:p>
          <a:p>
            <a:pPr lvl="1">
              <a:buFont typeface="Wingdings" panose="05000000000000000000" pitchFamily="2" charset="2"/>
              <a:buChar char="Ø"/>
            </a:pPr>
            <a:r>
              <a:rPr lang="en-US" altLang="nb-NO" sz="1600" dirty="0" err="1">
                <a:solidFill>
                  <a:schemeClr val="tx1">
                    <a:alpha val="80000"/>
                  </a:schemeClr>
                </a:solidFill>
              </a:rPr>
              <a:t>Spiser</a:t>
            </a:r>
            <a:r>
              <a:rPr lang="en-US" altLang="nb-NO" sz="1600" dirty="0">
                <a:solidFill>
                  <a:schemeClr val="tx1">
                    <a:alpha val="80000"/>
                  </a:schemeClr>
                </a:solidFill>
              </a:rPr>
              <a:t> </a:t>
            </a:r>
            <a:r>
              <a:rPr lang="en-US" altLang="nb-NO" sz="1600" dirty="0" err="1">
                <a:solidFill>
                  <a:schemeClr val="tx1">
                    <a:alpha val="80000"/>
                  </a:schemeClr>
                </a:solidFill>
              </a:rPr>
              <a:t>også</a:t>
            </a:r>
            <a:r>
              <a:rPr lang="en-US" altLang="nb-NO" sz="1600" dirty="0">
                <a:solidFill>
                  <a:schemeClr val="tx1">
                    <a:alpha val="80000"/>
                  </a:schemeClr>
                </a:solidFill>
              </a:rPr>
              <a:t> </a:t>
            </a:r>
            <a:r>
              <a:rPr lang="en-US" altLang="nb-NO" sz="1600" dirty="0" err="1">
                <a:solidFill>
                  <a:schemeClr val="tx1">
                    <a:alpha val="80000"/>
                  </a:schemeClr>
                </a:solidFill>
              </a:rPr>
              <a:t>planteføde</a:t>
            </a:r>
            <a:r>
              <a:rPr lang="en-US" altLang="nb-NO" sz="1600" dirty="0">
                <a:solidFill>
                  <a:schemeClr val="tx1">
                    <a:alpha val="80000"/>
                  </a:schemeClr>
                </a:solidFill>
              </a:rPr>
              <a:t> </a:t>
            </a:r>
            <a:r>
              <a:rPr lang="en-US" altLang="nb-NO" sz="1600" dirty="0" err="1">
                <a:solidFill>
                  <a:schemeClr val="tx1">
                    <a:alpha val="80000"/>
                  </a:schemeClr>
                </a:solidFill>
              </a:rPr>
              <a:t>og</a:t>
            </a:r>
            <a:r>
              <a:rPr lang="en-US" altLang="nb-NO" sz="1600" dirty="0">
                <a:solidFill>
                  <a:schemeClr val="tx1">
                    <a:alpha val="80000"/>
                  </a:schemeClr>
                </a:solidFill>
              </a:rPr>
              <a:t> </a:t>
            </a:r>
            <a:r>
              <a:rPr lang="en-US" altLang="nb-NO" sz="1600" dirty="0" err="1">
                <a:solidFill>
                  <a:schemeClr val="tx1">
                    <a:alpha val="80000"/>
                  </a:schemeClr>
                </a:solidFill>
              </a:rPr>
              <a:t>åtsler</a:t>
            </a:r>
            <a:r>
              <a:rPr lang="en-US" altLang="nb-NO" sz="1600" dirty="0">
                <a:solidFill>
                  <a:schemeClr val="tx1">
                    <a:alpha val="80000"/>
                  </a:schemeClr>
                </a:solidFill>
              </a:rPr>
              <a:t> f.eks. </a:t>
            </a:r>
            <a:r>
              <a:rPr lang="en-US" altLang="nb-NO" sz="1600" dirty="0" err="1">
                <a:solidFill>
                  <a:schemeClr val="tx1">
                    <a:alpha val="80000"/>
                  </a:schemeClr>
                </a:solidFill>
              </a:rPr>
              <a:t>mus</a:t>
            </a:r>
            <a:r>
              <a:rPr lang="en-US" altLang="nb-NO" sz="1600" dirty="0">
                <a:solidFill>
                  <a:schemeClr val="tx1">
                    <a:alpha val="80000"/>
                  </a:schemeClr>
                </a:solidFill>
              </a:rPr>
              <a:t> </a:t>
            </a:r>
            <a:r>
              <a:rPr lang="en-US" altLang="nb-NO" sz="1600" dirty="0" err="1">
                <a:solidFill>
                  <a:schemeClr val="tx1">
                    <a:alpha val="80000"/>
                  </a:schemeClr>
                </a:solidFill>
              </a:rPr>
              <a:t>som</a:t>
            </a:r>
            <a:r>
              <a:rPr lang="en-US" altLang="nb-NO" sz="1600" dirty="0">
                <a:solidFill>
                  <a:schemeClr val="tx1">
                    <a:alpha val="80000"/>
                  </a:schemeClr>
                </a:solidFill>
              </a:rPr>
              <a:t> er tatt </a:t>
            </a:r>
            <a:r>
              <a:rPr lang="en-US" altLang="nb-NO" sz="1600" dirty="0" err="1">
                <a:solidFill>
                  <a:schemeClr val="tx1">
                    <a:alpha val="80000"/>
                  </a:schemeClr>
                </a:solidFill>
              </a:rPr>
              <a:t>i</a:t>
            </a:r>
            <a:r>
              <a:rPr lang="en-US" altLang="nb-NO" sz="1600" dirty="0">
                <a:solidFill>
                  <a:schemeClr val="tx1">
                    <a:alpha val="80000"/>
                  </a:schemeClr>
                </a:solidFill>
              </a:rPr>
              <a:t> feller </a:t>
            </a:r>
          </a:p>
          <a:p>
            <a:pPr marL="228600" marR="0" lvl="0" fontAlgn="auto">
              <a:spcBef>
                <a:spcPts val="1000"/>
              </a:spcBef>
              <a:spcAft>
                <a:spcPts val="0"/>
              </a:spcAft>
              <a:buClrTx/>
              <a:buSzTx/>
              <a:tabLst/>
              <a:defRPr/>
            </a:pPr>
            <a:r>
              <a:rPr kumimoji="0" lang="en-US" altLang="nb-NO" sz="2000" b="0" i="0" u="none" strike="noStrike" cap="none" spc="0" normalizeH="0" baseline="0" noProof="0" dirty="0">
                <a:ln>
                  <a:noFill/>
                </a:ln>
                <a:solidFill>
                  <a:schemeClr val="tx1">
                    <a:alpha val="80000"/>
                  </a:schemeClr>
                </a:solidFill>
                <a:effectLst/>
                <a:uLnTx/>
                <a:uFillTx/>
              </a:rPr>
              <a:t>Kan </a:t>
            </a:r>
            <a:r>
              <a:rPr kumimoji="0" lang="en-US" altLang="nb-NO" sz="2000" b="0" i="0" u="none" strike="noStrike" cap="none" spc="0" normalizeH="0" baseline="0" noProof="0" dirty="0" err="1">
                <a:ln>
                  <a:noFill/>
                </a:ln>
                <a:solidFill>
                  <a:schemeClr val="tx1">
                    <a:alpha val="80000"/>
                  </a:schemeClr>
                </a:solidFill>
                <a:effectLst/>
                <a:uLnTx/>
                <a:uFillTx/>
              </a:rPr>
              <a:t>gå</a:t>
            </a:r>
            <a:r>
              <a:rPr kumimoji="0" lang="en-US" altLang="nb-NO" sz="2000" b="0" i="0" u="none" strike="noStrike" cap="none" spc="0" normalizeH="0" baseline="0" noProof="0" dirty="0">
                <a:ln>
                  <a:noFill/>
                </a:ln>
                <a:solidFill>
                  <a:schemeClr val="tx1">
                    <a:alpha val="80000"/>
                  </a:schemeClr>
                </a:solidFill>
                <a:effectLst/>
                <a:uLnTx/>
                <a:uFillTx/>
              </a:rPr>
              <a:t> inn </a:t>
            </a:r>
            <a:r>
              <a:rPr kumimoji="0" lang="en-US" altLang="nb-NO" sz="2000" b="0" i="0" u="none" strike="noStrike" cap="none" spc="0" normalizeH="0" baseline="0" noProof="0" dirty="0" err="1">
                <a:ln>
                  <a:noFill/>
                </a:ln>
                <a:solidFill>
                  <a:schemeClr val="tx1">
                    <a:alpha val="80000"/>
                  </a:schemeClr>
                </a:solidFill>
                <a:effectLst/>
                <a:uLnTx/>
                <a:uFillTx/>
              </a:rPr>
              <a:t>i</a:t>
            </a:r>
            <a:r>
              <a:rPr kumimoji="0" lang="en-US" altLang="nb-NO" sz="2000" b="0" i="0" u="none" strike="noStrike" cap="none" spc="0" normalizeH="0" baseline="0" noProof="0" dirty="0">
                <a:ln>
                  <a:noFill/>
                </a:ln>
                <a:solidFill>
                  <a:schemeClr val="tx1">
                    <a:alpha val="80000"/>
                  </a:schemeClr>
                </a:solidFill>
                <a:effectLst/>
                <a:uLnTx/>
                <a:uFillTx/>
              </a:rPr>
              <a:t> </a:t>
            </a:r>
            <a:r>
              <a:rPr kumimoji="0" lang="en-US" altLang="nb-NO" sz="2000" b="0" i="0" u="none" strike="noStrike" cap="none" spc="0" normalizeH="0" baseline="0" noProof="0" dirty="0" err="1">
                <a:ln>
                  <a:noFill/>
                </a:ln>
                <a:solidFill>
                  <a:schemeClr val="tx1">
                    <a:alpha val="80000"/>
                  </a:schemeClr>
                </a:solidFill>
                <a:effectLst/>
                <a:uLnTx/>
                <a:uFillTx/>
              </a:rPr>
              <a:t>bygninger</a:t>
            </a:r>
            <a:endParaRPr lang="en-US" altLang="nb-NO" sz="2000" dirty="0">
              <a:solidFill>
                <a:schemeClr val="tx1">
                  <a:alpha val="80000"/>
                </a:schemeClr>
              </a:solidFill>
            </a:endParaRPr>
          </a:p>
          <a:p>
            <a:pPr lvl="1">
              <a:spcBef>
                <a:spcPts val="1000"/>
              </a:spcBef>
              <a:buFont typeface="Wingdings" panose="05000000000000000000" pitchFamily="2" charset="2"/>
              <a:buChar char="Ø"/>
              <a:defRPr/>
            </a:pPr>
            <a:r>
              <a:rPr kumimoji="0" lang="en-US" altLang="nb-NO" sz="1600" b="0" i="0" u="none" strike="noStrike" cap="none" spc="0" normalizeH="0" baseline="0" noProof="0" dirty="0">
                <a:ln>
                  <a:noFill/>
                </a:ln>
                <a:solidFill>
                  <a:schemeClr val="tx1">
                    <a:alpha val="80000"/>
                  </a:schemeClr>
                </a:solidFill>
                <a:effectLst/>
                <a:uLnTx/>
                <a:uFillTx/>
              </a:rPr>
              <a:t>Bruker ganger </a:t>
            </a:r>
            <a:r>
              <a:rPr kumimoji="0" lang="en-US" altLang="nb-NO" sz="1600" b="0" i="0" u="none" strike="noStrike" cap="none" spc="0" normalizeH="0" baseline="0" noProof="0" dirty="0" err="1">
                <a:ln>
                  <a:noFill/>
                </a:ln>
                <a:solidFill>
                  <a:schemeClr val="tx1">
                    <a:alpha val="80000"/>
                  </a:schemeClr>
                </a:solidFill>
                <a:effectLst/>
                <a:uLnTx/>
                <a:uFillTx/>
              </a:rPr>
              <a:t>etter</a:t>
            </a:r>
            <a:r>
              <a:rPr kumimoji="0" lang="en-US" altLang="nb-NO" sz="1600" b="0" i="0" u="none" strike="noStrike" cap="none" spc="0" normalizeH="0" baseline="0" noProof="0" dirty="0">
                <a:ln>
                  <a:noFill/>
                </a:ln>
                <a:solidFill>
                  <a:schemeClr val="tx1">
                    <a:alpha val="80000"/>
                  </a:schemeClr>
                </a:solidFill>
                <a:effectLst/>
                <a:uLnTx/>
                <a:uFillTx/>
              </a:rPr>
              <a:t> </a:t>
            </a:r>
            <a:r>
              <a:rPr kumimoji="0" lang="en-US" altLang="nb-NO" sz="1600" b="0" i="0" u="none" strike="noStrike" cap="none" spc="0" normalizeH="0" baseline="0" noProof="0" dirty="0" err="1">
                <a:ln>
                  <a:noFill/>
                </a:ln>
                <a:solidFill>
                  <a:schemeClr val="tx1">
                    <a:alpha val="80000"/>
                  </a:schemeClr>
                </a:solidFill>
                <a:effectLst/>
                <a:uLnTx/>
                <a:uFillTx/>
              </a:rPr>
              <a:t>mus</a:t>
            </a:r>
            <a:r>
              <a:rPr kumimoji="0" lang="en-US" altLang="nb-NO" sz="1600" b="0" i="0" u="none" strike="noStrike" cap="none" spc="0" normalizeH="0" baseline="0" noProof="0" dirty="0">
                <a:ln>
                  <a:noFill/>
                </a:ln>
                <a:solidFill>
                  <a:schemeClr val="tx1">
                    <a:alpha val="80000"/>
                  </a:schemeClr>
                </a:solidFill>
                <a:effectLst/>
                <a:uLnTx/>
                <a:uFillTx/>
              </a:rPr>
              <a:t>, men </a:t>
            </a:r>
            <a:r>
              <a:rPr kumimoji="0" lang="en-US" altLang="nb-NO" sz="1600" b="0" i="0" u="none" strike="noStrike" cap="none" spc="0" normalizeH="0" baseline="0" noProof="0" dirty="0" err="1">
                <a:ln>
                  <a:noFill/>
                </a:ln>
                <a:solidFill>
                  <a:schemeClr val="tx1">
                    <a:alpha val="80000"/>
                  </a:schemeClr>
                </a:solidFill>
                <a:effectLst/>
                <a:uLnTx/>
                <a:uFillTx/>
              </a:rPr>
              <a:t>gjør</a:t>
            </a:r>
            <a:r>
              <a:rPr kumimoji="0" lang="en-US" altLang="nb-NO" sz="1600" b="0" i="0" u="none" strike="noStrike" cap="none" spc="0" normalizeH="0" baseline="0" noProof="0" dirty="0">
                <a:ln>
                  <a:noFill/>
                </a:ln>
                <a:solidFill>
                  <a:schemeClr val="tx1">
                    <a:alpha val="80000"/>
                  </a:schemeClr>
                </a:solidFill>
                <a:effectLst/>
                <a:uLnTx/>
                <a:uFillTx/>
              </a:rPr>
              <a:t> </a:t>
            </a:r>
            <a:r>
              <a:rPr kumimoji="0" lang="en-US" altLang="nb-NO" sz="1600" b="0" i="0" u="none" strike="noStrike" cap="none" spc="0" normalizeH="0" baseline="0" noProof="0" dirty="0" err="1">
                <a:ln>
                  <a:noFill/>
                </a:ln>
                <a:solidFill>
                  <a:schemeClr val="tx1">
                    <a:alpha val="80000"/>
                  </a:schemeClr>
                </a:solidFill>
                <a:effectLst/>
                <a:uLnTx/>
                <a:uFillTx/>
              </a:rPr>
              <a:t>normalt</a:t>
            </a:r>
            <a:r>
              <a:rPr kumimoji="0" lang="en-US" altLang="nb-NO" sz="1600" b="0" i="0" u="none" strike="noStrike" cap="none" spc="0" normalizeH="0" baseline="0" noProof="0" dirty="0">
                <a:ln>
                  <a:noFill/>
                </a:ln>
                <a:solidFill>
                  <a:schemeClr val="tx1">
                    <a:alpha val="80000"/>
                  </a:schemeClr>
                </a:solidFill>
                <a:effectLst/>
                <a:uLnTx/>
                <a:uFillTx/>
              </a:rPr>
              <a:t> </a:t>
            </a:r>
            <a:r>
              <a:rPr kumimoji="0" lang="en-US" altLang="nb-NO" sz="1600" b="0" i="0" u="none" strike="noStrike" cap="none" spc="0" normalizeH="0" baseline="0" noProof="0" dirty="0" err="1">
                <a:ln>
                  <a:noFill/>
                </a:ln>
                <a:solidFill>
                  <a:schemeClr val="tx1">
                    <a:alpha val="80000"/>
                  </a:schemeClr>
                </a:solidFill>
                <a:effectLst/>
                <a:uLnTx/>
                <a:uFillTx/>
              </a:rPr>
              <a:t>liten</a:t>
            </a:r>
            <a:r>
              <a:rPr kumimoji="0" lang="en-US" altLang="nb-NO" sz="1600" b="0" i="0" u="none" strike="noStrike" cap="none" spc="0" normalizeH="0" baseline="0" noProof="0" dirty="0">
                <a:ln>
                  <a:noFill/>
                </a:ln>
                <a:solidFill>
                  <a:schemeClr val="tx1">
                    <a:alpha val="80000"/>
                  </a:schemeClr>
                </a:solidFill>
                <a:effectLst/>
                <a:uLnTx/>
                <a:uFillTx/>
              </a:rPr>
              <a:t> </a:t>
            </a:r>
            <a:r>
              <a:rPr kumimoji="0" lang="en-US" altLang="nb-NO" sz="1600" b="0" i="0" u="none" strike="noStrike" cap="none" spc="0" normalizeH="0" baseline="0" noProof="0" dirty="0" err="1">
                <a:ln>
                  <a:noFill/>
                </a:ln>
                <a:solidFill>
                  <a:schemeClr val="tx1">
                    <a:alpha val="80000"/>
                  </a:schemeClr>
                </a:solidFill>
                <a:effectLst/>
                <a:uLnTx/>
                <a:uFillTx/>
              </a:rPr>
              <a:t>eller</a:t>
            </a:r>
            <a:r>
              <a:rPr kumimoji="0" lang="en-US" altLang="nb-NO" sz="1600" b="0" i="0" u="none" strike="noStrike" cap="none" spc="0" normalizeH="0" baseline="0" noProof="0" dirty="0">
                <a:ln>
                  <a:noFill/>
                </a:ln>
                <a:solidFill>
                  <a:schemeClr val="tx1">
                    <a:alpha val="80000"/>
                  </a:schemeClr>
                </a:solidFill>
                <a:effectLst/>
                <a:uLnTx/>
                <a:uFillTx/>
              </a:rPr>
              <a:t> </a:t>
            </a:r>
            <a:r>
              <a:rPr kumimoji="0" lang="en-US" altLang="nb-NO" sz="1600" b="0" i="0" u="none" strike="noStrike" cap="none" spc="0" normalizeH="0" baseline="0" noProof="0" dirty="0" err="1">
                <a:ln>
                  <a:noFill/>
                </a:ln>
                <a:solidFill>
                  <a:schemeClr val="tx1">
                    <a:alpha val="80000"/>
                  </a:schemeClr>
                </a:solidFill>
                <a:effectLst/>
                <a:uLnTx/>
                <a:uFillTx/>
              </a:rPr>
              <a:t>ingen</a:t>
            </a:r>
            <a:r>
              <a:rPr kumimoji="0" lang="en-US" altLang="nb-NO" sz="1600" b="0" i="0" u="none" strike="noStrike" cap="none" spc="0" normalizeH="0" baseline="0" noProof="0" dirty="0">
                <a:ln>
                  <a:noFill/>
                </a:ln>
                <a:solidFill>
                  <a:schemeClr val="tx1">
                    <a:alpha val="80000"/>
                  </a:schemeClr>
                </a:solidFill>
                <a:effectLst/>
                <a:uLnTx/>
                <a:uFillTx/>
              </a:rPr>
              <a:t> </a:t>
            </a:r>
            <a:r>
              <a:rPr kumimoji="0" lang="en-US" altLang="nb-NO" sz="1600" b="0" i="0" u="none" strike="noStrike" cap="none" spc="0" normalizeH="0" baseline="0" noProof="0" dirty="0" err="1">
                <a:ln>
                  <a:noFill/>
                </a:ln>
                <a:solidFill>
                  <a:schemeClr val="tx1">
                    <a:alpha val="80000"/>
                  </a:schemeClr>
                </a:solidFill>
                <a:effectLst/>
                <a:uLnTx/>
                <a:uFillTx/>
              </a:rPr>
              <a:t>skade</a:t>
            </a:r>
            <a:endParaRPr kumimoji="0" lang="en-US" altLang="nb-NO" sz="1600" b="0" i="0" u="none" strike="noStrike" cap="none" spc="0" normalizeH="0" baseline="0" noProof="0" dirty="0">
              <a:ln>
                <a:noFill/>
              </a:ln>
              <a:solidFill>
                <a:schemeClr val="tx1">
                  <a:alpha val="80000"/>
                </a:schemeClr>
              </a:solidFill>
              <a:effectLst/>
              <a:uLnTx/>
              <a:uFillTx/>
            </a:endParaRPr>
          </a:p>
          <a:p>
            <a:pPr marL="228600" marR="0" lvl="0" fontAlgn="auto">
              <a:spcBef>
                <a:spcPts val="1000"/>
              </a:spcBef>
              <a:spcAft>
                <a:spcPts val="0"/>
              </a:spcAft>
              <a:buClrTx/>
              <a:buSzTx/>
              <a:tabLst/>
              <a:defRPr/>
            </a:pPr>
            <a:r>
              <a:rPr kumimoji="0" lang="en-US" altLang="nb-NO" sz="2000" b="0" i="0" u="none" strike="noStrike" cap="none" spc="0" normalizeH="0" baseline="0" noProof="0" dirty="0">
                <a:ln>
                  <a:noFill/>
                </a:ln>
                <a:solidFill>
                  <a:schemeClr val="tx1">
                    <a:alpha val="80000"/>
                  </a:schemeClr>
                </a:solidFill>
                <a:effectLst/>
                <a:uLnTx/>
                <a:uFillTx/>
              </a:rPr>
              <a:t>7 </a:t>
            </a:r>
            <a:r>
              <a:rPr kumimoji="0" lang="en-US" altLang="nb-NO" sz="2000" b="0" i="0" u="none" strike="noStrike" cap="none" spc="0" normalizeH="0" baseline="0" noProof="0" dirty="0" err="1">
                <a:ln>
                  <a:noFill/>
                </a:ln>
                <a:solidFill>
                  <a:schemeClr val="tx1">
                    <a:alpha val="80000"/>
                  </a:schemeClr>
                </a:solidFill>
                <a:effectLst/>
                <a:uLnTx/>
                <a:uFillTx/>
              </a:rPr>
              <a:t>arter</a:t>
            </a:r>
            <a:r>
              <a:rPr kumimoji="0" lang="en-US" altLang="nb-NO" sz="2000" b="0" i="0" u="none" strike="noStrike" cap="none" spc="0" normalizeH="0" baseline="0" noProof="0" dirty="0">
                <a:ln>
                  <a:noFill/>
                </a:ln>
                <a:solidFill>
                  <a:schemeClr val="tx1">
                    <a:alpha val="80000"/>
                  </a:schemeClr>
                </a:solidFill>
                <a:effectLst/>
                <a:uLnTx/>
                <a:uFillTx/>
              </a:rPr>
              <a:t> </a:t>
            </a:r>
            <a:r>
              <a:rPr kumimoji="0" lang="en-US" altLang="nb-NO" sz="2000" b="0" i="0" u="none" strike="noStrike" cap="none" spc="0" normalizeH="0" baseline="0" noProof="0" dirty="0" err="1">
                <a:ln>
                  <a:noFill/>
                </a:ln>
                <a:solidFill>
                  <a:schemeClr val="tx1">
                    <a:alpha val="80000"/>
                  </a:schemeClr>
                </a:solidFill>
                <a:effectLst/>
                <a:uLnTx/>
                <a:uFillTx/>
              </a:rPr>
              <a:t>spissmus</a:t>
            </a:r>
            <a:r>
              <a:rPr kumimoji="0" lang="en-US" altLang="nb-NO" sz="2000" b="0" i="0" u="none" strike="noStrike" cap="none" spc="0" normalizeH="0" baseline="0" noProof="0" dirty="0">
                <a:ln>
                  <a:noFill/>
                </a:ln>
                <a:solidFill>
                  <a:schemeClr val="tx1">
                    <a:alpha val="80000"/>
                  </a:schemeClr>
                </a:solidFill>
                <a:effectLst/>
                <a:uLnTx/>
                <a:uFillTx/>
              </a:rPr>
              <a:t> </a:t>
            </a:r>
            <a:r>
              <a:rPr kumimoji="0" lang="en-US" altLang="nb-NO" sz="2000" b="0" i="0" u="none" strike="noStrike" cap="none" spc="0" normalizeH="0" baseline="0" noProof="0" dirty="0" err="1">
                <a:ln>
                  <a:noFill/>
                </a:ln>
                <a:solidFill>
                  <a:schemeClr val="tx1">
                    <a:alpha val="80000"/>
                  </a:schemeClr>
                </a:solidFill>
                <a:effectLst/>
                <a:uLnTx/>
                <a:uFillTx/>
              </a:rPr>
              <a:t>i</a:t>
            </a:r>
            <a:r>
              <a:rPr kumimoji="0" lang="en-US" altLang="nb-NO" sz="2000" b="0" i="0" u="none" strike="noStrike" cap="none" spc="0" normalizeH="0" baseline="0" noProof="0" dirty="0">
                <a:ln>
                  <a:noFill/>
                </a:ln>
                <a:solidFill>
                  <a:schemeClr val="tx1">
                    <a:alpha val="80000"/>
                  </a:schemeClr>
                </a:solidFill>
                <a:effectLst/>
                <a:uLnTx/>
                <a:uFillTx/>
              </a:rPr>
              <a:t> Norge, der </a:t>
            </a:r>
            <a:r>
              <a:rPr kumimoji="0" lang="en-US" altLang="nb-NO" sz="2000" b="0" i="0" u="none" strike="noStrike" cap="none" spc="0" normalizeH="0" baseline="0" noProof="0" dirty="0" err="1">
                <a:ln>
                  <a:noFill/>
                </a:ln>
                <a:solidFill>
                  <a:schemeClr val="tx1">
                    <a:alpha val="80000"/>
                  </a:schemeClr>
                </a:solidFill>
                <a:effectLst/>
                <a:uLnTx/>
                <a:uFillTx/>
              </a:rPr>
              <a:t>én</a:t>
            </a:r>
            <a:r>
              <a:rPr kumimoji="0" lang="en-US" altLang="nb-NO" sz="2000" b="0" i="0" u="none" strike="noStrike" cap="none" spc="0" normalizeH="0" baseline="0" noProof="0" dirty="0">
                <a:ln>
                  <a:noFill/>
                </a:ln>
                <a:solidFill>
                  <a:schemeClr val="tx1">
                    <a:alpha val="80000"/>
                  </a:schemeClr>
                </a:solidFill>
                <a:effectLst/>
                <a:uLnTx/>
                <a:uFillTx/>
              </a:rPr>
              <a:t> art </a:t>
            </a:r>
            <a:r>
              <a:rPr kumimoji="0" lang="en-US" altLang="nb-NO" sz="2000" b="0" i="0" u="none" strike="noStrike" cap="none" spc="0" normalizeH="0" baseline="0" noProof="0" dirty="0" err="1">
                <a:ln>
                  <a:noFill/>
                </a:ln>
                <a:solidFill>
                  <a:schemeClr val="tx1">
                    <a:alpha val="80000"/>
                  </a:schemeClr>
                </a:solidFill>
                <a:effectLst/>
                <a:uLnTx/>
                <a:uFillTx/>
              </a:rPr>
              <a:t>kan</a:t>
            </a:r>
            <a:r>
              <a:rPr kumimoji="0" lang="en-US" altLang="nb-NO" sz="2000" b="0" i="0" u="none" strike="noStrike" cap="none" spc="0" normalizeH="0" baseline="0" noProof="0" dirty="0">
                <a:ln>
                  <a:noFill/>
                </a:ln>
                <a:solidFill>
                  <a:schemeClr val="tx1">
                    <a:alpha val="80000"/>
                  </a:schemeClr>
                </a:solidFill>
                <a:effectLst/>
                <a:uLnTx/>
                <a:uFillTx/>
              </a:rPr>
              <a:t> </a:t>
            </a:r>
            <a:r>
              <a:rPr kumimoji="0" lang="en-US" altLang="nb-NO" sz="2000" b="0" i="0" u="none" strike="noStrike" cap="none" spc="0" normalizeH="0" baseline="0" noProof="0" dirty="0" err="1">
                <a:ln>
                  <a:noFill/>
                </a:ln>
                <a:solidFill>
                  <a:schemeClr val="tx1">
                    <a:alpha val="80000"/>
                  </a:schemeClr>
                </a:solidFill>
                <a:effectLst/>
                <a:uLnTx/>
                <a:uFillTx/>
              </a:rPr>
              <a:t>gjøre</a:t>
            </a:r>
            <a:r>
              <a:rPr kumimoji="0" lang="en-US" altLang="nb-NO" sz="2000" b="0" i="0" u="none" strike="noStrike" cap="none" spc="0" normalizeH="0" baseline="0" noProof="0" dirty="0">
                <a:ln>
                  <a:noFill/>
                </a:ln>
                <a:solidFill>
                  <a:schemeClr val="tx1">
                    <a:alpha val="80000"/>
                  </a:schemeClr>
                </a:solidFill>
                <a:effectLst/>
                <a:uLnTx/>
                <a:uFillTx/>
              </a:rPr>
              <a:t> </a:t>
            </a:r>
            <a:r>
              <a:rPr kumimoji="0" lang="en-US" altLang="nb-NO" sz="2000" b="0" i="0" u="none" strike="noStrike" cap="none" spc="0" normalizeH="0" baseline="0" noProof="0" dirty="0" err="1">
                <a:ln>
                  <a:noFill/>
                </a:ln>
                <a:solidFill>
                  <a:schemeClr val="tx1">
                    <a:alpha val="80000"/>
                  </a:schemeClr>
                </a:solidFill>
                <a:effectLst/>
                <a:uLnTx/>
                <a:uFillTx/>
              </a:rPr>
              <a:t>skade</a:t>
            </a:r>
            <a:r>
              <a:rPr kumimoji="0" lang="en-US" altLang="nb-NO" sz="2000" b="0" i="0" u="none" strike="noStrike" cap="none" spc="0" normalizeH="0" baseline="0" noProof="0" dirty="0">
                <a:ln>
                  <a:noFill/>
                </a:ln>
                <a:solidFill>
                  <a:schemeClr val="tx1">
                    <a:alpha val="80000"/>
                  </a:schemeClr>
                </a:solidFill>
                <a:effectLst/>
                <a:uLnTx/>
                <a:uFillTx/>
              </a:rPr>
              <a:t> </a:t>
            </a:r>
            <a:r>
              <a:rPr kumimoji="0" lang="en-US" altLang="nb-NO" sz="2000" b="0" i="0" u="none" strike="noStrike" cap="none" spc="0" normalizeH="0" baseline="0" noProof="0" dirty="0" err="1">
                <a:ln>
                  <a:noFill/>
                </a:ln>
                <a:solidFill>
                  <a:schemeClr val="tx1">
                    <a:alpha val="80000"/>
                  </a:schemeClr>
                </a:solidFill>
                <a:effectLst/>
                <a:uLnTx/>
                <a:uFillTx/>
              </a:rPr>
              <a:t>pga</a:t>
            </a:r>
            <a:r>
              <a:rPr kumimoji="0" lang="en-US" altLang="nb-NO" sz="2000" b="0" i="0" u="none" strike="noStrike" cap="none" spc="0" normalizeH="0" baseline="0" noProof="0" dirty="0">
                <a:ln>
                  <a:noFill/>
                </a:ln>
                <a:solidFill>
                  <a:schemeClr val="tx1">
                    <a:alpha val="80000"/>
                  </a:schemeClr>
                </a:solidFill>
                <a:effectLst/>
                <a:uLnTx/>
                <a:uFillTx/>
              </a:rPr>
              <a:t> </a:t>
            </a:r>
            <a:r>
              <a:rPr kumimoji="0" lang="en-US" altLang="nb-NO" sz="2000" b="0" i="0" u="none" strike="noStrike" cap="none" spc="0" normalizeH="0" baseline="0" noProof="0" dirty="0" err="1">
                <a:ln>
                  <a:noFill/>
                </a:ln>
                <a:solidFill>
                  <a:schemeClr val="tx1">
                    <a:alpha val="80000"/>
                  </a:schemeClr>
                </a:solidFill>
                <a:effectLst/>
                <a:uLnTx/>
                <a:uFillTx/>
              </a:rPr>
              <a:t>lukt</a:t>
            </a:r>
            <a:endParaRPr kumimoji="0" lang="en-US" altLang="nb-NO" sz="2000" b="0" i="0" u="none" strike="noStrike" cap="none" spc="0" normalizeH="0" baseline="0" noProof="0" dirty="0">
              <a:ln>
                <a:noFill/>
              </a:ln>
              <a:solidFill>
                <a:schemeClr val="tx1">
                  <a:alpha val="80000"/>
                </a:schemeClr>
              </a:solidFill>
              <a:effectLst/>
              <a:uLnTx/>
              <a:uFillTx/>
            </a:endParaRPr>
          </a:p>
          <a:p>
            <a:endParaRPr lang="en-US" altLang="nb-NO" sz="2000" dirty="0">
              <a:solidFill>
                <a:schemeClr val="tx1">
                  <a:alpha val="80000"/>
                </a:schemeClr>
              </a:solidFill>
            </a:endParaRPr>
          </a:p>
        </p:txBody>
      </p:sp>
      <p:pic>
        <p:nvPicPr>
          <p:cNvPr id="4" name="Bilde 3" descr="Et bilde som inneholder pattedyr, spissmus, utendørs, grunn&#10;&#10;Automatisk generert beskrivelse">
            <a:extLst>
              <a:ext uri="{FF2B5EF4-FFF2-40B4-BE49-F238E27FC236}">
                <a16:creationId xmlns:a16="http://schemas.microsoft.com/office/drawing/2014/main" id="{9066D521-5060-E9AA-A695-729F88C33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178" y="933450"/>
            <a:ext cx="3686175" cy="2495550"/>
          </a:xfrm>
          <a:prstGeom prst="rect">
            <a:avLst/>
          </a:prstGeom>
        </p:spPr>
      </p:pic>
      <p:pic>
        <p:nvPicPr>
          <p:cNvPr id="2" name="Bilde 1">
            <a:extLst>
              <a:ext uri="{FF2B5EF4-FFF2-40B4-BE49-F238E27FC236}">
                <a16:creationId xmlns:a16="http://schemas.microsoft.com/office/drawing/2014/main" id="{6B6FC55E-C353-C17E-0B1B-8128808393A3}"/>
              </a:ext>
            </a:extLst>
          </p:cNvPr>
          <p:cNvPicPr>
            <a:picLocks noChangeAspect="1"/>
          </p:cNvPicPr>
          <p:nvPr/>
        </p:nvPicPr>
        <p:blipFill>
          <a:blip r:embed="rId5"/>
          <a:stretch>
            <a:fillRect/>
          </a:stretch>
        </p:blipFill>
        <p:spPr>
          <a:xfrm>
            <a:off x="219240" y="3560003"/>
            <a:ext cx="2327581" cy="1607807"/>
          </a:xfrm>
          <a:prstGeom prst="rect">
            <a:avLst/>
          </a:prstGeom>
        </p:spPr>
      </p:pic>
      <p:sp>
        <p:nvSpPr>
          <p:cNvPr id="3" name="TekstSylinder 2">
            <a:extLst>
              <a:ext uri="{FF2B5EF4-FFF2-40B4-BE49-F238E27FC236}">
                <a16:creationId xmlns:a16="http://schemas.microsoft.com/office/drawing/2014/main" id="{245A2605-0998-7839-A0A3-463F6D057934}"/>
              </a:ext>
            </a:extLst>
          </p:cNvPr>
          <p:cNvSpPr txBox="1"/>
          <p:nvPr/>
        </p:nvSpPr>
        <p:spPr>
          <a:xfrm>
            <a:off x="927612" y="5238872"/>
            <a:ext cx="1773382" cy="369332"/>
          </a:xfrm>
          <a:prstGeom prst="rect">
            <a:avLst/>
          </a:prstGeom>
          <a:noFill/>
        </p:spPr>
        <p:txBody>
          <a:bodyPr wrap="square" rtlCol="0">
            <a:spAutoFit/>
          </a:bodyPr>
          <a:lstStyle/>
          <a:p>
            <a:r>
              <a:rPr lang="nb-NO" dirty="0"/>
              <a:t>Gnager</a:t>
            </a:r>
          </a:p>
        </p:txBody>
      </p:sp>
      <p:sp>
        <p:nvSpPr>
          <p:cNvPr id="5" name="TekstSylinder 4">
            <a:extLst>
              <a:ext uri="{FF2B5EF4-FFF2-40B4-BE49-F238E27FC236}">
                <a16:creationId xmlns:a16="http://schemas.microsoft.com/office/drawing/2014/main" id="{128DE40D-657F-DBE0-FB4B-E67F708F2878}"/>
              </a:ext>
            </a:extLst>
          </p:cNvPr>
          <p:cNvSpPr txBox="1"/>
          <p:nvPr/>
        </p:nvSpPr>
        <p:spPr>
          <a:xfrm>
            <a:off x="3628606" y="5214085"/>
            <a:ext cx="1773382" cy="369332"/>
          </a:xfrm>
          <a:prstGeom prst="rect">
            <a:avLst/>
          </a:prstGeom>
          <a:noFill/>
        </p:spPr>
        <p:txBody>
          <a:bodyPr wrap="square" rtlCol="0">
            <a:spAutoFit/>
          </a:bodyPr>
          <a:lstStyle/>
          <a:p>
            <a:r>
              <a:rPr lang="nb-NO" dirty="0"/>
              <a:t>Spissmus</a:t>
            </a:r>
          </a:p>
        </p:txBody>
      </p:sp>
    </p:spTree>
    <p:extLst>
      <p:ext uri="{BB962C8B-B14F-4D97-AF65-F5344CB8AC3E}">
        <p14:creationId xmlns:p14="http://schemas.microsoft.com/office/powerpoint/2010/main" val="1554605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F1668ED-2600-4697-BA81-503006FDABA6}"/>
              </a:ext>
            </a:extLst>
          </p:cNvPr>
          <p:cNvSpPr>
            <a:spLocks noGrp="1"/>
          </p:cNvSpPr>
          <p:nvPr>
            <p:ph type="title"/>
          </p:nvPr>
        </p:nvSpPr>
        <p:spPr>
          <a:xfrm>
            <a:off x="-3252040" y="160020"/>
            <a:ext cx="10515600" cy="1325563"/>
          </a:xfrm>
        </p:spPr>
        <p:txBody>
          <a:bodyPr/>
          <a:lstStyle/>
          <a:p>
            <a:pPr algn="ctr"/>
            <a:r>
              <a:rPr lang="nb-NO" u="sng" dirty="0" err="1"/>
              <a:t>Husspissmus</a:t>
            </a:r>
            <a:endParaRPr lang="nb-NO" u="sng" dirty="0"/>
          </a:p>
        </p:txBody>
      </p:sp>
      <p:sp>
        <p:nvSpPr>
          <p:cNvPr id="6" name="Rektangel 5">
            <a:extLst>
              <a:ext uri="{FF2B5EF4-FFF2-40B4-BE49-F238E27FC236}">
                <a16:creationId xmlns:a16="http://schemas.microsoft.com/office/drawing/2014/main" id="{84740C2F-2C07-4E9C-ACB3-BEF1DFF8695A}"/>
              </a:ext>
            </a:extLst>
          </p:cNvPr>
          <p:cNvSpPr/>
          <p:nvPr/>
        </p:nvSpPr>
        <p:spPr>
          <a:xfrm>
            <a:off x="4094922" y="1880716"/>
            <a:ext cx="7833334" cy="4491999"/>
          </a:xfrm>
          <a:prstGeom prst="rect">
            <a:avLst/>
          </a:prstGeom>
        </p:spPr>
        <p:txBody>
          <a:bodyPr wrap="square">
            <a:spAutoFit/>
          </a:bodyPr>
          <a:lstStyle/>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Oppdaget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2017 (Stavanger) –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utbredt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til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Egersund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Innført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art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fra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Mellom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-Europa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står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på</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fremmedartslista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Kort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tykk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hale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smalner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mot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spissen</a:t>
            </a:r>
            <a:endParaRPr lang="en-US" sz="2400" dirty="0">
              <a:solidFill>
                <a:prstClr val="black"/>
              </a:solidFill>
              <a:latin typeface="Calibri" panose="020F0502020204030204"/>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Halen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har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lange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tynne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hår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står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45 grader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Frittstående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ører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uten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hår</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Hvite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tannspisser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714500" lvl="3" indent="-342900">
              <a:lnSpc>
                <a:spcPct val="90000"/>
              </a:lnSpc>
              <a:spcBef>
                <a:spcPts val="500"/>
              </a:spcBef>
              <a:buFont typeface="Wingdings" panose="05000000000000000000" pitchFamily="2" charset="2"/>
              <a:buChar char="Ø"/>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Andre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arter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av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spissmus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Norge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jern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utfelt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emaljen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gir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røde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tannspisser</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Store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eskrementer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inneholder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mest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insekter</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Særegen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sterk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lukt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0" lvl="3" indent="-342900">
              <a:lnSpc>
                <a:spcPct val="90000"/>
              </a:lnSpc>
              <a:spcBef>
                <a:spcPts val="500"/>
              </a:spcBef>
              <a:buFont typeface="Wingdings" panose="05000000000000000000" pitchFamily="2" charset="2"/>
              <a:buChar char="Ø"/>
              <a:defRPr/>
            </a:pPr>
            <a:r>
              <a:rPr lang="en-US" sz="2000" dirty="0">
                <a:solidFill>
                  <a:prstClr val="black"/>
                </a:solidFill>
                <a:latin typeface="Calibri" panose="020F0502020204030204"/>
              </a:rPr>
              <a:t>G</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amle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gummistøvler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tåfis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Bilde 7">
            <a:extLst>
              <a:ext uri="{FF2B5EF4-FFF2-40B4-BE49-F238E27FC236}">
                <a16:creationId xmlns:a16="http://schemas.microsoft.com/office/drawing/2014/main" id="{E759C87B-D04D-4820-AA78-F9F992775821}"/>
              </a:ext>
            </a:extLst>
          </p:cNvPr>
          <p:cNvPicPr>
            <a:picLocks noChangeAspect="1"/>
          </p:cNvPicPr>
          <p:nvPr/>
        </p:nvPicPr>
        <p:blipFill>
          <a:blip r:embed="rId2"/>
          <a:stretch>
            <a:fillRect/>
          </a:stretch>
        </p:blipFill>
        <p:spPr>
          <a:xfrm>
            <a:off x="448021" y="1266424"/>
            <a:ext cx="3786039" cy="4325151"/>
          </a:xfrm>
          <a:prstGeom prst="rect">
            <a:avLst/>
          </a:prstGeom>
        </p:spPr>
      </p:pic>
      <p:pic>
        <p:nvPicPr>
          <p:cNvPr id="10" name="Bilde 9">
            <a:extLst>
              <a:ext uri="{FF2B5EF4-FFF2-40B4-BE49-F238E27FC236}">
                <a16:creationId xmlns:a16="http://schemas.microsoft.com/office/drawing/2014/main" id="{59B0A18F-BFB6-4319-BF1F-F7536CAECBF8}"/>
              </a:ext>
            </a:extLst>
          </p:cNvPr>
          <p:cNvPicPr>
            <a:picLocks noChangeAspect="1"/>
          </p:cNvPicPr>
          <p:nvPr/>
        </p:nvPicPr>
        <p:blipFill>
          <a:blip r:embed="rId3"/>
          <a:stretch>
            <a:fillRect/>
          </a:stretch>
        </p:blipFill>
        <p:spPr>
          <a:xfrm>
            <a:off x="9504223" y="88900"/>
            <a:ext cx="2575036" cy="1639100"/>
          </a:xfrm>
          <a:prstGeom prst="rect">
            <a:avLst/>
          </a:prstGeom>
        </p:spPr>
      </p:pic>
      <p:pic>
        <p:nvPicPr>
          <p:cNvPr id="3" name="Bilde 2">
            <a:extLst>
              <a:ext uri="{FF2B5EF4-FFF2-40B4-BE49-F238E27FC236}">
                <a16:creationId xmlns:a16="http://schemas.microsoft.com/office/drawing/2014/main" id="{3521F5AB-47CD-9443-5A19-03EDAFDF313C}"/>
              </a:ext>
            </a:extLst>
          </p:cNvPr>
          <p:cNvPicPr>
            <a:picLocks noChangeAspect="1"/>
          </p:cNvPicPr>
          <p:nvPr/>
        </p:nvPicPr>
        <p:blipFill>
          <a:blip r:embed="rId4"/>
          <a:stretch>
            <a:fillRect/>
          </a:stretch>
        </p:blipFill>
        <p:spPr>
          <a:xfrm>
            <a:off x="4721879" y="89619"/>
            <a:ext cx="1674790" cy="1638381"/>
          </a:xfrm>
          <a:prstGeom prst="rect">
            <a:avLst/>
          </a:prstGeom>
        </p:spPr>
      </p:pic>
      <p:pic>
        <p:nvPicPr>
          <p:cNvPr id="7" name="Bilde 6">
            <a:extLst>
              <a:ext uri="{FF2B5EF4-FFF2-40B4-BE49-F238E27FC236}">
                <a16:creationId xmlns:a16="http://schemas.microsoft.com/office/drawing/2014/main" id="{8D459283-890E-9798-6A27-CE12BD0C8881}"/>
              </a:ext>
            </a:extLst>
          </p:cNvPr>
          <p:cNvPicPr>
            <a:picLocks noChangeAspect="1"/>
          </p:cNvPicPr>
          <p:nvPr/>
        </p:nvPicPr>
        <p:blipFill>
          <a:blip r:embed="rId5"/>
          <a:stretch>
            <a:fillRect/>
          </a:stretch>
        </p:blipFill>
        <p:spPr>
          <a:xfrm>
            <a:off x="6569128" y="88899"/>
            <a:ext cx="2284282" cy="1638381"/>
          </a:xfrm>
          <a:prstGeom prst="rect">
            <a:avLst/>
          </a:prstGeom>
        </p:spPr>
      </p:pic>
    </p:spTree>
    <p:extLst>
      <p:ext uri="{BB962C8B-B14F-4D97-AF65-F5344CB8AC3E}">
        <p14:creationId xmlns:p14="http://schemas.microsoft.com/office/powerpoint/2010/main" val="143508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Utseende </a:t>
            </a:r>
            <a:r>
              <a:rPr lang="nb-NO" sz="3600" b="1" dirty="0" err="1">
                <a:latin typeface="Arial" panose="020B0604020202020204" pitchFamily="34" charset="0"/>
                <a:cs typeface="Arial" panose="020B0604020202020204" pitchFamily="34" charset="0"/>
              </a:rPr>
              <a:t>brunrotte</a:t>
            </a:r>
            <a:endParaRPr lang="nb-NO" sz="3600" b="1" dirty="0">
              <a:latin typeface="Arial" panose="020B0604020202020204" pitchFamily="34" charset="0"/>
              <a:cs typeface="Arial" panose="020B0604020202020204" pitchFamily="34" charset="0"/>
            </a:endParaRPr>
          </a:p>
        </p:txBody>
      </p:sp>
      <p:pic>
        <p:nvPicPr>
          <p:cNvPr id="6" name="Picture 7" descr="Brun rotte"/>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900671" y="1977422"/>
            <a:ext cx="4894753" cy="269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0"/>
          <p:cNvSpPr>
            <a:spLocks noGrp="1" noChangeArrowheads="1"/>
          </p:cNvSpPr>
          <p:nvPr>
            <p:ph type="body" sz="half" idx="4294967295"/>
          </p:nvPr>
        </p:nvSpPr>
        <p:spPr>
          <a:xfrm>
            <a:off x="316992" y="2204720"/>
            <a:ext cx="6432550" cy="5905500"/>
          </a:xfrm>
        </p:spPr>
        <p:txBody>
          <a:bodyPr>
            <a:normAutofit/>
          </a:bodyPr>
          <a:lstStyle/>
          <a:p>
            <a:pPr eaLnBrk="1" hangingPunct="1">
              <a:lnSpc>
                <a:spcPct val="80000"/>
              </a:lnSpc>
            </a:pPr>
            <a:r>
              <a:rPr lang="nb-NO" altLang="nb-NO" sz="2400" dirty="0" err="1">
                <a:latin typeface="Arial" panose="020B0604020202020204" pitchFamily="34" charset="0"/>
                <a:cs typeface="Arial" panose="020B0604020202020204" pitchFamily="34" charset="0"/>
              </a:rPr>
              <a:t>Brunrotte</a:t>
            </a:r>
            <a:endParaRPr lang="nb-NO" altLang="nb-NO" sz="2400" dirty="0">
              <a:latin typeface="Arial" panose="020B0604020202020204" pitchFamily="34" charset="0"/>
              <a:cs typeface="Arial" panose="020B0604020202020204" pitchFamily="34" charset="0"/>
            </a:endParaRP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Alle farger</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200-500 gram</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18-25 cm kropp</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15-21 cm hale uten pels,  tofarget (gråbrun over og lys under) og tykk i halerota</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Små ører (hårete ytterst)</a:t>
            </a:r>
          </a:p>
          <a:p>
            <a:pPr lvl="1" eaLnBrk="1" hangingPunct="1">
              <a:lnSpc>
                <a:spcPct val="80000"/>
              </a:lnSpc>
            </a:pPr>
            <a:endParaRPr lang="nb-NO" altLang="nb-NO" sz="2200" dirty="0"/>
          </a:p>
          <a:p>
            <a:pPr eaLnBrk="1" hangingPunct="1">
              <a:lnSpc>
                <a:spcPct val="80000"/>
              </a:lnSpc>
            </a:pPr>
            <a:endParaRPr lang="nb-NO" altLang="nb-NO" sz="2200" dirty="0"/>
          </a:p>
          <a:p>
            <a:pPr lvl="1" eaLnBrk="1" hangingPunct="1">
              <a:lnSpc>
                <a:spcPct val="80000"/>
              </a:lnSpc>
            </a:pPr>
            <a:endParaRPr lang="nb-NO" altLang="nb-NO" sz="1200" dirty="0"/>
          </a:p>
          <a:p>
            <a:pPr lvl="1" eaLnBrk="1" hangingPunct="1">
              <a:lnSpc>
                <a:spcPct val="80000"/>
              </a:lnSpc>
            </a:pPr>
            <a:endParaRPr lang="nb-NO" altLang="nb-NO" sz="1200" dirty="0"/>
          </a:p>
        </p:txBody>
      </p:sp>
    </p:spTree>
    <p:extLst>
      <p:ext uri="{BB962C8B-B14F-4D97-AF65-F5344CB8AC3E}">
        <p14:creationId xmlns:p14="http://schemas.microsoft.com/office/powerpoint/2010/main" val="2557160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Utseende husmus</a:t>
            </a:r>
          </a:p>
        </p:txBody>
      </p:sp>
      <p:sp>
        <p:nvSpPr>
          <p:cNvPr id="14339" name="Rectangle 10"/>
          <p:cNvSpPr>
            <a:spLocks noGrp="1" noChangeArrowheads="1"/>
          </p:cNvSpPr>
          <p:nvPr>
            <p:ph idx="1"/>
          </p:nvPr>
        </p:nvSpPr>
        <p:spPr/>
        <p:txBody>
          <a:bodyPr>
            <a:normAutofit/>
          </a:bodyPr>
          <a:lstStyle/>
          <a:p>
            <a:pPr eaLnBrk="1" hangingPunct="1">
              <a:lnSpc>
                <a:spcPct val="80000"/>
              </a:lnSpc>
            </a:pPr>
            <a:r>
              <a:rPr lang="nb-NO" altLang="nb-NO" sz="2400" dirty="0">
                <a:latin typeface="Arial" panose="020B0604020202020204" pitchFamily="34" charset="0"/>
                <a:cs typeface="Arial" panose="020B0604020202020204" pitchFamily="34" charset="0"/>
              </a:rPr>
              <a:t>Husmus</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Alle farger</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12-28 g</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6-10 cm kropp</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7-10 cm hale</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Små øyne</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Små ører</a:t>
            </a:r>
          </a:p>
          <a:p>
            <a:pPr eaLnBrk="1" hangingPunct="1">
              <a:lnSpc>
                <a:spcPct val="80000"/>
              </a:lnSpc>
              <a:buFontTx/>
              <a:buNone/>
            </a:pPr>
            <a:endParaRPr lang="nb-NO" altLang="nb-NO" sz="2200" dirty="0"/>
          </a:p>
          <a:p>
            <a:pPr marL="0" indent="0" eaLnBrk="1" hangingPunct="1">
              <a:lnSpc>
                <a:spcPct val="80000"/>
              </a:lnSpc>
              <a:buNone/>
            </a:pPr>
            <a:br>
              <a:rPr lang="nb-NO" altLang="nb-NO" sz="1800" dirty="0"/>
            </a:br>
            <a:endParaRPr lang="nb-NO" altLang="nb-NO" sz="1800" dirty="0"/>
          </a:p>
          <a:p>
            <a:pPr lvl="1" eaLnBrk="1" hangingPunct="1">
              <a:lnSpc>
                <a:spcPct val="80000"/>
              </a:lnSpc>
            </a:pPr>
            <a:endParaRPr lang="nb-NO" altLang="nb-NO" sz="1500" dirty="0"/>
          </a:p>
        </p:txBody>
      </p:sp>
      <p:pic>
        <p:nvPicPr>
          <p:cNvPr id="7" name="Picture 11" descr="Husm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0170" y="2401393"/>
            <a:ext cx="2468816" cy="160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069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pattedyr, nærbilde, gul, munn&#10;&#10;Automatisk generert beskrivelse">
            <a:extLst>
              <a:ext uri="{FF2B5EF4-FFF2-40B4-BE49-F238E27FC236}">
                <a16:creationId xmlns:a16="http://schemas.microsoft.com/office/drawing/2014/main" id="{504ECF11-52FD-14C8-E039-8E240005EA31}"/>
              </a:ext>
            </a:extLst>
          </p:cNvPr>
          <p:cNvPicPr>
            <a:picLocks noChangeAspect="1"/>
          </p:cNvPicPr>
          <p:nvPr/>
        </p:nvPicPr>
        <p:blipFill>
          <a:blip r:embed="rId3"/>
          <a:srcRect l="1943" r="25000"/>
          <a:stretch/>
        </p:blipFill>
        <p:spPr>
          <a:xfrm>
            <a:off x="4654296" y="10"/>
            <a:ext cx="7537707" cy="6857990"/>
          </a:xfrm>
          <a:prstGeom prst="rect">
            <a:avLst/>
          </a:prstGeom>
        </p:spPr>
      </p:pic>
      <p:pic>
        <p:nvPicPr>
          <p:cNvPr id="3" name="Bilde 2">
            <a:extLst>
              <a:ext uri="{FF2B5EF4-FFF2-40B4-BE49-F238E27FC236}">
                <a16:creationId xmlns:a16="http://schemas.microsoft.com/office/drawing/2014/main" id="{3C0306A3-A644-F47A-3AA8-C72A05EDF0F7}"/>
              </a:ext>
            </a:extLst>
          </p:cNvPr>
          <p:cNvPicPr>
            <a:picLocks noChangeAspect="1"/>
          </p:cNvPicPr>
          <p:nvPr/>
        </p:nvPicPr>
        <p:blipFill>
          <a:blip r:embed="rId4"/>
          <a:srcRect l="3498" r="1" b="1"/>
          <a:stretch/>
        </p:blipFill>
        <p:spPr>
          <a:xfrm>
            <a:off x="962403" y="979071"/>
            <a:ext cx="6409944" cy="4583188"/>
          </a:xfrm>
          <a:prstGeom prst="rect">
            <a:avLst/>
          </a:prstGeom>
        </p:spPr>
      </p:pic>
    </p:spTree>
    <p:extLst>
      <p:ext uri="{BB962C8B-B14F-4D97-AF65-F5344CB8AC3E}">
        <p14:creationId xmlns:p14="http://schemas.microsoft.com/office/powerpoint/2010/main" val="1260152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Utseende skogmus</a:t>
            </a:r>
          </a:p>
        </p:txBody>
      </p:sp>
      <p:sp>
        <p:nvSpPr>
          <p:cNvPr id="14339" name="Rectangle 10"/>
          <p:cNvSpPr>
            <a:spLocks noGrp="1" noChangeArrowheads="1"/>
          </p:cNvSpPr>
          <p:nvPr>
            <p:ph idx="1"/>
          </p:nvPr>
        </p:nvSpPr>
        <p:spPr/>
        <p:txBody>
          <a:bodyPr>
            <a:normAutofit/>
          </a:bodyPr>
          <a:lstStyle/>
          <a:p>
            <a:pPr eaLnBrk="1" hangingPunct="1">
              <a:lnSpc>
                <a:spcPct val="80000"/>
              </a:lnSpc>
              <a:buFontTx/>
              <a:buNone/>
            </a:pPr>
            <a:endParaRPr lang="nb-NO" altLang="nb-NO" sz="2400" dirty="0">
              <a:latin typeface="Arial" panose="020B0604020202020204" pitchFamily="34" charset="0"/>
              <a:cs typeface="Arial" panose="020B0604020202020204" pitchFamily="34" charset="0"/>
            </a:endParaRPr>
          </a:p>
          <a:p>
            <a:pPr eaLnBrk="1" hangingPunct="1">
              <a:lnSpc>
                <a:spcPct val="80000"/>
              </a:lnSpc>
            </a:pPr>
            <a:r>
              <a:rPr lang="nb-NO" altLang="nb-NO" sz="2400" dirty="0">
                <a:latin typeface="Arial" panose="020B0604020202020204" pitchFamily="34" charset="0"/>
                <a:cs typeface="Arial" panose="020B0604020202020204" pitchFamily="34" charset="0"/>
              </a:rPr>
              <a:t>Småskogmus og storskogmus</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Alle farger</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8-28 g / 12-55 g</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7-10 cm / 8-13 cm kropp</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7-9 cm / 9-13 cm hale</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Spiss snute</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Store øyne og ører </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Utydelig gulbrun brystflekk (småskogmus)</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Tydelig gulbrunt bånd på brystet (storskogmus)</a:t>
            </a:r>
            <a:br>
              <a:rPr lang="nb-NO" altLang="nb-NO" sz="1400" dirty="0"/>
            </a:br>
            <a:endParaRPr lang="nb-NO" altLang="nb-NO" sz="1400" dirty="0"/>
          </a:p>
          <a:p>
            <a:pPr lvl="1" eaLnBrk="1" hangingPunct="1">
              <a:lnSpc>
                <a:spcPct val="80000"/>
              </a:lnSpc>
            </a:pPr>
            <a:endParaRPr lang="nb-NO" altLang="nb-NO" sz="1500" dirty="0"/>
          </a:p>
        </p:txBody>
      </p:sp>
      <p:pic>
        <p:nvPicPr>
          <p:cNvPr id="8" name="Picture 9" descr="Liten skogm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63763"/>
            <a:ext cx="2531457" cy="169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Stor skogm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3744" y="3011866"/>
            <a:ext cx="3127618" cy="210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89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14" descr="Klatrem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663" y="2283905"/>
            <a:ext cx="234315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5" descr="Rødm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25" y="4382008"/>
            <a:ext cx="2198688"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Utseende klatremus og rødmus</a:t>
            </a:r>
          </a:p>
        </p:txBody>
      </p:sp>
      <p:sp>
        <p:nvSpPr>
          <p:cNvPr id="5" name="Plassholder for innhold 4"/>
          <p:cNvSpPr>
            <a:spLocks noGrp="1"/>
          </p:cNvSpPr>
          <p:nvPr>
            <p:ph idx="1"/>
          </p:nvPr>
        </p:nvSpPr>
        <p:spPr>
          <a:xfrm>
            <a:off x="838200" y="1853787"/>
            <a:ext cx="6818376" cy="4351338"/>
          </a:xfrm>
        </p:spPr>
        <p:txBody>
          <a:bodyPr/>
          <a:lstStyle/>
          <a:p>
            <a:pPr>
              <a:spcBef>
                <a:spcPct val="0"/>
              </a:spcBef>
            </a:pPr>
            <a:r>
              <a:rPr lang="nb-NO" altLang="nb-NO" sz="2400" dirty="0">
                <a:latin typeface="Arial" panose="020B0604020202020204" pitchFamily="34" charset="0"/>
                <a:cs typeface="Arial" panose="020B0604020202020204" pitchFamily="34" charset="0"/>
              </a:rPr>
              <a:t>Klatremus</a:t>
            </a:r>
          </a:p>
          <a:p>
            <a:pPr lvl="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Rødbrun rygg/grå sider og gråhvit/grågul buk</a:t>
            </a:r>
          </a:p>
          <a:p>
            <a:pPr lvl="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Tydelig tofarget hale</a:t>
            </a:r>
          </a:p>
          <a:p>
            <a:pPr lvl="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14-40 g</a:t>
            </a:r>
          </a:p>
          <a:p>
            <a:pPr lvl="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8-13,5 cm kropp</a:t>
            </a:r>
          </a:p>
          <a:p>
            <a:pPr lvl="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3,5-7,2 cm hale</a:t>
            </a:r>
          </a:p>
          <a:p>
            <a:pPr lvl="1">
              <a:spcBef>
                <a:spcPct val="0"/>
              </a:spcBef>
              <a:buFontTx/>
              <a:buChar char="-"/>
            </a:pPr>
            <a:endParaRPr lang="nb-NO" altLang="nb-NO" sz="2000" dirty="0">
              <a:latin typeface="Arial" panose="020B0604020202020204" pitchFamily="34" charset="0"/>
              <a:cs typeface="Arial" panose="020B0604020202020204" pitchFamily="34" charset="0"/>
            </a:endParaRPr>
          </a:p>
          <a:p>
            <a:pPr>
              <a:spcBef>
                <a:spcPct val="0"/>
              </a:spcBef>
            </a:pPr>
            <a:r>
              <a:rPr lang="nb-NO" altLang="nb-NO" sz="2400" dirty="0">
                <a:latin typeface="Arial" panose="020B0604020202020204" pitchFamily="34" charset="0"/>
                <a:cs typeface="Arial" panose="020B0604020202020204" pitchFamily="34" charset="0"/>
              </a:rPr>
              <a:t>Rødmus</a:t>
            </a:r>
          </a:p>
          <a:p>
            <a:pPr lvl="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Rødere farge enn klatremus</a:t>
            </a:r>
          </a:p>
          <a:p>
            <a:pPr lvl="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Kort hårete hale 2-4 cm</a:t>
            </a:r>
          </a:p>
          <a:p>
            <a:pPr marL="0" indent="0">
              <a:buNone/>
            </a:pPr>
            <a:endParaRPr lang="nb-NO" dirty="0"/>
          </a:p>
          <a:p>
            <a:r>
              <a:rPr lang="nb-NO" sz="2400" dirty="0">
                <a:latin typeface="Arial" panose="020B0604020202020204" pitchFamily="34" charset="0"/>
                <a:cs typeface="Arial" panose="020B0604020202020204" pitchFamily="34" charset="0"/>
              </a:rPr>
              <a:t>Markmus, fjellrotte, gråsidemus – ligner på disse musene med korte haler og små ører</a:t>
            </a:r>
          </a:p>
        </p:txBody>
      </p:sp>
    </p:spTree>
    <p:extLst>
      <p:ext uri="{BB962C8B-B14F-4D97-AF65-F5344CB8AC3E}">
        <p14:creationId xmlns:p14="http://schemas.microsoft.com/office/powerpoint/2010/main" val="3809191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16" descr="Vå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622" y="2007108"/>
            <a:ext cx="3590925"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Utseende vånd</a:t>
            </a:r>
          </a:p>
        </p:txBody>
      </p:sp>
      <p:sp>
        <p:nvSpPr>
          <p:cNvPr id="3" name="Plassholder for innhold 2"/>
          <p:cNvSpPr>
            <a:spLocks noGrp="1"/>
          </p:cNvSpPr>
          <p:nvPr>
            <p:ph idx="1"/>
          </p:nvPr>
        </p:nvSpPr>
        <p:spPr>
          <a:xfrm>
            <a:off x="838200" y="1825625"/>
            <a:ext cx="10515600" cy="4351338"/>
          </a:xfrm>
        </p:spPr>
        <p:txBody>
          <a:bodyPr/>
          <a:lstStyle/>
          <a:p>
            <a:pPr>
              <a:spcBef>
                <a:spcPct val="0"/>
              </a:spcBef>
            </a:pPr>
            <a:r>
              <a:rPr lang="nb-NO" altLang="nb-NO" sz="2400" dirty="0">
                <a:latin typeface="Arial" panose="020B0604020202020204" pitchFamily="34" charset="0"/>
                <a:cs typeface="Arial" panose="020B0604020202020204" pitchFamily="34" charset="0"/>
              </a:rPr>
              <a:t>Vånd (jordrotte eller vannrotte)</a:t>
            </a:r>
          </a:p>
          <a:p>
            <a:pPr lvl="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Alle farger</a:t>
            </a:r>
          </a:p>
          <a:p>
            <a:pPr lvl="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Opptil 200-300 g</a:t>
            </a:r>
          </a:p>
          <a:p>
            <a:pPr lvl="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12-23 cm kropp</a:t>
            </a:r>
          </a:p>
          <a:p>
            <a:pPr lvl="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Hårete hale (5-14 cm)</a:t>
            </a:r>
          </a:p>
          <a:p>
            <a:pPr lvl="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Små ører som er skjult i pelsen</a:t>
            </a:r>
          </a:p>
          <a:p>
            <a:pPr lvl="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Butt snute</a:t>
            </a:r>
          </a:p>
          <a:p>
            <a:endParaRPr lang="nb-NO" dirty="0"/>
          </a:p>
        </p:txBody>
      </p:sp>
    </p:spTree>
    <p:extLst>
      <p:ext uri="{BB962C8B-B14F-4D97-AF65-F5344CB8AC3E}">
        <p14:creationId xmlns:p14="http://schemas.microsoft.com/office/powerpoint/2010/main" val="3576578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1109060" y="1524000"/>
            <a:ext cx="8291512" cy="5025292"/>
          </a:xfrm>
        </p:spPr>
        <p:txBody>
          <a:bodyPr>
            <a:normAutofit fontScale="77500" lnSpcReduction="20000"/>
          </a:bodyPr>
          <a:lstStyle/>
          <a:p>
            <a:pPr eaLnBrk="1" hangingPunct="1">
              <a:lnSpc>
                <a:spcPct val="80000"/>
              </a:lnSpc>
            </a:pPr>
            <a:endParaRPr lang="nb-NO" altLang="nb-NO" sz="2600" dirty="0">
              <a:latin typeface="Arial" panose="020B0604020202020204" pitchFamily="34" charset="0"/>
              <a:cs typeface="Arial" panose="020B0604020202020204" pitchFamily="34" charset="0"/>
            </a:endParaRPr>
          </a:p>
          <a:p>
            <a:pPr eaLnBrk="1" hangingPunct="1">
              <a:lnSpc>
                <a:spcPct val="80000"/>
              </a:lnSpc>
            </a:pPr>
            <a:r>
              <a:rPr lang="nb-NO" altLang="nb-NO" sz="3100" dirty="0">
                <a:latin typeface="Arial" panose="020B0604020202020204" pitchFamily="34" charset="0"/>
                <a:cs typeface="Arial" panose="020B0604020202020204" pitchFamily="34" charset="0"/>
              </a:rPr>
              <a:t>Rotter</a:t>
            </a:r>
          </a:p>
          <a:p>
            <a:pPr lvl="1" eaLnBrk="1" hangingPunct="1">
              <a:lnSpc>
                <a:spcPct val="80000"/>
              </a:lnSpc>
              <a:buFont typeface="Wingdings" panose="05000000000000000000" pitchFamily="2" charset="2"/>
              <a:buChar char="Ø"/>
            </a:pPr>
            <a:r>
              <a:rPr lang="nb-NO" altLang="nb-NO" sz="2600" dirty="0">
                <a:latin typeface="Arial" panose="020B0604020202020204" pitchFamily="34" charset="0"/>
                <a:cs typeface="Arial" panose="020B0604020202020204" pitchFamily="34" charset="0"/>
              </a:rPr>
              <a:t>Yngler hovedsakelig vår og høst</a:t>
            </a:r>
          </a:p>
          <a:p>
            <a:pPr lvl="1" eaLnBrk="1" hangingPunct="1">
              <a:lnSpc>
                <a:spcPct val="80000"/>
              </a:lnSpc>
              <a:buFont typeface="Wingdings" panose="05000000000000000000" pitchFamily="2" charset="2"/>
              <a:buChar char="Ø"/>
            </a:pPr>
            <a:r>
              <a:rPr lang="nb-NO" altLang="nb-NO" sz="2600" dirty="0">
                <a:latin typeface="Arial" panose="020B0604020202020204" pitchFamily="34" charset="0"/>
                <a:cs typeface="Arial" panose="020B0604020202020204" pitchFamily="34" charset="0"/>
              </a:rPr>
              <a:t>Drektighetstid: 22 dager</a:t>
            </a:r>
          </a:p>
          <a:p>
            <a:pPr lvl="1" eaLnBrk="1" hangingPunct="1">
              <a:lnSpc>
                <a:spcPct val="80000"/>
              </a:lnSpc>
              <a:buFont typeface="Wingdings" panose="05000000000000000000" pitchFamily="2" charset="2"/>
              <a:buChar char="Ø"/>
            </a:pPr>
            <a:r>
              <a:rPr lang="nb-NO" altLang="nb-NO" sz="2600" dirty="0">
                <a:latin typeface="Arial" panose="020B0604020202020204" pitchFamily="34" charset="0"/>
                <a:cs typeface="Arial" panose="020B0604020202020204" pitchFamily="34" charset="0"/>
              </a:rPr>
              <a:t>8-12 unger pr. kull</a:t>
            </a:r>
          </a:p>
          <a:p>
            <a:pPr lvl="1" eaLnBrk="1" hangingPunct="1">
              <a:lnSpc>
                <a:spcPct val="80000"/>
              </a:lnSpc>
              <a:buFont typeface="Wingdings" panose="05000000000000000000" pitchFamily="2" charset="2"/>
              <a:buChar char="Ø"/>
            </a:pPr>
            <a:r>
              <a:rPr lang="nb-NO" altLang="nb-NO" sz="2600" dirty="0">
                <a:latin typeface="Arial" panose="020B0604020202020204" pitchFamily="34" charset="0"/>
                <a:cs typeface="Arial" panose="020B0604020202020204" pitchFamily="34" charset="0"/>
              </a:rPr>
              <a:t>4-7 kull pr. år</a:t>
            </a:r>
          </a:p>
          <a:p>
            <a:pPr lvl="1" eaLnBrk="1" hangingPunct="1">
              <a:lnSpc>
                <a:spcPct val="80000"/>
              </a:lnSpc>
              <a:buFont typeface="Wingdings" panose="05000000000000000000" pitchFamily="2" charset="2"/>
              <a:buChar char="Ø"/>
            </a:pPr>
            <a:r>
              <a:rPr lang="nb-NO" altLang="nb-NO" sz="2600" dirty="0">
                <a:latin typeface="Arial" panose="020B0604020202020204" pitchFamily="34" charset="0"/>
                <a:cs typeface="Arial" panose="020B0604020202020204" pitchFamily="34" charset="0"/>
              </a:rPr>
              <a:t>Kjønnsmodne ved 8-12 ukers alder</a:t>
            </a:r>
          </a:p>
          <a:p>
            <a:pPr lvl="1" eaLnBrk="1" hangingPunct="1">
              <a:lnSpc>
                <a:spcPct val="80000"/>
              </a:lnSpc>
              <a:buFont typeface="Wingdings" panose="05000000000000000000" pitchFamily="2" charset="2"/>
              <a:buChar char="Ø"/>
            </a:pPr>
            <a:r>
              <a:rPr lang="nb-NO" altLang="nb-NO" sz="2600" dirty="0">
                <a:latin typeface="Arial" panose="020B0604020202020204" pitchFamily="34" charset="0"/>
                <a:cs typeface="Arial" panose="020B0604020202020204" pitchFamily="34" charset="0"/>
              </a:rPr>
              <a:t>Levetid: Vanligvis 6-12 </a:t>
            </a:r>
            <a:r>
              <a:rPr lang="nb-NO" altLang="nb-NO" sz="2600" dirty="0" err="1">
                <a:latin typeface="Arial" panose="020B0604020202020204" pitchFamily="34" charset="0"/>
                <a:cs typeface="Arial" panose="020B0604020202020204" pitchFamily="34" charset="0"/>
              </a:rPr>
              <a:t>mnd</a:t>
            </a:r>
            <a:r>
              <a:rPr lang="nb-NO" altLang="nb-NO" sz="2600" dirty="0">
                <a:latin typeface="Arial" panose="020B0604020202020204" pitchFamily="34" charset="0"/>
                <a:cs typeface="Arial" panose="020B0604020202020204" pitchFamily="34" charset="0"/>
              </a:rPr>
              <a:t> (opptil 3 år er registrert)</a:t>
            </a:r>
          </a:p>
          <a:p>
            <a:pPr lvl="1" eaLnBrk="1" hangingPunct="1">
              <a:lnSpc>
                <a:spcPct val="80000"/>
              </a:lnSpc>
            </a:pPr>
            <a:endParaRPr lang="nb-NO" altLang="nb-NO" sz="2600" dirty="0">
              <a:latin typeface="Arial" panose="020B0604020202020204" pitchFamily="34" charset="0"/>
              <a:cs typeface="Arial" panose="020B0604020202020204" pitchFamily="34" charset="0"/>
            </a:endParaRPr>
          </a:p>
          <a:p>
            <a:pPr eaLnBrk="1" hangingPunct="1">
              <a:lnSpc>
                <a:spcPct val="80000"/>
              </a:lnSpc>
            </a:pPr>
            <a:r>
              <a:rPr lang="nb-NO" altLang="nb-NO" sz="3100" dirty="0">
                <a:latin typeface="Arial" panose="020B0604020202020204" pitchFamily="34" charset="0"/>
                <a:cs typeface="Arial" panose="020B0604020202020204" pitchFamily="34" charset="0"/>
              </a:rPr>
              <a:t>Mus</a:t>
            </a:r>
          </a:p>
          <a:p>
            <a:pPr lvl="1" eaLnBrk="1" hangingPunct="1">
              <a:lnSpc>
                <a:spcPct val="80000"/>
              </a:lnSpc>
              <a:buFont typeface="Wingdings" panose="05000000000000000000" pitchFamily="2" charset="2"/>
              <a:buChar char="Ø"/>
            </a:pPr>
            <a:r>
              <a:rPr lang="nb-NO" altLang="nb-NO" sz="2600" dirty="0">
                <a:latin typeface="Arial" panose="020B0604020202020204" pitchFamily="34" charset="0"/>
                <a:cs typeface="Arial" panose="020B0604020202020204" pitchFamily="34" charset="0"/>
              </a:rPr>
              <a:t>Husmus yngler inne i bygninger hele året </a:t>
            </a:r>
          </a:p>
          <a:p>
            <a:pPr lvl="1" eaLnBrk="1" hangingPunct="1">
              <a:lnSpc>
                <a:spcPct val="80000"/>
              </a:lnSpc>
              <a:buFont typeface="Wingdings" panose="05000000000000000000" pitchFamily="2" charset="2"/>
              <a:buChar char="Ø"/>
            </a:pPr>
            <a:r>
              <a:rPr lang="nb-NO" altLang="nb-NO" sz="2600" dirty="0">
                <a:latin typeface="Arial" panose="020B0604020202020204" pitchFamily="34" charset="0"/>
                <a:cs typeface="Arial" panose="020B0604020202020204" pitchFamily="34" charset="0"/>
              </a:rPr>
              <a:t>De frittlevende norske musene yngler ikke inne i bygninger, men de kan komme inn</a:t>
            </a:r>
          </a:p>
          <a:p>
            <a:pPr lvl="2">
              <a:lnSpc>
                <a:spcPct val="80000"/>
              </a:lnSpc>
              <a:buFont typeface="Wingdings" panose="05000000000000000000" pitchFamily="2" charset="2"/>
              <a:buChar char="ü"/>
            </a:pPr>
            <a:r>
              <a:rPr lang="nb-NO" altLang="nb-NO" sz="2100" dirty="0">
                <a:latin typeface="Arial" panose="020B0604020202020204" pitchFamily="34" charset="0"/>
                <a:cs typeface="Arial" panose="020B0604020202020204" pitchFamily="34" charset="0"/>
              </a:rPr>
              <a:t>2-3 kull i sommerhalvåret </a:t>
            </a:r>
          </a:p>
          <a:p>
            <a:pPr lvl="1" eaLnBrk="1" hangingPunct="1">
              <a:lnSpc>
                <a:spcPct val="80000"/>
              </a:lnSpc>
              <a:buFont typeface="Wingdings" panose="05000000000000000000" pitchFamily="2" charset="2"/>
              <a:buChar char="Ø"/>
            </a:pPr>
            <a:r>
              <a:rPr lang="nb-NO" altLang="nb-NO" sz="2600" dirty="0">
                <a:latin typeface="Arial" panose="020B0604020202020204" pitchFamily="34" charset="0"/>
                <a:cs typeface="Arial" panose="020B0604020202020204" pitchFamily="34" charset="0"/>
              </a:rPr>
              <a:t>Drektighetstid: 19 dager</a:t>
            </a:r>
          </a:p>
          <a:p>
            <a:pPr lvl="1" eaLnBrk="1" hangingPunct="1">
              <a:lnSpc>
                <a:spcPct val="80000"/>
              </a:lnSpc>
              <a:buFont typeface="Wingdings" panose="05000000000000000000" pitchFamily="2" charset="2"/>
              <a:buChar char="Ø"/>
            </a:pPr>
            <a:r>
              <a:rPr lang="nb-NO" altLang="nb-NO" sz="2600" dirty="0">
                <a:latin typeface="Arial" panose="020B0604020202020204" pitchFamily="34" charset="0"/>
                <a:cs typeface="Arial" panose="020B0604020202020204" pitchFamily="34" charset="0"/>
              </a:rPr>
              <a:t>3-7 unger pr. kull</a:t>
            </a:r>
          </a:p>
          <a:p>
            <a:pPr lvl="1" eaLnBrk="1" hangingPunct="1">
              <a:lnSpc>
                <a:spcPct val="80000"/>
              </a:lnSpc>
              <a:buFont typeface="Wingdings" panose="05000000000000000000" pitchFamily="2" charset="2"/>
              <a:buChar char="Ø"/>
            </a:pPr>
            <a:r>
              <a:rPr lang="nb-NO" altLang="nb-NO" sz="2600" dirty="0">
                <a:latin typeface="Arial" panose="020B0604020202020204" pitchFamily="34" charset="0"/>
                <a:cs typeface="Arial" panose="020B0604020202020204" pitchFamily="34" charset="0"/>
              </a:rPr>
              <a:t>Opptil 8 kull pr. år</a:t>
            </a:r>
          </a:p>
          <a:p>
            <a:pPr lvl="1" eaLnBrk="1" hangingPunct="1">
              <a:lnSpc>
                <a:spcPct val="80000"/>
              </a:lnSpc>
              <a:buFont typeface="Wingdings" panose="05000000000000000000" pitchFamily="2" charset="2"/>
              <a:buChar char="Ø"/>
            </a:pPr>
            <a:r>
              <a:rPr lang="nb-NO" altLang="nb-NO" sz="2600" dirty="0">
                <a:latin typeface="Arial" panose="020B0604020202020204" pitchFamily="34" charset="0"/>
                <a:cs typeface="Arial" panose="020B0604020202020204" pitchFamily="34" charset="0"/>
              </a:rPr>
              <a:t>Kjønnsmodne ved 5-8 ukers alder</a:t>
            </a:r>
          </a:p>
          <a:p>
            <a:pPr lvl="1" eaLnBrk="1" hangingPunct="1">
              <a:lnSpc>
                <a:spcPct val="80000"/>
              </a:lnSpc>
              <a:buFont typeface="Wingdings" panose="05000000000000000000" pitchFamily="2" charset="2"/>
              <a:buChar char="Ø"/>
            </a:pPr>
            <a:r>
              <a:rPr lang="nb-NO" altLang="nb-NO" sz="2600" dirty="0">
                <a:latin typeface="Arial" panose="020B0604020202020204" pitchFamily="34" charset="0"/>
                <a:cs typeface="Arial" panose="020B0604020202020204" pitchFamily="34" charset="0"/>
              </a:rPr>
              <a:t>Levetid: 6 </a:t>
            </a:r>
            <a:r>
              <a:rPr lang="nb-NO" altLang="nb-NO" sz="2600" dirty="0" err="1">
                <a:latin typeface="Arial" panose="020B0604020202020204" pitchFamily="34" charset="0"/>
                <a:cs typeface="Arial" panose="020B0604020202020204" pitchFamily="34" charset="0"/>
              </a:rPr>
              <a:t>mnd</a:t>
            </a:r>
            <a:r>
              <a:rPr lang="nb-NO" altLang="nb-NO" sz="2600" dirty="0">
                <a:latin typeface="Arial" panose="020B0604020202020204" pitchFamily="34" charset="0"/>
                <a:cs typeface="Arial" panose="020B0604020202020204" pitchFamily="34" charset="0"/>
              </a:rPr>
              <a:t> - 3 år</a:t>
            </a:r>
          </a:p>
          <a:p>
            <a:pPr eaLnBrk="1" hangingPunct="1">
              <a:lnSpc>
                <a:spcPct val="80000"/>
              </a:lnSpc>
            </a:pPr>
            <a:endParaRPr lang="nb-NO" altLang="nb-NO" sz="1300" dirty="0"/>
          </a:p>
          <a:p>
            <a:pPr eaLnBrk="1" hangingPunct="1">
              <a:lnSpc>
                <a:spcPct val="80000"/>
              </a:lnSpc>
              <a:buFontTx/>
              <a:buNone/>
            </a:pPr>
            <a:endParaRPr lang="nb-NO" altLang="nb-NO" sz="1800" dirty="0"/>
          </a:p>
          <a:p>
            <a:pPr lvl="1" eaLnBrk="1" hangingPunct="1">
              <a:lnSpc>
                <a:spcPct val="80000"/>
              </a:lnSpc>
            </a:pPr>
            <a:endParaRPr lang="nb-NO" altLang="nb-NO" sz="2900" dirty="0"/>
          </a:p>
          <a:p>
            <a:pPr eaLnBrk="1" hangingPunct="1">
              <a:lnSpc>
                <a:spcPct val="80000"/>
              </a:lnSpc>
            </a:pPr>
            <a:endParaRPr lang="nb-NO" altLang="nb-NO" sz="600" dirty="0"/>
          </a:p>
          <a:p>
            <a:pPr eaLnBrk="1" hangingPunct="1">
              <a:lnSpc>
                <a:spcPct val="80000"/>
              </a:lnSpc>
            </a:pPr>
            <a:endParaRPr lang="nb-NO" altLang="nb-NO" sz="800" dirty="0"/>
          </a:p>
        </p:txBody>
      </p:sp>
      <p:sp>
        <p:nvSpPr>
          <p:cNvPr id="19460" name="Rectangle 11"/>
          <p:cNvSpPr>
            <a:spLocks noChangeArrowheads="1"/>
          </p:cNvSpPr>
          <p:nvPr/>
        </p:nvSpPr>
        <p:spPr bwMode="auto">
          <a:xfrm>
            <a:off x="5087938" y="542925"/>
            <a:ext cx="25442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Livssyklus</a:t>
            </a:r>
          </a:p>
        </p:txBody>
      </p:sp>
      <p:pic>
        <p:nvPicPr>
          <p:cNvPr id="19461" name="Picture 12" descr="Rotte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6655" y="1669548"/>
            <a:ext cx="2414587"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388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905608" y="620713"/>
            <a:ext cx="10559561"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Har gnageres livssyklus noe å si for hvordan man bør bekjempe rotter og mus?</a:t>
            </a:r>
          </a:p>
        </p:txBody>
      </p:sp>
      <p:sp>
        <p:nvSpPr>
          <p:cNvPr id="123907" name="Rectangle 3"/>
          <p:cNvSpPr>
            <a:spLocks noGrp="1" noChangeArrowheads="1"/>
          </p:cNvSpPr>
          <p:nvPr>
            <p:ph type="body" idx="1"/>
          </p:nvPr>
        </p:nvSpPr>
        <p:spPr>
          <a:xfrm>
            <a:off x="987305" y="1983131"/>
            <a:ext cx="4103688" cy="4525963"/>
          </a:xfrm>
        </p:spPr>
        <p:txBody>
          <a:bodyPr/>
          <a:lstStyle/>
          <a:p>
            <a:pPr eaLnBrk="1" hangingPunct="1"/>
            <a:r>
              <a:rPr lang="nb-NO" altLang="nb-NO" sz="2400" dirty="0">
                <a:latin typeface="Arial" panose="020B0604020202020204" pitchFamily="34" charset="0"/>
                <a:cs typeface="Arial" panose="020B0604020202020204" pitchFamily="34" charset="0"/>
              </a:rPr>
              <a:t>Et eksperiment:</a:t>
            </a:r>
          </a:p>
          <a:p>
            <a:pPr lvl="1" eaLnBrk="1" hangingPunct="1">
              <a:buFont typeface="Wingdings" panose="05000000000000000000" pitchFamily="2" charset="2"/>
              <a:buChar char="Ø"/>
            </a:pPr>
            <a:r>
              <a:rPr lang="nb-NO" altLang="nb-NO" dirty="0">
                <a:latin typeface="Arial" panose="020B0604020202020204" pitchFamily="34" charset="0"/>
                <a:cs typeface="Arial" panose="020B0604020202020204" pitchFamily="34" charset="0"/>
              </a:rPr>
              <a:t>24 husmus med fri tilgang til mat, vann og reirplasser </a:t>
            </a:r>
          </a:p>
          <a:p>
            <a:pPr lvl="1" eaLnBrk="1" hangingPunct="1">
              <a:buFont typeface="Wingdings" panose="05000000000000000000" pitchFamily="2" charset="2"/>
              <a:buChar char="Ø"/>
            </a:pPr>
            <a:r>
              <a:rPr lang="nb-NO" altLang="nb-NO" dirty="0">
                <a:latin typeface="Arial" panose="020B0604020202020204" pitchFamily="34" charset="0"/>
                <a:cs typeface="Arial" panose="020B0604020202020204" pitchFamily="34" charset="0"/>
              </a:rPr>
              <a:t>Hvor mange mus etter 8 </a:t>
            </a:r>
            <a:r>
              <a:rPr lang="nb-NO" altLang="nb-NO" dirty="0" err="1">
                <a:latin typeface="Arial" panose="020B0604020202020204" pitchFamily="34" charset="0"/>
                <a:cs typeface="Arial" panose="020B0604020202020204" pitchFamily="34" charset="0"/>
              </a:rPr>
              <a:t>mnd</a:t>
            </a:r>
            <a:r>
              <a:rPr lang="nb-NO" altLang="nb-NO" dirty="0">
                <a:latin typeface="Arial" panose="020B0604020202020204" pitchFamily="34" charset="0"/>
                <a:cs typeface="Arial" panose="020B0604020202020204" pitchFamily="34" charset="0"/>
              </a:rPr>
              <a:t>?</a:t>
            </a:r>
          </a:p>
          <a:p>
            <a:pPr lvl="1" eaLnBrk="1" hangingPunct="1">
              <a:buFont typeface="Wingdings" panose="05000000000000000000" pitchFamily="2" charset="2"/>
              <a:buChar char="Ø"/>
            </a:pPr>
            <a:r>
              <a:rPr lang="nb-NO" altLang="nb-NO" dirty="0">
                <a:latin typeface="Arial" panose="020B0604020202020204" pitchFamily="34" charset="0"/>
                <a:cs typeface="Arial" panose="020B0604020202020204" pitchFamily="34" charset="0"/>
              </a:rPr>
              <a:t>2000 mus</a:t>
            </a:r>
          </a:p>
          <a:p>
            <a:pPr lvl="1" eaLnBrk="1" hangingPunct="1"/>
            <a:endParaRPr lang="nb-NO" altLang="nb-NO" sz="2000" dirty="0"/>
          </a:p>
        </p:txBody>
      </p:sp>
      <p:pic>
        <p:nvPicPr>
          <p:cNvPr id="20484" name="Picture 4" descr="rotteu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605" y="2228188"/>
            <a:ext cx="37338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441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9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9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9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1104900" y="420131"/>
            <a:ext cx="10353675"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eaLnBrk="1" hangingPunct="1"/>
            <a:r>
              <a:rPr lang="nb-NO" altLang="nb-NO" u="sng" dirty="0">
                <a:cs typeface="Arial" panose="020B0604020202020204" pitchFamily="34" charset="0"/>
              </a:rPr>
              <a:t>Teoretisk økning i antall rotter </a:t>
            </a:r>
          </a:p>
        </p:txBody>
      </p:sp>
      <p:pic>
        <p:nvPicPr>
          <p:cNvPr id="4" name="Bilde 3"/>
          <p:cNvPicPr>
            <a:picLocks noChangeAspect="1"/>
          </p:cNvPicPr>
          <p:nvPr/>
        </p:nvPicPr>
        <p:blipFill rotWithShape="1">
          <a:blip r:embed="rId3"/>
          <a:srcRect l="2373" t="37377" r="56622" b="52809"/>
          <a:stretch/>
        </p:blipFill>
        <p:spPr>
          <a:xfrm>
            <a:off x="4132384" y="1835235"/>
            <a:ext cx="2378775" cy="655718"/>
          </a:xfrm>
          <a:prstGeom prst="rect">
            <a:avLst/>
          </a:prstGeom>
        </p:spPr>
      </p:pic>
      <p:pic>
        <p:nvPicPr>
          <p:cNvPr id="3" name="Bilde 2"/>
          <p:cNvPicPr>
            <a:picLocks noChangeAspect="1"/>
          </p:cNvPicPr>
          <p:nvPr/>
        </p:nvPicPr>
        <p:blipFill rotWithShape="1">
          <a:blip r:embed="rId4"/>
          <a:srcRect t="29348" b="63396"/>
          <a:stretch/>
        </p:blipFill>
        <p:spPr>
          <a:xfrm>
            <a:off x="4132384" y="3144450"/>
            <a:ext cx="2725148" cy="288866"/>
          </a:xfrm>
          <a:prstGeom prst="rect">
            <a:avLst/>
          </a:prstGeom>
        </p:spPr>
      </p:pic>
      <p:pic>
        <p:nvPicPr>
          <p:cNvPr id="5" name="Bilde 4"/>
          <p:cNvPicPr>
            <a:picLocks noChangeAspect="1"/>
          </p:cNvPicPr>
          <p:nvPr/>
        </p:nvPicPr>
        <p:blipFill rotWithShape="1">
          <a:blip r:embed="rId4"/>
          <a:srcRect t="63542" r="8732" b="28483"/>
          <a:stretch/>
        </p:blipFill>
        <p:spPr>
          <a:xfrm>
            <a:off x="4132381" y="4758428"/>
            <a:ext cx="2487181" cy="317500"/>
          </a:xfrm>
          <a:prstGeom prst="rect">
            <a:avLst/>
          </a:prstGeom>
        </p:spPr>
      </p:pic>
      <p:pic>
        <p:nvPicPr>
          <p:cNvPr id="8" name="Bilde 7"/>
          <p:cNvPicPr>
            <a:picLocks noChangeAspect="1"/>
          </p:cNvPicPr>
          <p:nvPr/>
        </p:nvPicPr>
        <p:blipFill rotWithShape="1">
          <a:blip r:embed="rId5"/>
          <a:srcRect t="50403" b="22170"/>
          <a:stretch/>
        </p:blipFill>
        <p:spPr>
          <a:xfrm>
            <a:off x="4132384" y="2488732"/>
            <a:ext cx="2377646" cy="331076"/>
          </a:xfrm>
          <a:prstGeom prst="rect">
            <a:avLst/>
          </a:prstGeom>
        </p:spPr>
      </p:pic>
      <p:pic>
        <p:nvPicPr>
          <p:cNvPr id="9" name="Bilde 8"/>
          <p:cNvPicPr>
            <a:picLocks noChangeAspect="1"/>
          </p:cNvPicPr>
          <p:nvPr/>
        </p:nvPicPr>
        <p:blipFill rotWithShape="1">
          <a:blip r:embed="rId5"/>
          <a:srcRect t="75070"/>
          <a:stretch/>
        </p:blipFill>
        <p:spPr>
          <a:xfrm>
            <a:off x="4132384" y="2817587"/>
            <a:ext cx="2377646" cy="300928"/>
          </a:xfrm>
          <a:prstGeom prst="rect">
            <a:avLst/>
          </a:prstGeom>
        </p:spPr>
      </p:pic>
      <p:pic>
        <p:nvPicPr>
          <p:cNvPr id="11" name="Bilde 10"/>
          <p:cNvPicPr>
            <a:picLocks noChangeAspect="1"/>
          </p:cNvPicPr>
          <p:nvPr/>
        </p:nvPicPr>
        <p:blipFill rotWithShape="1">
          <a:blip r:embed="rId4"/>
          <a:srcRect t="35827" b="56000"/>
          <a:stretch/>
        </p:blipFill>
        <p:spPr>
          <a:xfrm>
            <a:off x="4132384" y="3468068"/>
            <a:ext cx="2725148" cy="325382"/>
          </a:xfrm>
          <a:prstGeom prst="rect">
            <a:avLst/>
          </a:prstGeom>
        </p:spPr>
      </p:pic>
      <p:pic>
        <p:nvPicPr>
          <p:cNvPr id="12" name="Bilde 11"/>
          <p:cNvPicPr>
            <a:picLocks noChangeAspect="1"/>
          </p:cNvPicPr>
          <p:nvPr/>
        </p:nvPicPr>
        <p:blipFill rotWithShape="1">
          <a:blip r:embed="rId4"/>
          <a:srcRect t="57080" r="8732" b="35000"/>
          <a:stretch/>
        </p:blipFill>
        <p:spPr>
          <a:xfrm>
            <a:off x="4132381" y="4443979"/>
            <a:ext cx="2487181" cy="315310"/>
          </a:xfrm>
          <a:prstGeom prst="rect">
            <a:avLst/>
          </a:prstGeom>
        </p:spPr>
      </p:pic>
      <p:pic>
        <p:nvPicPr>
          <p:cNvPr id="13" name="Bilde 12"/>
          <p:cNvPicPr>
            <a:picLocks noChangeAspect="1"/>
          </p:cNvPicPr>
          <p:nvPr/>
        </p:nvPicPr>
        <p:blipFill rotWithShape="1">
          <a:blip r:embed="rId4"/>
          <a:srcRect t="50636" r="8732" b="42236"/>
          <a:stretch/>
        </p:blipFill>
        <p:spPr>
          <a:xfrm>
            <a:off x="4132381" y="4125778"/>
            <a:ext cx="2487181" cy="283781"/>
          </a:xfrm>
          <a:prstGeom prst="rect">
            <a:avLst/>
          </a:prstGeom>
        </p:spPr>
      </p:pic>
      <p:pic>
        <p:nvPicPr>
          <p:cNvPr id="14" name="Bilde 13"/>
          <p:cNvPicPr>
            <a:picLocks noChangeAspect="1"/>
          </p:cNvPicPr>
          <p:nvPr/>
        </p:nvPicPr>
        <p:blipFill rotWithShape="1">
          <a:blip r:embed="rId4"/>
          <a:srcRect t="43004" r="8732" b="49176"/>
          <a:stretch/>
        </p:blipFill>
        <p:spPr>
          <a:xfrm>
            <a:off x="4132383" y="3805998"/>
            <a:ext cx="2487181" cy="311310"/>
          </a:xfrm>
          <a:prstGeom prst="rect">
            <a:avLst/>
          </a:prstGeom>
        </p:spPr>
      </p:pic>
      <p:pic>
        <p:nvPicPr>
          <p:cNvPr id="2" name="Bilde 1">
            <a:extLst>
              <a:ext uri="{FF2B5EF4-FFF2-40B4-BE49-F238E27FC236}">
                <a16:creationId xmlns:a16="http://schemas.microsoft.com/office/drawing/2014/main" id="{475CC617-B3E3-4B5E-BBDB-247F72409030}"/>
              </a:ext>
            </a:extLst>
          </p:cNvPr>
          <p:cNvPicPr>
            <a:picLocks noChangeAspect="1"/>
          </p:cNvPicPr>
          <p:nvPr/>
        </p:nvPicPr>
        <p:blipFill>
          <a:blip r:embed="rId6"/>
          <a:stretch>
            <a:fillRect/>
          </a:stretch>
        </p:blipFill>
        <p:spPr>
          <a:xfrm flipH="1">
            <a:off x="511726" y="2778570"/>
            <a:ext cx="1698074" cy="935612"/>
          </a:xfrm>
          <a:prstGeom prst="rect">
            <a:avLst/>
          </a:prstGeom>
        </p:spPr>
      </p:pic>
      <p:pic>
        <p:nvPicPr>
          <p:cNvPr id="17" name="Bilde 16" descr="Et bilde som inneholder tekst&#10;&#10;Automatisk generert beskrivelse">
            <a:extLst>
              <a:ext uri="{FF2B5EF4-FFF2-40B4-BE49-F238E27FC236}">
                <a16:creationId xmlns:a16="http://schemas.microsoft.com/office/drawing/2014/main" id="{3E81E4AC-F6AC-4C7D-B23F-12A5D46D6C64}"/>
              </a:ext>
            </a:extLst>
          </p:cNvPr>
          <p:cNvPicPr>
            <a:picLocks noChangeAspect="1"/>
          </p:cNvPicPr>
          <p:nvPr/>
        </p:nvPicPr>
        <p:blipFill rotWithShape="1">
          <a:blip r:embed="rId7">
            <a:extLst>
              <a:ext uri="{28A0092B-C50C-407E-A947-70E740481C1C}">
                <a14:useLocalDpi xmlns:a14="http://schemas.microsoft.com/office/drawing/2010/main" val="0"/>
              </a:ext>
            </a:extLst>
          </a:blip>
          <a:srcRect b="14479"/>
          <a:stretch/>
        </p:blipFill>
        <p:spPr>
          <a:xfrm>
            <a:off x="7484756" y="2350017"/>
            <a:ext cx="3645108" cy="1877731"/>
          </a:xfrm>
          <a:prstGeom prst="rect">
            <a:avLst/>
          </a:prstGeom>
        </p:spPr>
      </p:pic>
      <p:pic>
        <p:nvPicPr>
          <p:cNvPr id="19" name="Bilde 18">
            <a:extLst>
              <a:ext uri="{FF2B5EF4-FFF2-40B4-BE49-F238E27FC236}">
                <a16:creationId xmlns:a16="http://schemas.microsoft.com/office/drawing/2014/main" id="{1D1BDC4A-A37A-4963-8C45-F0E508F28969}"/>
              </a:ext>
            </a:extLst>
          </p:cNvPr>
          <p:cNvPicPr>
            <a:picLocks noChangeAspect="1"/>
          </p:cNvPicPr>
          <p:nvPr/>
        </p:nvPicPr>
        <p:blipFill>
          <a:blip r:embed="rId6"/>
          <a:stretch>
            <a:fillRect/>
          </a:stretch>
        </p:blipFill>
        <p:spPr>
          <a:xfrm>
            <a:off x="2145348" y="2694585"/>
            <a:ext cx="1985907" cy="1094203"/>
          </a:xfrm>
          <a:prstGeom prst="rect">
            <a:avLst/>
          </a:prstGeom>
        </p:spPr>
      </p:pic>
    </p:spTree>
    <p:extLst>
      <p:ext uri="{BB962C8B-B14F-4D97-AF65-F5344CB8AC3E}">
        <p14:creationId xmlns:p14="http://schemas.microsoft.com/office/powerpoint/2010/main" val="17370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3918" y="0"/>
            <a:ext cx="6745931" cy="5812983"/>
          </a:xfrm>
          <a:noFill/>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538" y="278133"/>
            <a:ext cx="6149947" cy="571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379" y="588101"/>
            <a:ext cx="6297756" cy="592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4470" y="-49423"/>
            <a:ext cx="6512644" cy="600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9553" y="337965"/>
            <a:ext cx="5908689" cy="569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7630" y="667011"/>
            <a:ext cx="6491703" cy="593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916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4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1992313" y="620713"/>
            <a:ext cx="8229600" cy="633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eaLnBrk="1" hangingPunct="1"/>
            <a:r>
              <a:rPr lang="nb-NO" altLang="nb-NO" sz="3600" b="1" dirty="0">
                <a:latin typeface="Arial" panose="020B0604020202020204" pitchFamily="34" charset="0"/>
                <a:cs typeface="Arial" panose="020B0604020202020204" pitchFamily="34" charset="0"/>
              </a:rPr>
              <a:t>Syn</a:t>
            </a:r>
          </a:p>
        </p:txBody>
      </p:sp>
      <p:sp>
        <p:nvSpPr>
          <p:cNvPr id="22531" name="Rectangle 3"/>
          <p:cNvSpPr>
            <a:spLocks noGrp="1" noChangeArrowheads="1"/>
          </p:cNvSpPr>
          <p:nvPr>
            <p:ph type="body" idx="1"/>
          </p:nvPr>
        </p:nvSpPr>
        <p:spPr>
          <a:xfrm>
            <a:off x="552261" y="1600201"/>
            <a:ext cx="7199503" cy="4525963"/>
          </a:xfrm>
        </p:spPr>
        <p:txBody>
          <a:bodyPr/>
          <a:lstStyle/>
          <a:p>
            <a:pPr eaLnBrk="1" hangingPunct="1"/>
            <a:r>
              <a:rPr lang="nb-NO" altLang="nb-NO" sz="2400" dirty="0">
                <a:solidFill>
                  <a:srgbClr val="000000"/>
                </a:solidFill>
                <a:cs typeface="Arial" panose="020B0604020202020204" pitchFamily="34" charset="0"/>
              </a:rPr>
              <a:t>Øyne på siden av hodet gir stort synsfelt men dårlig dybdesyn (som er vanlig for byttedyr)</a:t>
            </a:r>
          </a:p>
          <a:p>
            <a:pPr eaLnBrk="1" hangingPunct="1"/>
            <a:r>
              <a:rPr lang="nb-NO" altLang="nb-NO" sz="2400" dirty="0">
                <a:solidFill>
                  <a:srgbClr val="000000"/>
                </a:solidFill>
                <a:cs typeface="Arial" panose="020B0604020202020204" pitchFamily="34" charset="0"/>
              </a:rPr>
              <a:t>Uskarp syn</a:t>
            </a:r>
          </a:p>
          <a:p>
            <a:pPr eaLnBrk="1" hangingPunct="1"/>
            <a:r>
              <a:rPr lang="nb-NO" altLang="nb-NO" sz="2400" dirty="0">
                <a:solidFill>
                  <a:srgbClr val="000000"/>
                </a:solidFill>
                <a:cs typeface="Arial" panose="020B0604020202020204" pitchFamily="34" charset="0"/>
              </a:rPr>
              <a:t>Rød/grønn-fargeblind, men ser UV og svakt </a:t>
            </a:r>
            <a:r>
              <a:rPr lang="en-US" altLang="nb-NO" sz="2400" dirty="0" err="1">
                <a:solidFill>
                  <a:srgbClr val="000000"/>
                </a:solidFill>
                <a:cs typeface="Arial" panose="020B0604020202020204" pitchFamily="34" charset="0"/>
              </a:rPr>
              <a:t>blått</a:t>
            </a:r>
            <a:r>
              <a:rPr lang="en-US" altLang="nb-NO" sz="2400" dirty="0">
                <a:solidFill>
                  <a:srgbClr val="000000"/>
                </a:solidFill>
                <a:cs typeface="Arial" panose="020B0604020202020204" pitchFamily="34" charset="0"/>
              </a:rPr>
              <a:t> </a:t>
            </a:r>
            <a:r>
              <a:rPr lang="en-US" altLang="nb-NO" sz="2400" dirty="0" err="1">
                <a:solidFill>
                  <a:srgbClr val="000000"/>
                </a:solidFill>
                <a:cs typeface="Arial" panose="020B0604020202020204" pitchFamily="34" charset="0"/>
              </a:rPr>
              <a:t>og</a:t>
            </a:r>
            <a:r>
              <a:rPr lang="en-US" altLang="nb-NO" sz="2400" dirty="0">
                <a:solidFill>
                  <a:srgbClr val="000000"/>
                </a:solidFill>
                <a:cs typeface="Arial" panose="020B0604020202020204" pitchFamily="34" charset="0"/>
              </a:rPr>
              <a:t> </a:t>
            </a:r>
            <a:r>
              <a:rPr lang="en-US" altLang="nb-NO" sz="2400" dirty="0" err="1">
                <a:solidFill>
                  <a:srgbClr val="000000"/>
                </a:solidFill>
                <a:cs typeface="Arial" panose="020B0604020202020204" pitchFamily="34" charset="0"/>
              </a:rPr>
              <a:t>grønt</a:t>
            </a:r>
            <a:endParaRPr lang="en-US" altLang="nb-NO" sz="2400" dirty="0">
              <a:solidFill>
                <a:srgbClr val="000000"/>
              </a:solidFill>
              <a:cs typeface="Arial" panose="020B0604020202020204" pitchFamily="34" charset="0"/>
            </a:endParaRPr>
          </a:p>
          <a:p>
            <a:pPr lvl="1"/>
            <a:r>
              <a:rPr lang="en-US" altLang="nb-NO" sz="2000" dirty="0" err="1">
                <a:solidFill>
                  <a:srgbClr val="000000"/>
                </a:solidFill>
                <a:cs typeface="Arial" panose="020B0604020202020204" pitchFamily="34" charset="0"/>
              </a:rPr>
              <a:t>Kanskje</a:t>
            </a:r>
            <a:r>
              <a:rPr lang="en-US" altLang="nb-NO" sz="2000" dirty="0">
                <a:solidFill>
                  <a:srgbClr val="000000"/>
                </a:solidFill>
                <a:cs typeface="Arial" panose="020B0604020202020204" pitchFamily="34" charset="0"/>
              </a:rPr>
              <a:t> </a:t>
            </a:r>
            <a:r>
              <a:rPr lang="en-US" altLang="nb-NO" sz="2000" dirty="0" err="1">
                <a:solidFill>
                  <a:srgbClr val="000000"/>
                </a:solidFill>
                <a:cs typeface="Arial" panose="020B0604020202020204" pitchFamily="34" charset="0"/>
              </a:rPr>
              <a:t>en</a:t>
            </a:r>
            <a:r>
              <a:rPr lang="en-US" altLang="nb-NO" sz="2000" dirty="0">
                <a:solidFill>
                  <a:srgbClr val="000000"/>
                </a:solidFill>
                <a:cs typeface="Arial" panose="020B0604020202020204" pitchFamily="34" charset="0"/>
              </a:rPr>
              <a:t> </a:t>
            </a:r>
            <a:r>
              <a:rPr lang="en-US" altLang="nb-NO" sz="2000" dirty="0" err="1">
                <a:solidFill>
                  <a:srgbClr val="000000"/>
                </a:solidFill>
                <a:cs typeface="Arial" panose="020B0604020202020204" pitchFamily="34" charset="0"/>
              </a:rPr>
              <a:t>fordel</a:t>
            </a:r>
            <a:r>
              <a:rPr lang="en-US" altLang="nb-NO" sz="2000" dirty="0">
                <a:solidFill>
                  <a:srgbClr val="000000"/>
                </a:solidFill>
                <a:cs typeface="Arial" panose="020B0604020202020204" pitchFamily="34" charset="0"/>
              </a:rPr>
              <a:t> morgen/</a:t>
            </a:r>
            <a:r>
              <a:rPr lang="en-US" altLang="nb-NO" sz="2000" dirty="0" err="1">
                <a:solidFill>
                  <a:srgbClr val="000000"/>
                </a:solidFill>
                <a:cs typeface="Arial" panose="020B0604020202020204" pitchFamily="34" charset="0"/>
              </a:rPr>
              <a:t>kveld</a:t>
            </a:r>
            <a:r>
              <a:rPr lang="en-US" altLang="nb-NO" sz="2000" dirty="0">
                <a:solidFill>
                  <a:srgbClr val="000000"/>
                </a:solidFill>
                <a:cs typeface="Arial" panose="020B0604020202020204" pitchFamily="34" charset="0"/>
              </a:rPr>
              <a:t> da de er </a:t>
            </a:r>
            <a:r>
              <a:rPr lang="en-US" altLang="nb-NO" sz="2000" dirty="0" err="1">
                <a:solidFill>
                  <a:srgbClr val="000000"/>
                </a:solidFill>
                <a:cs typeface="Arial" panose="020B0604020202020204" pitchFamily="34" charset="0"/>
              </a:rPr>
              <a:t>aktive</a:t>
            </a:r>
            <a:r>
              <a:rPr lang="en-US" altLang="nb-NO" sz="2000" dirty="0">
                <a:solidFill>
                  <a:srgbClr val="000000"/>
                </a:solidFill>
                <a:cs typeface="Arial" panose="020B0604020202020204" pitchFamily="34" charset="0"/>
              </a:rPr>
              <a:t> </a:t>
            </a:r>
            <a:r>
              <a:rPr lang="en-US" altLang="nb-NO" sz="2000" dirty="0" err="1">
                <a:solidFill>
                  <a:srgbClr val="000000"/>
                </a:solidFill>
                <a:cs typeface="Arial" panose="020B0604020202020204" pitchFamily="34" charset="0"/>
              </a:rPr>
              <a:t>og</a:t>
            </a:r>
            <a:r>
              <a:rPr lang="en-US" altLang="nb-NO" sz="2000" dirty="0">
                <a:solidFill>
                  <a:srgbClr val="000000"/>
                </a:solidFill>
                <a:cs typeface="Arial" panose="020B0604020202020204" pitchFamily="34" charset="0"/>
              </a:rPr>
              <a:t> det er </a:t>
            </a:r>
            <a:r>
              <a:rPr lang="en-US" altLang="nb-NO" sz="2000" dirty="0" err="1">
                <a:solidFill>
                  <a:srgbClr val="000000"/>
                </a:solidFill>
                <a:cs typeface="Arial" panose="020B0604020202020204" pitchFamily="34" charset="0"/>
              </a:rPr>
              <a:t>mye</a:t>
            </a:r>
            <a:r>
              <a:rPr lang="en-US" altLang="nb-NO" sz="2000" dirty="0">
                <a:solidFill>
                  <a:srgbClr val="000000"/>
                </a:solidFill>
                <a:cs typeface="Arial" panose="020B0604020202020204" pitchFamily="34" charset="0"/>
              </a:rPr>
              <a:t> UV-</a:t>
            </a:r>
            <a:r>
              <a:rPr lang="en-US" altLang="nb-NO" sz="2000" dirty="0" err="1">
                <a:solidFill>
                  <a:srgbClr val="000000"/>
                </a:solidFill>
                <a:cs typeface="Arial" panose="020B0604020202020204" pitchFamily="34" charset="0"/>
              </a:rPr>
              <a:t>lys</a:t>
            </a:r>
            <a:r>
              <a:rPr lang="en-US" altLang="nb-NO" sz="2000" dirty="0">
                <a:solidFill>
                  <a:srgbClr val="000000"/>
                </a:solidFill>
                <a:cs typeface="Arial" panose="020B0604020202020204" pitchFamily="34" charset="0"/>
              </a:rPr>
              <a:t>.</a:t>
            </a:r>
          </a:p>
          <a:p>
            <a:pPr lvl="1"/>
            <a:r>
              <a:rPr lang="en-US" altLang="nb-NO" sz="2000" dirty="0">
                <a:solidFill>
                  <a:srgbClr val="000000"/>
                </a:solidFill>
                <a:cs typeface="Arial" panose="020B0604020202020204" pitchFamily="34" charset="0"/>
              </a:rPr>
              <a:t>Kan </a:t>
            </a:r>
            <a:r>
              <a:rPr lang="en-US" altLang="nb-NO" sz="2000" dirty="0" err="1">
                <a:solidFill>
                  <a:srgbClr val="000000"/>
                </a:solidFill>
                <a:cs typeface="Arial" panose="020B0604020202020204" pitchFamily="34" charset="0"/>
              </a:rPr>
              <a:t>muligens</a:t>
            </a:r>
            <a:r>
              <a:rPr lang="en-US" altLang="nb-NO" sz="2000" dirty="0">
                <a:solidFill>
                  <a:srgbClr val="000000"/>
                </a:solidFill>
                <a:cs typeface="Arial" panose="020B0604020202020204" pitchFamily="34" charset="0"/>
              </a:rPr>
              <a:t> se </a:t>
            </a:r>
            <a:r>
              <a:rPr lang="en-US" altLang="nb-NO" sz="2000" dirty="0" err="1">
                <a:solidFill>
                  <a:srgbClr val="000000"/>
                </a:solidFill>
                <a:cs typeface="Arial" panose="020B0604020202020204" pitchFamily="34" charset="0"/>
              </a:rPr>
              <a:t>gnagerurin</a:t>
            </a:r>
            <a:r>
              <a:rPr lang="en-US" altLang="nb-NO" sz="2000" dirty="0">
                <a:solidFill>
                  <a:srgbClr val="000000"/>
                </a:solidFill>
                <a:cs typeface="Arial" panose="020B0604020202020204" pitchFamily="34" charset="0"/>
              </a:rPr>
              <a:t> </a:t>
            </a:r>
            <a:r>
              <a:rPr lang="en-US" altLang="nb-NO" sz="2000" dirty="0" err="1">
                <a:solidFill>
                  <a:srgbClr val="000000"/>
                </a:solidFill>
                <a:cs typeface="Arial" panose="020B0604020202020204" pitchFamily="34" charset="0"/>
              </a:rPr>
              <a:t>som</a:t>
            </a:r>
            <a:r>
              <a:rPr lang="en-US" altLang="nb-NO" sz="2000" dirty="0">
                <a:solidFill>
                  <a:srgbClr val="000000"/>
                </a:solidFill>
                <a:cs typeface="Arial" panose="020B0604020202020204" pitchFamily="34" charset="0"/>
              </a:rPr>
              <a:t> </a:t>
            </a:r>
            <a:r>
              <a:rPr lang="en-US" altLang="nb-NO" sz="2000" dirty="0" err="1">
                <a:solidFill>
                  <a:srgbClr val="000000"/>
                </a:solidFill>
                <a:cs typeface="Arial" panose="020B0604020202020204" pitchFamily="34" charset="0"/>
              </a:rPr>
              <a:t>fluoriserer</a:t>
            </a:r>
            <a:r>
              <a:rPr lang="en-US" altLang="nb-NO" sz="2000" dirty="0">
                <a:solidFill>
                  <a:srgbClr val="000000"/>
                </a:solidFill>
                <a:cs typeface="Arial" panose="020B0604020202020204" pitchFamily="34" charset="0"/>
              </a:rPr>
              <a:t> under UV-</a:t>
            </a:r>
            <a:r>
              <a:rPr lang="en-US" altLang="nb-NO" sz="2000" dirty="0" err="1">
                <a:solidFill>
                  <a:srgbClr val="000000"/>
                </a:solidFill>
                <a:cs typeface="Arial" panose="020B0604020202020204" pitchFamily="34" charset="0"/>
              </a:rPr>
              <a:t>lys</a:t>
            </a:r>
            <a:r>
              <a:rPr lang="nb-NO" altLang="nb-NO" sz="2000" dirty="0">
                <a:solidFill>
                  <a:srgbClr val="000000"/>
                </a:solidFill>
                <a:cs typeface="Arial" panose="020B0604020202020204" pitchFamily="34" charset="0"/>
              </a:rPr>
              <a:t> </a:t>
            </a:r>
          </a:p>
          <a:p>
            <a:pPr eaLnBrk="1" hangingPunct="1"/>
            <a:endParaRPr lang="nb-NO" altLang="nb-NO" sz="2000" dirty="0"/>
          </a:p>
        </p:txBody>
      </p:sp>
      <p:pic>
        <p:nvPicPr>
          <p:cNvPr id="22532" name="Picture 4" descr="Gjertsenmu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564" y="1196975"/>
            <a:ext cx="17367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http://cdn.toonvectors.com/images/2/23016/toonvectors-23016-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5175" y="2695575"/>
            <a:ext cx="1333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526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879413" y="1484187"/>
            <a:ext cx="9910507"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nb-NO" altLang="nb-NO" sz="2200" dirty="0"/>
              <a:t> </a:t>
            </a:r>
            <a:r>
              <a:rPr lang="nb-NO" altLang="nb-NO" sz="2400" dirty="0"/>
              <a:t>Meget god hørsel</a:t>
            </a:r>
          </a:p>
          <a:p>
            <a:pPr eaLnBrk="1" hangingPunct="1">
              <a:spcBef>
                <a:spcPct val="0"/>
              </a:spcBef>
            </a:pPr>
            <a:r>
              <a:rPr lang="nb-NO" altLang="nb-NO" sz="2400" dirty="0"/>
              <a:t> Bruker høyfrekvente lyder på inntil 100 000 hertz til kommunikasjon </a:t>
            </a:r>
          </a:p>
          <a:p>
            <a:pPr eaLnBrk="1" hangingPunct="1">
              <a:spcBef>
                <a:spcPct val="0"/>
              </a:spcBef>
              <a:buFontTx/>
              <a:buNone/>
            </a:pPr>
            <a:r>
              <a:rPr lang="nb-NO" altLang="nb-NO" sz="2400" dirty="0"/>
              <a:t>	</a:t>
            </a:r>
          </a:p>
          <a:p>
            <a:pPr eaLnBrk="1" hangingPunct="1">
              <a:spcBef>
                <a:spcPct val="0"/>
              </a:spcBef>
            </a:pPr>
            <a:r>
              <a:rPr lang="nb-NO" altLang="nb-NO" sz="2400" dirty="0"/>
              <a:t> Hva med ultralydsendere?</a:t>
            </a:r>
          </a:p>
          <a:p>
            <a:pPr marL="742950" lvl="1" indent="-285750">
              <a:spcBef>
                <a:spcPct val="0"/>
              </a:spcBef>
              <a:buFont typeface="Wingdings" panose="05000000000000000000" pitchFamily="2" charset="2"/>
              <a:buChar char="Ø"/>
            </a:pPr>
            <a:r>
              <a:rPr lang="nb-NO" altLang="nb-NO" sz="2000" dirty="0"/>
              <a:t>Virker de skremmende? </a:t>
            </a:r>
          </a:p>
          <a:p>
            <a:pPr marL="742950" lvl="1" indent="-285750">
              <a:spcBef>
                <a:spcPct val="0"/>
              </a:spcBef>
              <a:buFont typeface="Wingdings" panose="05000000000000000000" pitchFamily="2" charset="2"/>
              <a:buChar char="Ø"/>
            </a:pPr>
            <a:r>
              <a:rPr lang="nb-NO" altLang="nb-NO" sz="2000" dirty="0"/>
              <a:t>Ingen vitenskapelige studier som viser at de har effekt</a:t>
            </a:r>
          </a:p>
          <a:p>
            <a:pPr marL="742950" lvl="1" indent="-285750">
              <a:spcBef>
                <a:spcPct val="0"/>
              </a:spcBef>
              <a:buFont typeface="Wingdings" panose="05000000000000000000" pitchFamily="2" charset="2"/>
              <a:buChar char="Ø"/>
            </a:pPr>
            <a:r>
              <a:rPr lang="nb-NO" altLang="nb-NO" sz="2000" dirty="0"/>
              <a:t>Kan derfor </a:t>
            </a:r>
            <a:r>
              <a:rPr lang="nb-NO" altLang="nb-NO" sz="2000" u="sng" dirty="0"/>
              <a:t>ikke</a:t>
            </a:r>
            <a:r>
              <a:rPr lang="nb-NO" altLang="nb-NO" sz="2000" dirty="0"/>
              <a:t> anbefale bruk av disse</a:t>
            </a:r>
          </a:p>
          <a:p>
            <a:pPr lvl="1" eaLnBrk="1" hangingPunct="1">
              <a:spcBef>
                <a:spcPct val="0"/>
              </a:spcBef>
              <a:buFontTx/>
              <a:buNone/>
            </a:pPr>
            <a:endParaRPr lang="nb-NO" altLang="nb-NO" sz="2200" dirty="0"/>
          </a:p>
          <a:p>
            <a:pPr lvl="1" eaLnBrk="1" hangingPunct="1">
              <a:spcBef>
                <a:spcPct val="0"/>
              </a:spcBef>
              <a:buFontTx/>
              <a:buNone/>
            </a:pPr>
            <a:endParaRPr lang="nb-NO" altLang="nb-NO" sz="2200" dirty="0"/>
          </a:p>
        </p:txBody>
      </p:sp>
      <p:sp>
        <p:nvSpPr>
          <p:cNvPr id="23556" name="Rectangle 4"/>
          <p:cNvSpPr>
            <a:spLocks noGrp="1" noChangeArrowheads="1"/>
          </p:cNvSpPr>
          <p:nvPr>
            <p:ph type="title"/>
          </p:nvPr>
        </p:nvSpPr>
        <p:spPr bwMode="auto">
          <a:xfrm>
            <a:off x="1919288" y="549276"/>
            <a:ext cx="8229600" cy="7207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Hørsel</a:t>
            </a:r>
            <a:endParaRPr lang="nb-NO" altLang="nb-NO" sz="2000" b="1" dirty="0">
              <a:latin typeface="Arial" panose="020B0604020202020204" pitchFamily="34" charset="0"/>
              <a:cs typeface="Arial" panose="020B0604020202020204" pitchFamily="34" charset="0"/>
            </a:endParaRPr>
          </a:p>
        </p:txBody>
      </p:sp>
      <p:pic>
        <p:nvPicPr>
          <p:cNvPr id="23557" name="Picture 7" descr="http://i01.i.aliimg.com/wsphoto/v0/1139125771_1/2013-newest-enhance-version-ultrasonic-pest-reject-mouse-rat-repeller-mosquito-cockroach-repellent-free-shipp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0498" y="2452911"/>
            <a:ext cx="2468563"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839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992313" y="620713"/>
            <a:ext cx="8229600" cy="7921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Lukt og smak</a:t>
            </a:r>
          </a:p>
        </p:txBody>
      </p:sp>
      <p:sp>
        <p:nvSpPr>
          <p:cNvPr id="24579" name="Rectangle 3"/>
          <p:cNvSpPr>
            <a:spLocks noGrp="1" noChangeArrowheads="1"/>
          </p:cNvSpPr>
          <p:nvPr>
            <p:ph type="body" idx="1"/>
          </p:nvPr>
        </p:nvSpPr>
        <p:spPr>
          <a:xfrm>
            <a:off x="847345" y="1551433"/>
            <a:ext cx="7784591" cy="4525963"/>
          </a:xfrm>
        </p:spPr>
        <p:txBody>
          <a:bodyPr/>
          <a:lstStyle/>
          <a:p>
            <a:pPr eaLnBrk="1" hangingPunct="1"/>
            <a:r>
              <a:rPr lang="nb-NO" altLang="nb-NO" sz="2400" dirty="0">
                <a:latin typeface="Arial" panose="020B0604020202020204" pitchFamily="34" charset="0"/>
                <a:cs typeface="Arial" panose="020B0604020202020204" pitchFamily="34" charset="0"/>
              </a:rPr>
              <a:t>Meget gode og viktige sanser</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Finner mat</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Gjenkjenner familien</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Bruker luktesansen under navigasjon og lukter seg frem langs markerte vandringsveier</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Kan bli spesialisert på enkelte typer mat – typisk er kraftfor, korn </a:t>
            </a:r>
            <a:r>
              <a:rPr lang="nb-NO" altLang="nb-NO" sz="2000" dirty="0" err="1">
                <a:latin typeface="Arial" panose="020B0604020202020204" pitchFamily="34" charset="0"/>
                <a:cs typeface="Arial" panose="020B0604020202020204" pitchFamily="34" charset="0"/>
              </a:rPr>
              <a:t>osv</a:t>
            </a:r>
            <a:r>
              <a:rPr lang="nb-NO" altLang="nb-NO" sz="2000" dirty="0">
                <a:latin typeface="Arial" panose="020B0604020202020204" pitchFamily="34" charset="0"/>
                <a:cs typeface="Arial" panose="020B0604020202020204" pitchFamily="34" charset="0"/>
              </a:rPr>
              <a:t> på landbrukseiendommer</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Kan kjenne ”usmak” av åter </a:t>
            </a:r>
          </a:p>
          <a:p>
            <a:pPr lvl="2" eaLnBrk="1" hangingPunct="1">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Kan være skeptisk til gammel og bedervet åte</a:t>
            </a:r>
          </a:p>
          <a:p>
            <a:pPr lvl="2" eaLnBrk="1" hangingPunct="1">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Skift åte før den blir dårlig</a:t>
            </a:r>
          </a:p>
        </p:txBody>
      </p:sp>
      <p:pic>
        <p:nvPicPr>
          <p:cNvPr id="24580" name="Picture 4" descr="Mus vandringsv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875" y="1412875"/>
            <a:ext cx="288607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663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7D0302-4EB6-4840-AE27-0783D16455C5}"/>
              </a:ext>
            </a:extLst>
          </p:cNvPr>
          <p:cNvSpPr>
            <a:spLocks noGrp="1"/>
          </p:cNvSpPr>
          <p:nvPr>
            <p:ph type="title"/>
          </p:nvPr>
        </p:nvSpPr>
        <p:spPr>
          <a:xfrm>
            <a:off x="640080" y="325369"/>
            <a:ext cx="4368602" cy="1956841"/>
          </a:xfrm>
        </p:spPr>
        <p:txBody>
          <a:bodyPr anchor="b">
            <a:normAutofit/>
          </a:bodyPr>
          <a:lstStyle/>
          <a:p>
            <a:r>
              <a:rPr lang="nb-NO" sz="3600" b="1" dirty="0">
                <a:latin typeface="Arial" panose="020B0604020202020204" pitchFamily="34" charset="0"/>
                <a:cs typeface="Arial" panose="020B0604020202020204" pitchFamily="34" charset="0"/>
              </a:rPr>
              <a:t>Hvordan løse problemer med gnagere?</a:t>
            </a:r>
          </a:p>
        </p:txBody>
      </p:sp>
      <p:sp>
        <p:nvSpPr>
          <p:cNvPr id="6" name="Plassholder for innhold 5"/>
          <p:cNvSpPr>
            <a:spLocks noGrp="1"/>
          </p:cNvSpPr>
          <p:nvPr>
            <p:ph idx="1"/>
          </p:nvPr>
        </p:nvSpPr>
        <p:spPr>
          <a:xfrm>
            <a:off x="640080" y="2872899"/>
            <a:ext cx="4243589" cy="3320668"/>
          </a:xfrm>
        </p:spPr>
        <p:txBody>
          <a:bodyPr>
            <a:normAutofit/>
          </a:bodyPr>
          <a:lstStyle/>
          <a:p>
            <a:r>
              <a:rPr lang="nb-NO" sz="2200" dirty="0"/>
              <a:t>Se på hver situasjon som en unik situasjon </a:t>
            </a:r>
          </a:p>
          <a:p>
            <a:r>
              <a:rPr lang="nb-NO" sz="2200" dirty="0"/>
              <a:t>Det som fungerer et sted trenger ikke fungere et annet sted</a:t>
            </a:r>
          </a:p>
          <a:p>
            <a:endParaRPr lang="nb-NO" sz="2200" dirty="0"/>
          </a:p>
        </p:txBody>
      </p:sp>
      <p:pic>
        <p:nvPicPr>
          <p:cNvPr id="3" name="Bilde 2">
            <a:extLst>
              <a:ext uri="{FF2B5EF4-FFF2-40B4-BE49-F238E27FC236}">
                <a16:creationId xmlns:a16="http://schemas.microsoft.com/office/drawing/2014/main" id="{B87967CC-3AB4-798C-C5B9-34E5E4EF5C42}"/>
              </a:ext>
            </a:extLst>
          </p:cNvPr>
          <p:cNvPicPr>
            <a:picLocks noChangeAspect="1"/>
          </p:cNvPicPr>
          <p:nvPr/>
        </p:nvPicPr>
        <p:blipFill rotWithShape="1">
          <a:blip r:embed="rId2"/>
          <a:srcRect l="18932" r="2840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130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1117854" y="1484314"/>
            <a:ext cx="8538210"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nb-NO" altLang="nb-NO"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Meget viktig sans med følsomme værhår og kroppshår</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nb-NO" altLang="nb-NO"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Brukes til navigasjon</a:t>
            </a:r>
          </a:p>
          <a:p>
            <a:pPr marL="0" marR="0" lvl="0" indent="0" algn="l" defTabSz="914400" rtl="0" eaLnBrk="1" fontAlgn="auto" latinLnBrk="0" hangingPunct="1">
              <a:lnSpc>
                <a:spcPct val="100000"/>
              </a:lnSpc>
              <a:spcBef>
                <a:spcPct val="0"/>
              </a:spcBef>
              <a:spcAft>
                <a:spcPts val="0"/>
              </a:spcAft>
              <a:buClrTx/>
              <a:buSzTx/>
              <a:buFontTx/>
              <a:buChar char="•"/>
              <a:tabLst/>
              <a:defRPr/>
            </a:pPr>
            <a:endParaRPr kumimoji="0" lang="nb-NO" altLang="nb-NO"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nb-NO" altLang="nb-NO"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Gnagere vandrer:</a:t>
            </a:r>
          </a:p>
          <a:p>
            <a:pPr marL="742950" marR="0" lvl="1"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nb-NO" altLang="nb-NO"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strykende langs vegger</a:t>
            </a:r>
          </a:p>
          <a:p>
            <a:pPr marL="742950" marR="0" lvl="1"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nb-NO" altLang="nb-NO"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under ting, maskiner, paller</a:t>
            </a:r>
          </a:p>
          <a:p>
            <a:pPr marL="742950" marR="0" lvl="1"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nb-NO" altLang="nb-NO"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 sprekker, kanaler og hulrom</a:t>
            </a:r>
          </a:p>
          <a:p>
            <a:pPr marL="742950" marR="0" lvl="1"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nb-NO" altLang="nb-NO"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rørgater, rør, himlinger</a:t>
            </a:r>
          </a:p>
          <a:p>
            <a:pPr marL="742950" marR="0" lvl="1"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nb-NO" altLang="nb-NO"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trives i hjørner</a:t>
            </a:r>
          </a:p>
          <a:p>
            <a:pPr marL="742950" marR="0" lvl="1"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nb-NO" altLang="nb-NO"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medfører tydelige fettmerker fra pelsen</a:t>
            </a:r>
          </a:p>
          <a:p>
            <a:pPr marL="914400" marR="0" lvl="2"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nb-NO" altLang="nb-NO"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5604" name="Picture 4" descr="rotte i hjørn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678" y="4346692"/>
            <a:ext cx="18192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Grp="1" noChangeArrowheads="1"/>
          </p:cNvSpPr>
          <p:nvPr>
            <p:ph type="title"/>
          </p:nvPr>
        </p:nvSpPr>
        <p:spPr bwMode="auto">
          <a:xfrm>
            <a:off x="1919288" y="549276"/>
            <a:ext cx="8229600" cy="7207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eaLnBrk="1" hangingPunct="1"/>
            <a:r>
              <a:rPr lang="nb-NO" altLang="nb-NO" sz="3600" b="1" dirty="0">
                <a:latin typeface="Arial" panose="020B0604020202020204" pitchFamily="34" charset="0"/>
                <a:cs typeface="Arial" panose="020B0604020202020204" pitchFamily="34" charset="0"/>
              </a:rPr>
              <a:t>Berøringssans</a:t>
            </a:r>
          </a:p>
        </p:txBody>
      </p:sp>
      <p:pic>
        <p:nvPicPr>
          <p:cNvPr id="25606" name="Picture 6" descr="værhå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24" y="2288986"/>
            <a:ext cx="231616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e 3" descr="Et bilde som inneholder fløyte, rørleggerarbeid, innendørs, forlatt&#10;&#10;Automatisk generert beskrivelse">
            <a:extLst>
              <a:ext uri="{FF2B5EF4-FFF2-40B4-BE49-F238E27FC236}">
                <a16:creationId xmlns:a16="http://schemas.microsoft.com/office/drawing/2014/main" id="{9FB4661C-13EA-5A1B-15E6-97F02190B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5351" y="4315831"/>
            <a:ext cx="2785872" cy="1566672"/>
          </a:xfrm>
          <a:prstGeom prst="rect">
            <a:avLst/>
          </a:prstGeom>
        </p:spPr>
      </p:pic>
      <p:sp>
        <p:nvSpPr>
          <p:cNvPr id="2" name="Rektangel 1">
            <a:extLst>
              <a:ext uri="{FF2B5EF4-FFF2-40B4-BE49-F238E27FC236}">
                <a16:creationId xmlns:a16="http://schemas.microsoft.com/office/drawing/2014/main" id="{EA85FF59-D6ED-55D2-4A75-3683EC760E7C}"/>
              </a:ext>
            </a:extLst>
          </p:cNvPr>
          <p:cNvSpPr/>
          <p:nvPr/>
        </p:nvSpPr>
        <p:spPr>
          <a:xfrm>
            <a:off x="988268" y="2850189"/>
            <a:ext cx="5433417" cy="2769918"/>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9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944881" y="1600200"/>
            <a:ext cx="7589519" cy="4525963"/>
          </a:xfrm>
        </p:spPr>
        <p:txBody>
          <a:bodyPr/>
          <a:lstStyle/>
          <a:p>
            <a:pPr eaLnBrk="1" hangingPunct="1">
              <a:spcBef>
                <a:spcPct val="0"/>
              </a:spcBef>
            </a:pPr>
            <a:r>
              <a:rPr lang="nb-NO" altLang="nb-NO" sz="2400" dirty="0">
                <a:latin typeface="Arial" panose="020B0604020202020204" pitchFamily="34" charset="0"/>
                <a:cs typeface="Arial" panose="020B0604020202020204" pitchFamily="34" charset="0"/>
              </a:rPr>
              <a:t>Bevegelsessans / muskelsans</a:t>
            </a:r>
          </a:p>
          <a:p>
            <a:pPr lvl="1" eaLnBrk="1" hangingPunct="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Reseptorer i muskler, sener og ledd registrerer de forskjellige legemsdelers stilling og bevegelse. </a:t>
            </a:r>
          </a:p>
          <a:p>
            <a:pPr lvl="1" eaLnBrk="1" hangingPunct="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Sammen med </a:t>
            </a:r>
            <a:r>
              <a:rPr lang="nb-NO" altLang="nb-NO" sz="2000" dirty="0" err="1">
                <a:latin typeface="Arial" panose="020B0604020202020204" pitchFamily="34" charset="0"/>
                <a:cs typeface="Arial" panose="020B0604020202020204" pitchFamily="34" charset="0"/>
              </a:rPr>
              <a:t>likevektssansen</a:t>
            </a:r>
            <a:r>
              <a:rPr lang="nb-NO" altLang="nb-NO" sz="2000" dirty="0">
                <a:latin typeface="Arial" panose="020B0604020202020204" pitchFamily="34" charset="0"/>
                <a:cs typeface="Arial" panose="020B0604020202020204" pitchFamily="34" charset="0"/>
              </a:rPr>
              <a:t> utgjør den kinestetiske sans en forutsetning for balanse og koordinering av bevegelser.</a:t>
            </a:r>
          </a:p>
          <a:p>
            <a:pPr lvl="1" eaLnBrk="1" hangingPunct="1">
              <a:spcBef>
                <a:spcPct val="0"/>
              </a:spcBef>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Kan ”huske” hvor mye krefter som skal til for å gjøre spesielle bevegelser.</a:t>
            </a:r>
          </a:p>
          <a:p>
            <a:pPr lvl="1" eaLnBrk="1" hangingPunct="1">
              <a:spcBef>
                <a:spcPct val="0"/>
              </a:spcBef>
            </a:pPr>
            <a:endParaRPr lang="nb-NO" altLang="nb-NO" dirty="0"/>
          </a:p>
        </p:txBody>
      </p:sp>
      <p:sp>
        <p:nvSpPr>
          <p:cNvPr id="26627" name="Rectangle 4"/>
          <p:cNvSpPr>
            <a:spLocks noGrp="1" noChangeArrowheads="1"/>
          </p:cNvSpPr>
          <p:nvPr>
            <p:ph type="title"/>
          </p:nvPr>
        </p:nvSpPr>
        <p:spPr bwMode="auto">
          <a:xfrm>
            <a:off x="2063750" y="620714"/>
            <a:ext cx="8229600" cy="7207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eaLnBrk="1" hangingPunct="1"/>
            <a:r>
              <a:rPr lang="nb-NO" altLang="nb-NO" sz="3600" b="1" dirty="0">
                <a:latin typeface="Arial" panose="020B0604020202020204" pitchFamily="34" charset="0"/>
                <a:cs typeface="Arial" panose="020B0604020202020204" pitchFamily="34" charset="0"/>
              </a:rPr>
              <a:t>Kinestetisk sans</a:t>
            </a:r>
          </a:p>
        </p:txBody>
      </p:sp>
      <p:pic>
        <p:nvPicPr>
          <p:cNvPr id="26628" name="Picture 5" descr="http://www.ratbehavior.org/images/WildratOnRop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996" y="1901032"/>
            <a:ext cx="25146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241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11"/>
          <p:cNvSpPr>
            <a:spLocks noChangeArrowheads="1"/>
          </p:cNvSpPr>
          <p:nvPr/>
        </p:nvSpPr>
        <p:spPr bwMode="auto">
          <a:xfrm>
            <a:off x="1064005" y="1477964"/>
            <a:ext cx="9157907"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nb-NO" altLang="nb-NO" sz="2600" dirty="0"/>
              <a:t> </a:t>
            </a:r>
            <a:r>
              <a:rPr lang="nb-NO" altLang="nb-NO" sz="2400" dirty="0"/>
              <a:t>Nattaktiv og rask</a:t>
            </a:r>
          </a:p>
          <a:p>
            <a:pPr lvl="1">
              <a:spcBef>
                <a:spcPct val="0"/>
              </a:spcBef>
              <a:buFont typeface="Wingdings" panose="05000000000000000000" pitchFamily="2" charset="2"/>
              <a:buChar char="Ø"/>
            </a:pPr>
            <a:r>
              <a:rPr lang="nb-NO" altLang="nb-NO" sz="2000" dirty="0"/>
              <a:t>Oftest aktiv om natten, men ved store infestasjoner også på dagtid</a:t>
            </a:r>
          </a:p>
          <a:p>
            <a:pPr lvl="1">
              <a:spcBef>
                <a:spcPct val="0"/>
              </a:spcBef>
              <a:buFont typeface="Wingdings" panose="05000000000000000000" pitchFamily="2" charset="2"/>
              <a:buChar char="Ø"/>
            </a:pPr>
            <a:r>
              <a:rPr lang="nb-NO" altLang="nb-NO" sz="2000" dirty="0"/>
              <a:t>Bruker lukt og berøring til navigasjon</a:t>
            </a:r>
          </a:p>
          <a:p>
            <a:pPr eaLnBrk="1" hangingPunct="1">
              <a:spcBef>
                <a:spcPct val="0"/>
              </a:spcBef>
              <a:buFontTx/>
              <a:buNone/>
            </a:pPr>
            <a:endParaRPr lang="nb-NO" altLang="nb-NO" sz="2200" dirty="0"/>
          </a:p>
          <a:p>
            <a:pPr eaLnBrk="1" hangingPunct="1">
              <a:spcBef>
                <a:spcPct val="0"/>
              </a:spcBef>
            </a:pPr>
            <a:r>
              <a:rPr lang="nb-NO" altLang="nb-NO" sz="2600" dirty="0"/>
              <a:t> </a:t>
            </a:r>
            <a:r>
              <a:rPr lang="nb-NO" altLang="nb-NO" sz="2400" dirty="0"/>
              <a:t>Rengjøring av pelsen</a:t>
            </a:r>
          </a:p>
          <a:p>
            <a:pPr lvl="1">
              <a:spcBef>
                <a:spcPct val="0"/>
              </a:spcBef>
              <a:buFont typeface="Wingdings" panose="05000000000000000000" pitchFamily="2" charset="2"/>
              <a:buChar char="Ø"/>
            </a:pPr>
            <a:r>
              <a:rPr lang="nb-NO" altLang="nb-NO" sz="2000" dirty="0"/>
              <a:t>Bruker opptil 20 % av tiden på pelsstell</a:t>
            </a:r>
          </a:p>
          <a:p>
            <a:pPr lvl="1">
              <a:spcBef>
                <a:spcPct val="0"/>
              </a:spcBef>
              <a:buFont typeface="Wingdings" panose="05000000000000000000" pitchFamily="2" charset="2"/>
              <a:buChar char="Ø"/>
            </a:pPr>
            <a:r>
              <a:rPr lang="nb-NO" altLang="nb-NO" sz="2000" dirty="0"/>
              <a:t>Kontaktskum kan derfor virke på neofobe dyr (NB! Kan kun brukes av godkjente skadedyrbekjempere)</a:t>
            </a:r>
          </a:p>
          <a:p>
            <a:pPr eaLnBrk="1" hangingPunct="1">
              <a:spcBef>
                <a:spcPct val="0"/>
              </a:spcBef>
              <a:buFontTx/>
              <a:buNone/>
            </a:pPr>
            <a:endParaRPr lang="nb-NO" altLang="nb-NO" sz="1800" dirty="0"/>
          </a:p>
          <a:p>
            <a:pPr eaLnBrk="1" hangingPunct="1">
              <a:spcBef>
                <a:spcPct val="0"/>
              </a:spcBef>
            </a:pPr>
            <a:endParaRPr lang="nb-NO" altLang="nb-NO" sz="1800" dirty="0"/>
          </a:p>
        </p:txBody>
      </p:sp>
      <p:pic>
        <p:nvPicPr>
          <p:cNvPr id="27652" name="Picture 12" descr="rotte slikker pe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010" y="2757029"/>
            <a:ext cx="2073510" cy="134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13"/>
          <p:cNvSpPr>
            <a:spLocks noGrp="1" noChangeArrowheads="1"/>
          </p:cNvSpPr>
          <p:nvPr>
            <p:ph type="title"/>
          </p:nvPr>
        </p:nvSpPr>
        <p:spPr bwMode="auto">
          <a:xfrm>
            <a:off x="1992313" y="620714"/>
            <a:ext cx="8229600" cy="7064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eaLnBrk="1" hangingPunct="1"/>
            <a:r>
              <a:rPr lang="nb-NO" altLang="nb-NO" sz="3600" b="1" dirty="0">
                <a:latin typeface="Arial" panose="020B0604020202020204" pitchFamily="34" charset="0"/>
                <a:cs typeface="Arial" panose="020B0604020202020204" pitchFamily="34" charset="0"/>
              </a:rPr>
              <a:t>Atferd</a:t>
            </a:r>
            <a:r>
              <a:rPr lang="nb-NO" altLang="nb-NO" sz="4800" b="1" dirty="0"/>
              <a:t> </a:t>
            </a:r>
          </a:p>
        </p:txBody>
      </p:sp>
    </p:spTree>
    <p:extLst>
      <p:ext uri="{BB962C8B-B14F-4D97-AF65-F5344CB8AC3E}">
        <p14:creationId xmlns:p14="http://schemas.microsoft.com/office/powerpoint/2010/main" val="934268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ChangeArrowheads="1"/>
          </p:cNvSpPr>
          <p:nvPr/>
        </p:nvSpPr>
        <p:spPr bwMode="auto">
          <a:xfrm>
            <a:off x="929894" y="1425067"/>
            <a:ext cx="8284444"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nb-NO" altLang="nb-NO" sz="2400" dirty="0"/>
              <a:t> Hopping</a:t>
            </a:r>
          </a:p>
          <a:p>
            <a:pPr marL="742950" lvl="1" indent="-285750">
              <a:spcBef>
                <a:spcPct val="0"/>
              </a:spcBef>
              <a:buFont typeface="Wingdings" panose="05000000000000000000" pitchFamily="2" charset="2"/>
              <a:buChar char="Ø"/>
            </a:pPr>
            <a:r>
              <a:rPr lang="nb-NO" altLang="nb-NO" sz="2000" dirty="0"/>
              <a:t>Rotter kan hoppe 90 cm oppover og 1 m bortover mens husmus kan hoppe 25 cm oppover. Skogmusene hopper høyere enn husmus.</a:t>
            </a:r>
          </a:p>
          <a:p>
            <a:pPr eaLnBrk="1" hangingPunct="1">
              <a:spcBef>
                <a:spcPct val="0"/>
              </a:spcBef>
              <a:buFontTx/>
              <a:buNone/>
            </a:pPr>
            <a:endParaRPr lang="nb-NO" altLang="nb-NO" sz="2200" dirty="0"/>
          </a:p>
          <a:p>
            <a:pPr eaLnBrk="1" hangingPunct="1">
              <a:spcBef>
                <a:spcPct val="0"/>
              </a:spcBef>
            </a:pPr>
            <a:r>
              <a:rPr lang="nb-NO" altLang="nb-NO" sz="2400" dirty="0"/>
              <a:t> Klatring</a:t>
            </a:r>
          </a:p>
          <a:p>
            <a:pPr marL="742950" lvl="1" indent="-285750">
              <a:spcBef>
                <a:spcPct val="0"/>
              </a:spcBef>
              <a:buFont typeface="Wingdings" panose="05000000000000000000" pitchFamily="2" charset="2"/>
              <a:buChar char="Ø"/>
            </a:pPr>
            <a:r>
              <a:rPr lang="nb-NO" altLang="nb-NO" sz="2000" dirty="0"/>
              <a:t>Meget dyktige til å klatre (spesielt rotter, skogmus, klatremus)</a:t>
            </a:r>
          </a:p>
          <a:p>
            <a:pPr marL="742950" lvl="1" indent="-285750">
              <a:spcBef>
                <a:spcPct val="0"/>
              </a:spcBef>
              <a:buFont typeface="Wingdings" panose="05000000000000000000" pitchFamily="2" charset="2"/>
              <a:buChar char="Ø"/>
            </a:pPr>
            <a:r>
              <a:rPr lang="nb-NO" altLang="nb-NO" sz="2000" dirty="0"/>
              <a:t>Klatrer på greiner, tau, ledninger, husvegger, takrenner, inni og utenpå nedløpsrør osv.</a:t>
            </a:r>
          </a:p>
          <a:p>
            <a:pPr marL="742950" lvl="1" indent="-285750">
              <a:spcBef>
                <a:spcPct val="0"/>
              </a:spcBef>
              <a:buFont typeface="Wingdings" panose="05000000000000000000" pitchFamily="2" charset="2"/>
              <a:buChar char="Ø"/>
            </a:pPr>
            <a:r>
              <a:rPr lang="nb-NO" altLang="nb-NO" sz="2000" dirty="0"/>
              <a:t>Kan klatre inni rør med diameter opptil 10 cm og utenpå rør med diameter inntil 7-8 cm.</a:t>
            </a:r>
          </a:p>
          <a:p>
            <a:pPr eaLnBrk="1" hangingPunct="1">
              <a:spcBef>
                <a:spcPct val="0"/>
              </a:spcBef>
              <a:buFontTx/>
              <a:buNone/>
            </a:pPr>
            <a:endParaRPr lang="nb-NO" altLang="nb-NO" sz="2600" dirty="0"/>
          </a:p>
          <a:p>
            <a:pPr eaLnBrk="1" hangingPunct="1">
              <a:spcBef>
                <a:spcPct val="0"/>
              </a:spcBef>
            </a:pPr>
            <a:r>
              <a:rPr lang="nb-NO" altLang="nb-NO" sz="2400" dirty="0"/>
              <a:t> Løfting</a:t>
            </a:r>
          </a:p>
          <a:p>
            <a:pPr marL="742950" lvl="1" indent="-285750">
              <a:spcBef>
                <a:spcPct val="0"/>
              </a:spcBef>
              <a:buFont typeface="Wingdings" panose="05000000000000000000" pitchFamily="2" charset="2"/>
              <a:buChar char="Ø"/>
            </a:pPr>
            <a:r>
              <a:rPr lang="nb-NO" altLang="nb-NO" sz="2000" dirty="0"/>
              <a:t>En voksen rotte kan løfte en sluk som veier inntil 1,2 kg</a:t>
            </a:r>
          </a:p>
        </p:txBody>
      </p:sp>
      <p:sp>
        <p:nvSpPr>
          <p:cNvPr id="28677" name="Rectangle 5"/>
          <p:cNvSpPr>
            <a:spLocks noGrp="1" noChangeArrowheads="1"/>
          </p:cNvSpPr>
          <p:nvPr>
            <p:ph type="title"/>
          </p:nvPr>
        </p:nvSpPr>
        <p:spPr bwMode="auto">
          <a:xfrm>
            <a:off x="1992313" y="549275"/>
            <a:ext cx="8229600" cy="7064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Atferd</a:t>
            </a:r>
            <a:endParaRPr lang="nb-NO" altLang="nb-NO" sz="1100" dirty="0">
              <a:latin typeface="Arial" panose="020B0604020202020204" pitchFamily="34" charset="0"/>
              <a:cs typeface="Arial" panose="020B0604020202020204" pitchFamily="34" charset="0"/>
            </a:endParaRPr>
          </a:p>
        </p:txBody>
      </p:sp>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7028" y="4620276"/>
            <a:ext cx="1333356" cy="1796438"/>
          </a:xfrm>
          <a:prstGeom prst="rect">
            <a:avLst/>
          </a:prstGeom>
        </p:spPr>
      </p:pic>
      <p:pic>
        <p:nvPicPr>
          <p:cNvPr id="3" name="Bil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0404" y="2802049"/>
            <a:ext cx="2619375" cy="1733550"/>
          </a:xfrm>
          <a:prstGeom prst="rect">
            <a:avLst/>
          </a:prstGeom>
        </p:spPr>
      </p:pic>
    </p:spTree>
    <p:extLst>
      <p:ext uri="{BB962C8B-B14F-4D97-AF65-F5344CB8AC3E}">
        <p14:creationId xmlns:p14="http://schemas.microsoft.com/office/powerpoint/2010/main" val="4019637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87" y="354778"/>
            <a:ext cx="2218944" cy="3328416"/>
          </a:xfrm>
          <a:prstGeom prst="rect">
            <a:avLst/>
          </a:prstGeom>
          <a:effectLst>
            <a:softEdge rad="127000"/>
          </a:effectLst>
        </p:spPr>
      </p:pic>
      <p:pic>
        <p:nvPicPr>
          <p:cNvPr id="10" name="Bilde 9"/>
          <p:cNvPicPr>
            <a:picLocks noChangeAspect="1"/>
          </p:cNvPicPr>
          <p:nvPr/>
        </p:nvPicPr>
        <p:blipFill rotWithShape="1">
          <a:blip r:embed="rId3">
            <a:extLst>
              <a:ext uri="{28A0092B-C50C-407E-A947-70E740481C1C}">
                <a14:useLocalDpi xmlns:a14="http://schemas.microsoft.com/office/drawing/2010/main" val="0"/>
              </a:ext>
            </a:extLst>
          </a:blip>
          <a:srcRect l="15398" r="8994"/>
          <a:stretch/>
        </p:blipFill>
        <p:spPr>
          <a:xfrm>
            <a:off x="3604585" y="354778"/>
            <a:ext cx="2912974" cy="2164080"/>
          </a:xfrm>
          <a:prstGeom prst="rect">
            <a:avLst/>
          </a:prstGeom>
          <a:effectLst>
            <a:softEdge rad="127000"/>
          </a:effectLst>
        </p:spPr>
      </p:pic>
      <p:pic>
        <p:nvPicPr>
          <p:cNvPr id="12" name="Bild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514" y="354778"/>
            <a:ext cx="4494909" cy="3203745"/>
          </a:xfrm>
          <a:prstGeom prst="rect">
            <a:avLst/>
          </a:prstGeom>
          <a:effectLst>
            <a:softEdge rad="127000"/>
          </a:effectLst>
        </p:spPr>
      </p:pic>
      <p:pic>
        <p:nvPicPr>
          <p:cNvPr id="13" name="Bilde 12"/>
          <p:cNvPicPr>
            <a:picLocks noChangeAspect="1"/>
          </p:cNvPicPr>
          <p:nvPr/>
        </p:nvPicPr>
        <p:blipFill rotWithShape="1">
          <a:blip r:embed="rId5">
            <a:extLst>
              <a:ext uri="{28A0092B-C50C-407E-A947-70E740481C1C}">
                <a14:useLocalDpi xmlns:a14="http://schemas.microsoft.com/office/drawing/2010/main" val="0"/>
              </a:ext>
            </a:extLst>
          </a:blip>
          <a:srcRect l="8255"/>
          <a:stretch/>
        </p:blipFill>
        <p:spPr>
          <a:xfrm>
            <a:off x="619125" y="3922395"/>
            <a:ext cx="2231506" cy="2651760"/>
          </a:xfrm>
          <a:prstGeom prst="rect">
            <a:avLst/>
          </a:prstGeom>
          <a:effectLst>
            <a:softEdge rad="127000"/>
          </a:effectLst>
        </p:spPr>
      </p:pic>
      <p:pic>
        <p:nvPicPr>
          <p:cNvPr id="14" name="Bild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8351" y="2883353"/>
            <a:ext cx="2929208" cy="3690802"/>
          </a:xfrm>
          <a:prstGeom prst="rect">
            <a:avLst/>
          </a:prstGeom>
          <a:effectLst>
            <a:softEdge rad="127000"/>
          </a:effectLst>
        </p:spPr>
      </p:pic>
      <p:pic>
        <p:nvPicPr>
          <p:cNvPr id="16" name="Bild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3921" y="4201709"/>
            <a:ext cx="2482502" cy="2399475"/>
          </a:xfrm>
          <a:prstGeom prst="rect">
            <a:avLst/>
          </a:prstGeom>
          <a:effectLst>
            <a:softEdge rad="127000"/>
          </a:effectLst>
        </p:spPr>
      </p:pic>
      <p:pic>
        <p:nvPicPr>
          <p:cNvPr id="18" name="Bild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1514" y="4201709"/>
            <a:ext cx="1780447" cy="2372446"/>
          </a:xfrm>
          <a:prstGeom prst="rect">
            <a:avLst/>
          </a:prstGeom>
          <a:effectLst>
            <a:softEdge rad="127000"/>
          </a:effectLst>
        </p:spPr>
      </p:pic>
    </p:spTree>
    <p:extLst>
      <p:ext uri="{BB962C8B-B14F-4D97-AF65-F5344CB8AC3E}">
        <p14:creationId xmlns:p14="http://schemas.microsoft.com/office/powerpoint/2010/main" val="59978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539191" y="0"/>
            <a:ext cx="8839200" cy="6383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black"/>
              </a:solidFill>
              <a:effectLst/>
              <a:uLnTx/>
              <a:uFillTx/>
              <a:latin typeface="Helvetica" charset="0"/>
              <a:ea typeface="ＭＳ Ｐゴシック"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Helvetica" charset="0"/>
                <a:ea typeface="ＭＳ Ｐゴシック" charset="0"/>
                <a:cs typeface="+mn-cs"/>
              </a:rPr>
              <a:t>Dining Out</a:t>
            </a:r>
            <a:r>
              <a:rPr kumimoji="0" lang="en-US" sz="4400" b="0" i="0" u="none" strike="noStrike" kern="1200" cap="none" spc="0" normalizeH="0" baseline="0" noProof="0" dirty="0">
                <a:ln>
                  <a:noFill/>
                </a:ln>
                <a:solidFill>
                  <a:prstClr val="black"/>
                </a:solidFill>
                <a:effectLst/>
                <a:uLnTx/>
                <a:uFillTx/>
                <a:latin typeface="Helvetica" charset="0"/>
                <a:ea typeface="ＭＳ Ｐゴシック" charset="0"/>
                <a:cs typeface="+mn-cs"/>
              </a:rPr>
              <a:t>. </a:t>
            </a:r>
            <a:endParaRPr kumimoji="0" lang="en-US" sz="4400" b="1" i="0" u="none" strike="noStrike" kern="1200" cap="none" spc="0" normalizeH="0" baseline="0" noProof="0" dirty="0">
              <a:ln>
                <a:noFill/>
              </a:ln>
              <a:solidFill>
                <a:srgbClr val="FFFF00"/>
              </a:solidFill>
              <a:effectLst/>
              <a:uLnTx/>
              <a:uFillTx/>
              <a:latin typeface="Times New Roman" charset="0"/>
              <a:ea typeface="ＭＳ Ｐゴシック"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Times" charset="0"/>
              <a:ea typeface="ＭＳ Ｐゴシック" charset="0"/>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charset="0"/>
              <a:ea typeface="ＭＳ Ｐゴシック" charset="0"/>
              <a:cs typeface="+mn-cs"/>
            </a:endParaRPr>
          </a:p>
          <a:p>
            <a:pPr marL="0" marR="0" lvl="0" indent="0" algn="l" defTabSz="914400" rtl="0" eaLnBrk="1" fontAlgn="auto" latinLnBrk="0" hangingPunct="1">
              <a:lnSpc>
                <a:spcPct val="45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charset="0"/>
              <a:ea typeface="ＭＳ Ｐゴシック" charset="0"/>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charset="0"/>
              <a:ea typeface="ＭＳ Ｐゴシック" charset="0"/>
              <a:cs typeface="+mn-cs"/>
            </a:endParaRPr>
          </a:p>
        </p:txBody>
      </p:sp>
      <p:pic>
        <p:nvPicPr>
          <p:cNvPr id="2" name="Rats in restuarant #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0380" y="0"/>
            <a:ext cx="11591240" cy="6520073"/>
          </a:xfrm>
          <a:prstGeom prst="rect">
            <a:avLst/>
          </a:prstGeom>
        </p:spPr>
      </p:pic>
    </p:spTree>
    <p:extLst>
      <p:ext uri="{BB962C8B-B14F-4D97-AF65-F5344CB8AC3E}">
        <p14:creationId xmlns:p14="http://schemas.microsoft.com/office/powerpoint/2010/main" val="406169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11"/>
          <p:cNvSpPr>
            <a:spLocks noChangeArrowheads="1"/>
          </p:cNvSpPr>
          <p:nvPr/>
        </p:nvSpPr>
        <p:spPr bwMode="auto">
          <a:xfrm>
            <a:off x="966470" y="1398589"/>
            <a:ext cx="10506202"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nb-NO" altLang="nb-NO" sz="2600" dirty="0"/>
              <a:t> </a:t>
            </a:r>
            <a:r>
              <a:rPr lang="nb-NO" altLang="nb-NO" sz="2400" dirty="0" err="1"/>
              <a:t>Bolbygging</a:t>
            </a:r>
            <a:endParaRPr lang="nb-NO" altLang="nb-NO" sz="2400" dirty="0"/>
          </a:p>
          <a:p>
            <a:pPr marL="742950" lvl="1" indent="-285750">
              <a:spcBef>
                <a:spcPct val="0"/>
              </a:spcBef>
              <a:buFont typeface="Wingdings" panose="05000000000000000000" pitchFamily="2" charset="2"/>
              <a:buChar char="Ø"/>
            </a:pPr>
            <a:r>
              <a:rPr lang="nb-NO" altLang="nb-NO" sz="2000" dirty="0"/>
              <a:t>Bol/reir både innendørs og utendørs, under ting, inne i vegger, under gulv, i tak, under paller og maskiner </a:t>
            </a:r>
            <a:r>
              <a:rPr lang="nb-NO" altLang="nb-NO" sz="2000" dirty="0" err="1"/>
              <a:t>osv</a:t>
            </a:r>
            <a:endParaRPr lang="nb-NO" altLang="nb-NO" sz="2000" dirty="0"/>
          </a:p>
          <a:p>
            <a:pPr marL="800100" lvl="1" indent="-342900" eaLnBrk="1" hangingPunct="1">
              <a:spcBef>
                <a:spcPct val="0"/>
              </a:spcBef>
              <a:buFont typeface="Wingdings" panose="05000000000000000000" pitchFamily="2" charset="2"/>
              <a:buChar char="Ø"/>
            </a:pPr>
            <a:r>
              <a:rPr lang="nb-NO" altLang="nb-NO" sz="2000" dirty="0"/>
              <a:t>Ofte i tilknytning til matkilder</a:t>
            </a:r>
          </a:p>
          <a:p>
            <a:pPr eaLnBrk="1" hangingPunct="1">
              <a:spcBef>
                <a:spcPct val="0"/>
              </a:spcBef>
              <a:buFontTx/>
              <a:buNone/>
            </a:pPr>
            <a:r>
              <a:rPr lang="nb-NO" altLang="nb-NO" sz="2400" dirty="0"/>
              <a:t> </a:t>
            </a:r>
          </a:p>
          <a:p>
            <a:pPr eaLnBrk="1" hangingPunct="1">
              <a:spcBef>
                <a:spcPct val="0"/>
              </a:spcBef>
            </a:pPr>
            <a:r>
              <a:rPr lang="nb-NO" altLang="nb-NO" sz="2400" dirty="0"/>
              <a:t> Graving</a:t>
            </a:r>
          </a:p>
          <a:p>
            <a:pPr marL="742950" lvl="1" indent="-285750">
              <a:spcBef>
                <a:spcPct val="0"/>
              </a:spcBef>
              <a:buFont typeface="Wingdings" panose="05000000000000000000" pitchFamily="2" charset="2"/>
              <a:buChar char="Ø"/>
            </a:pPr>
            <a:r>
              <a:rPr lang="nb-NO" altLang="nb-NO" sz="2000" dirty="0"/>
              <a:t>Spesielt </a:t>
            </a:r>
            <a:r>
              <a:rPr lang="nb-NO" altLang="nb-NO" sz="2000" dirty="0" err="1"/>
              <a:t>brunrotter</a:t>
            </a:r>
            <a:r>
              <a:rPr lang="nb-NO" altLang="nb-NO" sz="2000" dirty="0"/>
              <a:t> og vånd graver mye</a:t>
            </a:r>
          </a:p>
          <a:p>
            <a:pPr marL="742950" lvl="1" indent="-285750">
              <a:spcBef>
                <a:spcPct val="0"/>
              </a:spcBef>
              <a:buFont typeface="Wingdings" panose="05000000000000000000" pitchFamily="2" charset="2"/>
              <a:buChar char="Ø"/>
            </a:pPr>
            <a:r>
              <a:rPr lang="nb-NO" altLang="nb-NO" sz="2000" dirty="0"/>
              <a:t>Også skogmus, klatremus, markmus og fjellrotte lever utendørs i gangsystemer</a:t>
            </a:r>
          </a:p>
        </p:txBody>
      </p:sp>
      <p:pic>
        <p:nvPicPr>
          <p:cNvPr id="29700" name="Picture 12" descr="rotte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263" y="4272820"/>
            <a:ext cx="4822825"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Rectangle 13"/>
          <p:cNvSpPr>
            <a:spLocks noGrp="1" noChangeArrowheads="1"/>
          </p:cNvSpPr>
          <p:nvPr>
            <p:ph type="title"/>
          </p:nvPr>
        </p:nvSpPr>
        <p:spPr bwMode="auto">
          <a:xfrm>
            <a:off x="1992313" y="620714"/>
            <a:ext cx="8229600" cy="777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Atferd</a:t>
            </a:r>
            <a:endParaRPr lang="nb-NO" altLang="nb-NO"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507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Har dyr gravd seg opp eller ned?</a:t>
            </a:r>
          </a:p>
        </p:txBody>
      </p:sp>
      <p:sp>
        <p:nvSpPr>
          <p:cNvPr id="78851" name="Rectangle 3"/>
          <p:cNvSpPr>
            <a:spLocks noGrp="1" noChangeArrowheads="1"/>
          </p:cNvSpPr>
          <p:nvPr>
            <p:ph idx="1"/>
          </p:nvPr>
        </p:nvSpPr>
        <p:spPr>
          <a:xfrm>
            <a:off x="838200" y="1825625"/>
            <a:ext cx="7615238" cy="4351338"/>
          </a:xfrm>
        </p:spPr>
        <p:txBody>
          <a:bodyPr>
            <a:normAutofit fontScale="92500"/>
          </a:bodyPr>
          <a:lstStyle/>
          <a:p>
            <a:pPr marL="457200" lvl="1" indent="0">
              <a:buNone/>
              <a:defRPr/>
            </a:pPr>
            <a:endParaRPr lang="nb-NO" altLang="nb-NO" sz="2000" dirty="0"/>
          </a:p>
          <a:p>
            <a:pPr lvl="1" eaLnBrk="1" hangingPunct="1">
              <a:lnSpc>
                <a:spcPct val="90000"/>
              </a:lnSpc>
              <a:defRPr/>
            </a:pPr>
            <a:r>
              <a:rPr lang="nb-NO" altLang="nb-NO" sz="2600" dirty="0">
                <a:latin typeface="Arial" panose="020B0604020202020204" pitchFamily="34" charset="0"/>
                <a:cs typeface="Arial" panose="020B0604020202020204" pitchFamily="34" charset="0"/>
              </a:rPr>
              <a:t>Hull på overflaten uten jordhauger i nærheten kan stamme fra rotter som kommer opp fra kloakken</a:t>
            </a:r>
          </a:p>
          <a:p>
            <a:pPr marL="457200" lvl="1" indent="0">
              <a:buNone/>
              <a:defRPr/>
            </a:pPr>
            <a:endParaRPr lang="nb-NO" altLang="nb-NO" sz="2600" dirty="0">
              <a:latin typeface="Arial" panose="020B0604020202020204" pitchFamily="34" charset="0"/>
              <a:cs typeface="Arial" panose="020B0604020202020204" pitchFamily="34" charset="0"/>
            </a:endParaRPr>
          </a:p>
          <a:p>
            <a:pPr marL="457200" lvl="1" indent="0">
              <a:buNone/>
              <a:defRPr/>
            </a:pPr>
            <a:endParaRPr lang="nb-NO" altLang="nb-NO" sz="2600" dirty="0">
              <a:latin typeface="Arial" panose="020B0604020202020204" pitchFamily="34" charset="0"/>
              <a:cs typeface="Arial" panose="020B0604020202020204" pitchFamily="34" charset="0"/>
            </a:endParaRPr>
          </a:p>
          <a:p>
            <a:pPr lvl="1" eaLnBrk="1" hangingPunct="1">
              <a:lnSpc>
                <a:spcPct val="90000"/>
              </a:lnSpc>
              <a:defRPr/>
            </a:pPr>
            <a:r>
              <a:rPr lang="nb-NO" altLang="nb-NO" sz="2600" dirty="0">
                <a:latin typeface="Arial" panose="020B0604020202020204" pitchFamily="34" charset="0"/>
                <a:cs typeface="Arial" panose="020B0604020202020204" pitchFamily="34" charset="0"/>
              </a:rPr>
              <a:t>Når rotter graver seg ned finner man alltid en jordhaug ved hullet, samt at hullet oftest ligger i skjul av vegetasjon eller i nærheten av en vegg</a:t>
            </a:r>
          </a:p>
          <a:p>
            <a:pPr lvl="1" eaLnBrk="1" hangingPunct="1">
              <a:lnSpc>
                <a:spcPct val="90000"/>
              </a:lnSpc>
              <a:defRPr/>
            </a:pPr>
            <a:endParaRPr lang="nb-NO" altLang="nb-NO" sz="2600" dirty="0">
              <a:latin typeface="Arial" panose="020B0604020202020204" pitchFamily="34" charset="0"/>
              <a:cs typeface="Arial" panose="020B0604020202020204" pitchFamily="34" charset="0"/>
            </a:endParaRPr>
          </a:p>
          <a:p>
            <a:pPr lvl="1" eaLnBrk="1" hangingPunct="1">
              <a:lnSpc>
                <a:spcPct val="90000"/>
              </a:lnSpc>
              <a:defRPr/>
            </a:pPr>
            <a:r>
              <a:rPr lang="nb-NO" altLang="nb-NO" sz="2600" dirty="0">
                <a:latin typeface="Arial" panose="020B0604020202020204" pitchFamily="34" charset="0"/>
                <a:cs typeface="Arial" panose="020B0604020202020204" pitchFamily="34" charset="0"/>
              </a:rPr>
              <a:t>Ganger etter brunrotter er runde</a:t>
            </a:r>
          </a:p>
          <a:p>
            <a:pPr lvl="1" eaLnBrk="1" hangingPunct="1">
              <a:lnSpc>
                <a:spcPct val="90000"/>
              </a:lnSpc>
              <a:defRPr/>
            </a:pPr>
            <a:r>
              <a:rPr lang="nb-NO" altLang="nb-NO" sz="2600" dirty="0">
                <a:latin typeface="Arial" panose="020B0604020202020204" pitchFamily="34" charset="0"/>
                <a:cs typeface="Arial" panose="020B0604020202020204" pitchFamily="34" charset="0"/>
              </a:rPr>
              <a:t>Ganger etter vånd er vertikalt ovale </a:t>
            </a:r>
          </a:p>
          <a:p>
            <a:pPr eaLnBrk="1" hangingPunct="1">
              <a:lnSpc>
                <a:spcPct val="90000"/>
              </a:lnSpc>
              <a:defRPr/>
            </a:pPr>
            <a:endParaRPr lang="nb-NO" altLang="nb-NO" sz="2000" dirty="0"/>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0397" y="3625651"/>
            <a:ext cx="2555875" cy="185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http://www.owlpestcontrol.ie/pictures/standards/rat-burrow-sew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0397" y="1690688"/>
            <a:ext cx="25558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3978" y="5739122"/>
            <a:ext cx="851726" cy="87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4263" y="5621142"/>
            <a:ext cx="599537" cy="111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798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992313" y="404813"/>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Atferd</a:t>
            </a:r>
            <a:endParaRPr lang="nb-NO" altLang="nb-NO" sz="1200" dirty="0">
              <a:latin typeface="Arial" panose="020B0604020202020204" pitchFamily="34" charset="0"/>
              <a:cs typeface="Arial" panose="020B0604020202020204" pitchFamily="34" charset="0"/>
            </a:endParaRPr>
          </a:p>
        </p:txBody>
      </p:sp>
      <p:sp>
        <p:nvSpPr>
          <p:cNvPr id="31747" name="Rectangle 4"/>
          <p:cNvSpPr>
            <a:spLocks noGrp="1" noChangeArrowheads="1"/>
          </p:cNvSpPr>
          <p:nvPr>
            <p:ph type="body" idx="1"/>
          </p:nvPr>
        </p:nvSpPr>
        <p:spPr>
          <a:xfrm>
            <a:off x="1218821" y="1547813"/>
            <a:ext cx="6419850" cy="4525963"/>
          </a:xfrm>
        </p:spPr>
        <p:txBody>
          <a:bodyPr/>
          <a:lstStyle/>
          <a:p>
            <a:pPr eaLnBrk="1" hangingPunct="1"/>
            <a:r>
              <a:rPr lang="nb-NO" altLang="nb-NO" sz="2400" dirty="0">
                <a:latin typeface="Arial" panose="020B0604020202020204" pitchFamily="34" charset="0"/>
                <a:cs typeface="Arial" panose="020B0604020202020204" pitchFamily="34" charset="0"/>
              </a:rPr>
              <a:t>Svømming</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Meget dyktige til å svømme, spesielt rotter/skogmus/vånd</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Rotter kan passere vannlåser</a:t>
            </a:r>
          </a:p>
          <a:p>
            <a:pPr lvl="1">
              <a:buFont typeface="Wingdings" panose="05000000000000000000" pitchFamily="2" charset="2"/>
              <a:buChar char="Ø"/>
            </a:pPr>
            <a:r>
              <a:rPr lang="nb-NO" altLang="nb-NO" sz="2000" dirty="0" err="1">
                <a:latin typeface="Arial" panose="020B0604020202020204" pitchFamily="34" charset="0"/>
                <a:cs typeface="Arial" panose="020B0604020202020204" pitchFamily="34" charset="0"/>
              </a:rPr>
              <a:t>Rotteganger</a:t>
            </a:r>
            <a:r>
              <a:rPr lang="nb-NO" altLang="nb-NO" sz="2000" dirty="0">
                <a:latin typeface="Arial" panose="020B0604020202020204" pitchFamily="34" charset="0"/>
                <a:cs typeface="Arial" panose="020B0604020202020204" pitchFamily="34" charset="0"/>
              </a:rPr>
              <a:t> i elvebredder, ved dammer og vann</a:t>
            </a:r>
          </a:p>
          <a:p>
            <a:pPr eaLnBrk="1" hangingPunct="1"/>
            <a:endParaRPr lang="nb-NO" altLang="nb-NO" sz="2000" dirty="0"/>
          </a:p>
          <a:p>
            <a:pPr eaLnBrk="1" hangingPunct="1"/>
            <a:endParaRPr lang="nb-NO" altLang="nb-NO" sz="2400" dirty="0"/>
          </a:p>
          <a:p>
            <a:pPr eaLnBrk="1" hangingPunct="1"/>
            <a:endParaRPr lang="nb-NO" altLang="nb-NO" dirty="0"/>
          </a:p>
        </p:txBody>
      </p:sp>
      <p:pic>
        <p:nvPicPr>
          <p:cNvPr id="31748" name="Picture 6" descr="ANd9GcQ0WG-X0zUgbe4zVnAkO9b_XD0dt9H9yEO0m3STl672BQypPG7xcm5d7q-U">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4677" y="1804542"/>
            <a:ext cx="3554986" cy="26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791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686054" y="1364107"/>
            <a:ext cx="1059154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a:spcBef>
                <a:spcPct val="20000"/>
              </a:spcBef>
              <a:buChar char="»"/>
              <a:defRPr sz="2000">
                <a:solidFill>
                  <a:schemeClr val="tx1"/>
                </a:solidFill>
                <a:latin typeface="Arial" panose="020B0604020202020204" pitchFamily="34" charset="0"/>
              </a:defRPr>
            </a:lvl5pPr>
            <a:lvl6pPr eaLnBrk="0" fontAlgn="base" hangingPunct="0">
              <a:spcBef>
                <a:spcPct val="20000"/>
              </a:spcBef>
              <a:spcAft>
                <a:spcPct val="0"/>
              </a:spcAft>
              <a:buChar char="»"/>
              <a:defRPr sz="2000">
                <a:solidFill>
                  <a:schemeClr val="tx1"/>
                </a:solidFill>
                <a:latin typeface="Arial" panose="020B0604020202020204" pitchFamily="34" charset="0"/>
              </a:defRPr>
            </a:lvl6pPr>
            <a:lvl7pPr eaLnBrk="0" fontAlgn="base" hangingPunct="0">
              <a:spcBef>
                <a:spcPct val="20000"/>
              </a:spcBef>
              <a:spcAft>
                <a:spcPct val="0"/>
              </a:spcAft>
              <a:buChar char="»"/>
              <a:defRPr sz="2000">
                <a:solidFill>
                  <a:schemeClr val="tx1"/>
                </a:solidFill>
                <a:latin typeface="Arial" panose="020B0604020202020204" pitchFamily="34" charset="0"/>
              </a:defRPr>
            </a:lvl7pPr>
            <a:lvl8pPr eaLnBrk="0" fontAlgn="base" hangingPunct="0">
              <a:spcBef>
                <a:spcPct val="20000"/>
              </a:spcBef>
              <a:spcAft>
                <a:spcPct val="0"/>
              </a:spcAft>
              <a:buChar char="»"/>
              <a:defRPr sz="2000">
                <a:solidFill>
                  <a:schemeClr val="tx1"/>
                </a:solidFill>
                <a:latin typeface="Arial" panose="020B0604020202020204" pitchFamily="34" charset="0"/>
              </a:defRPr>
            </a:lvl8pPr>
            <a:lvl9pPr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nb-NO" altLang="nb-NO" sz="2400" dirty="0"/>
              <a:t> Gnaging</a:t>
            </a:r>
          </a:p>
          <a:p>
            <a:pPr marL="742950" lvl="1" indent="-285750">
              <a:spcBef>
                <a:spcPct val="0"/>
              </a:spcBef>
              <a:buFont typeface="Wingdings" panose="05000000000000000000" pitchFamily="2" charset="2"/>
              <a:buChar char="Ø"/>
            </a:pPr>
            <a:r>
              <a:rPr lang="nb-NO" altLang="nb-NO" sz="2000" dirty="0"/>
              <a:t>Viktig atferd som også gjør mye skade</a:t>
            </a:r>
          </a:p>
          <a:p>
            <a:pPr marL="742950" lvl="1" indent="-285750">
              <a:spcBef>
                <a:spcPct val="0"/>
              </a:spcBef>
              <a:buFont typeface="Wingdings" panose="05000000000000000000" pitchFamily="2" charset="2"/>
              <a:buChar char="Ø"/>
            </a:pPr>
            <a:r>
              <a:rPr lang="nb-NO" altLang="nb-NO" sz="2000" dirty="0" err="1"/>
              <a:t>Ca</a:t>
            </a:r>
            <a:r>
              <a:rPr lang="nb-NO" altLang="nb-NO" sz="2000" dirty="0"/>
              <a:t> 2 % av tiden brukes på gnaging</a:t>
            </a:r>
          </a:p>
          <a:p>
            <a:pPr marL="742950" lvl="1" indent="-285750">
              <a:spcBef>
                <a:spcPct val="0"/>
              </a:spcBef>
              <a:buFont typeface="Wingdings" panose="05000000000000000000" pitchFamily="2" charset="2"/>
              <a:buChar char="Ø"/>
            </a:pPr>
            <a:r>
              <a:rPr lang="nb-NO" altLang="nb-NO" sz="2000" dirty="0"/>
              <a:t>Gnager for å utforske og undersøke ting, finne mat, komme seg inn/gjennom ting</a:t>
            </a:r>
          </a:p>
          <a:p>
            <a:pPr marL="800100" lvl="1" indent="-342900" eaLnBrk="1" hangingPunct="1">
              <a:spcBef>
                <a:spcPct val="0"/>
              </a:spcBef>
              <a:buFont typeface="Wingdings" panose="05000000000000000000" pitchFamily="2" charset="2"/>
              <a:buChar char="Ø"/>
            </a:pPr>
            <a:r>
              <a:rPr lang="nb-NO" altLang="nb-NO" sz="2000" dirty="0"/>
              <a:t>Gnager </a:t>
            </a:r>
            <a:r>
              <a:rPr lang="nb-NO" altLang="nb-NO" sz="2000" u="sng" dirty="0"/>
              <a:t>IKKE</a:t>
            </a:r>
            <a:r>
              <a:rPr lang="nb-NO" altLang="nb-NO" sz="2000" dirty="0"/>
              <a:t> for å slite ned tennene!</a:t>
            </a:r>
          </a:p>
          <a:p>
            <a:pPr lvl="2" eaLnBrk="1" hangingPunct="1">
              <a:spcBef>
                <a:spcPct val="0"/>
              </a:spcBef>
              <a:buFontTx/>
              <a:buChar char="-"/>
            </a:pPr>
            <a:endParaRPr lang="nb-NO" altLang="nb-NO" sz="2200" dirty="0"/>
          </a:p>
          <a:p>
            <a:pPr lvl="2" eaLnBrk="1" hangingPunct="1">
              <a:spcBef>
                <a:spcPct val="0"/>
              </a:spcBef>
              <a:buFontTx/>
              <a:buChar char="-"/>
            </a:pPr>
            <a:endParaRPr lang="nb-NO" altLang="nb-NO" sz="2200" dirty="0"/>
          </a:p>
          <a:p>
            <a:pPr lvl="4" eaLnBrk="1" hangingPunct="1">
              <a:spcBef>
                <a:spcPct val="0"/>
              </a:spcBef>
              <a:buFontTx/>
              <a:buNone/>
            </a:pPr>
            <a:endParaRPr lang="nb-NO" altLang="nb-NO" sz="1800" dirty="0"/>
          </a:p>
        </p:txBody>
      </p:sp>
      <p:sp>
        <p:nvSpPr>
          <p:cNvPr id="32772" name="Rectangle 4"/>
          <p:cNvSpPr>
            <a:spLocks noGrp="1" noChangeArrowheads="1"/>
          </p:cNvSpPr>
          <p:nvPr>
            <p:ph type="title"/>
          </p:nvPr>
        </p:nvSpPr>
        <p:spPr bwMode="auto">
          <a:xfrm>
            <a:off x="1992313" y="476251"/>
            <a:ext cx="8229600" cy="7921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Atferd</a:t>
            </a:r>
            <a:endParaRPr lang="nb-NO" altLang="nb-NO" sz="1200" dirty="0">
              <a:latin typeface="Arial" panose="020B0604020202020204" pitchFamily="34" charset="0"/>
              <a:cs typeface="Arial" panose="020B0604020202020204" pitchFamily="34" charset="0"/>
            </a:endParaRPr>
          </a:p>
        </p:txBody>
      </p:sp>
      <p:pic>
        <p:nvPicPr>
          <p:cNvPr id="32773" name="Picture 23" descr="gnagerska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7113" y="3189350"/>
            <a:ext cx="3940174" cy="272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342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6"/>
          <p:cNvSpPr>
            <a:spLocks noGrp="1"/>
          </p:cNvSpPr>
          <p:nvPr>
            <p:ph idx="1"/>
          </p:nvPr>
        </p:nvSpPr>
        <p:spPr>
          <a:xfrm>
            <a:off x="985077" y="702862"/>
            <a:ext cx="10515600" cy="5575384"/>
          </a:xfrm>
        </p:spPr>
        <p:txBody>
          <a:bodyPr>
            <a:normAutofit/>
          </a:bodyPr>
          <a:lstStyle/>
          <a:p>
            <a:pPr marL="0" indent="0">
              <a:buNone/>
            </a:pPr>
            <a:r>
              <a:rPr lang="nb-NO" sz="4000" b="1" dirty="0"/>
              <a:t>Orden</a:t>
            </a:r>
            <a:r>
              <a:rPr lang="nb-NO" sz="4000" dirty="0"/>
              <a:t> Gnagere (</a:t>
            </a:r>
            <a:r>
              <a:rPr lang="nb-NO" sz="4000" dirty="0" err="1"/>
              <a:t>Rodentia</a:t>
            </a:r>
            <a:r>
              <a:rPr lang="nb-NO" sz="4000" dirty="0"/>
              <a:t>)</a:t>
            </a:r>
          </a:p>
          <a:p>
            <a:endParaRPr lang="nb-NO" dirty="0"/>
          </a:p>
          <a:p>
            <a:pPr marL="0" indent="0">
              <a:buNone/>
            </a:pPr>
            <a:r>
              <a:rPr lang="nb-NO" dirty="0"/>
              <a:t>	</a:t>
            </a:r>
            <a:r>
              <a:rPr lang="nb-NO" b="1" dirty="0"/>
              <a:t>Familie</a:t>
            </a:r>
            <a:r>
              <a:rPr lang="nb-NO" dirty="0"/>
              <a:t> </a:t>
            </a:r>
            <a:r>
              <a:rPr lang="nb-NO" dirty="0" err="1"/>
              <a:t>Musefamilien</a:t>
            </a:r>
            <a:r>
              <a:rPr lang="nb-NO" dirty="0"/>
              <a:t> (</a:t>
            </a:r>
            <a:r>
              <a:rPr lang="nb-NO" dirty="0" err="1"/>
              <a:t>Muridae</a:t>
            </a:r>
            <a:r>
              <a:rPr lang="nb-NO" dirty="0"/>
              <a:t>) – «langhalemus»</a:t>
            </a:r>
          </a:p>
          <a:p>
            <a:pPr marL="0" indent="0">
              <a:buNone/>
            </a:pPr>
            <a:r>
              <a:rPr lang="nb-NO" dirty="0"/>
              <a:t>	</a:t>
            </a:r>
            <a:r>
              <a:rPr lang="nb-NO" b="1" dirty="0"/>
              <a:t>Familie</a:t>
            </a:r>
            <a:r>
              <a:rPr lang="nb-NO" dirty="0"/>
              <a:t> Hamsterfamilien (</a:t>
            </a:r>
            <a:r>
              <a:rPr lang="nb-NO" dirty="0" err="1"/>
              <a:t>Cricetidae</a:t>
            </a:r>
            <a:r>
              <a:rPr lang="nb-NO" dirty="0"/>
              <a:t>) – «korthalemus»</a:t>
            </a:r>
          </a:p>
          <a:p>
            <a:endParaRPr lang="nb-NO" dirty="0"/>
          </a:p>
        </p:txBody>
      </p:sp>
      <p:pic>
        <p:nvPicPr>
          <p:cNvPr id="2" name="Bilde 1">
            <a:extLst>
              <a:ext uri="{FF2B5EF4-FFF2-40B4-BE49-F238E27FC236}">
                <a16:creationId xmlns:a16="http://schemas.microsoft.com/office/drawing/2014/main" id="{C7EA0B73-1FE5-4DF6-B8F9-8A4CA6F31B27}"/>
              </a:ext>
            </a:extLst>
          </p:cNvPr>
          <p:cNvPicPr>
            <a:picLocks noChangeAspect="1"/>
          </p:cNvPicPr>
          <p:nvPr/>
        </p:nvPicPr>
        <p:blipFill>
          <a:blip r:embed="rId2"/>
          <a:stretch>
            <a:fillRect/>
          </a:stretch>
        </p:blipFill>
        <p:spPr>
          <a:xfrm>
            <a:off x="9990508" y="315219"/>
            <a:ext cx="2241689" cy="1552957"/>
          </a:xfrm>
          <a:prstGeom prst="rect">
            <a:avLst/>
          </a:prstGeom>
        </p:spPr>
      </p:pic>
      <p:pic>
        <p:nvPicPr>
          <p:cNvPr id="5" name="Bilde 4" descr="Et bilde som inneholder pattedyr, apekatt, innendørs, munn&#10;&#10;Automatisk generert beskrivelse">
            <a:extLst>
              <a:ext uri="{FF2B5EF4-FFF2-40B4-BE49-F238E27FC236}">
                <a16:creationId xmlns:a16="http://schemas.microsoft.com/office/drawing/2014/main" id="{4A9663A5-72ED-4508-8939-CE6334681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34" y="379816"/>
            <a:ext cx="2141783" cy="1423764"/>
          </a:xfrm>
          <a:prstGeom prst="rect">
            <a:avLst/>
          </a:prstGeom>
        </p:spPr>
      </p:pic>
    </p:spTree>
    <p:extLst>
      <p:ext uri="{BB962C8B-B14F-4D97-AF65-F5344CB8AC3E}">
        <p14:creationId xmlns:p14="http://schemas.microsoft.com/office/powerpoint/2010/main" val="204954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10"/>
          <p:cNvSpPr>
            <a:spLocks noChangeArrowheads="1"/>
          </p:cNvSpPr>
          <p:nvPr/>
        </p:nvSpPr>
        <p:spPr bwMode="auto">
          <a:xfrm>
            <a:off x="5365268" y="614363"/>
            <a:ext cx="15440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nb-NO" altLang="nb-NO" sz="3600" b="1" dirty="0"/>
              <a:t>Atferd</a:t>
            </a:r>
            <a:endParaRPr lang="nb-NO" altLang="nb-NO" sz="1800" b="1" dirty="0"/>
          </a:p>
        </p:txBody>
      </p:sp>
      <p:sp>
        <p:nvSpPr>
          <p:cNvPr id="33796" name="Rectangle 11"/>
          <p:cNvSpPr>
            <a:spLocks noChangeArrowheads="1"/>
          </p:cNvSpPr>
          <p:nvPr/>
        </p:nvSpPr>
        <p:spPr bwMode="auto">
          <a:xfrm>
            <a:off x="830645" y="1362965"/>
            <a:ext cx="10434763"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nb-NO" altLang="nb-NO" sz="2600" dirty="0"/>
          </a:p>
          <a:p>
            <a:pPr eaLnBrk="1" hangingPunct="1">
              <a:spcBef>
                <a:spcPct val="0"/>
              </a:spcBef>
            </a:pPr>
            <a:r>
              <a:rPr lang="nb-NO" altLang="nb-NO" sz="2400" dirty="0"/>
              <a:t> Sosial struktur og territorier</a:t>
            </a:r>
          </a:p>
          <a:p>
            <a:pPr marL="742950" lvl="1" indent="-285750">
              <a:spcBef>
                <a:spcPct val="0"/>
              </a:spcBef>
              <a:buFont typeface="Wingdings" panose="05000000000000000000" pitchFamily="2" charset="2"/>
              <a:buChar char="Ø"/>
            </a:pPr>
            <a:r>
              <a:rPr lang="nb-NO" altLang="nb-NO" sz="2000" dirty="0"/>
              <a:t> Familiegrupper med en </a:t>
            </a:r>
            <a:r>
              <a:rPr lang="nb-NO" altLang="nb-NO" sz="2000" dirty="0" err="1"/>
              <a:t>territoriehevdende</a:t>
            </a:r>
            <a:r>
              <a:rPr lang="nb-NO" altLang="nb-NO" sz="2000" dirty="0"/>
              <a:t> hann med flere hunner knyttet til seg.</a:t>
            </a:r>
          </a:p>
          <a:p>
            <a:pPr marL="800100" lvl="1" indent="-342900" eaLnBrk="1" hangingPunct="1">
              <a:spcBef>
                <a:spcPct val="0"/>
              </a:spcBef>
              <a:buFont typeface="Wingdings" panose="05000000000000000000" pitchFamily="2" charset="2"/>
              <a:buChar char="Ø"/>
            </a:pPr>
            <a:r>
              <a:rPr lang="nb-NO" altLang="nb-NO" sz="2000" dirty="0"/>
              <a:t>De dominante hannene etablerer seg nærmest matkildene og spiser først og best mat, og har også flest hunner knyttet til seg.</a:t>
            </a:r>
          </a:p>
          <a:p>
            <a:pPr marL="800100" lvl="1" indent="-342900" eaLnBrk="1" hangingPunct="1">
              <a:spcBef>
                <a:spcPct val="0"/>
              </a:spcBef>
              <a:buFont typeface="Wingdings" panose="05000000000000000000" pitchFamily="2" charset="2"/>
              <a:buChar char="Ø"/>
            </a:pPr>
            <a:r>
              <a:rPr lang="nb-NO" altLang="nb-NO" sz="2000" dirty="0"/>
              <a:t>Hunner hos de mest dominante hannene får flere kull og flere unger pr kull enn hunner hos mer underlegne hanner.</a:t>
            </a:r>
          </a:p>
          <a:p>
            <a:pPr marL="800100" lvl="1" indent="-342900" eaLnBrk="1" hangingPunct="1">
              <a:spcBef>
                <a:spcPct val="0"/>
              </a:spcBef>
              <a:buFont typeface="Wingdings" panose="05000000000000000000" pitchFamily="2" charset="2"/>
              <a:buChar char="Ø"/>
            </a:pPr>
            <a:r>
              <a:rPr lang="nb-NO" altLang="nb-NO" sz="2000" dirty="0"/>
              <a:t>Hunnen oppretter et territorium rundt </a:t>
            </a:r>
            <a:r>
              <a:rPr lang="nb-NO" altLang="nb-NO" sz="2000" dirty="0" err="1"/>
              <a:t>bolplassen</a:t>
            </a:r>
            <a:r>
              <a:rPr lang="nb-NO" altLang="nb-NO" sz="2000" dirty="0"/>
              <a:t> i tiden før hun skal føde, og dette forsvares mot andre rotter inkludert familiegruppens hann.</a:t>
            </a:r>
          </a:p>
          <a:p>
            <a:pPr marL="800100" lvl="1" indent="-342900" eaLnBrk="1" hangingPunct="1">
              <a:spcBef>
                <a:spcPct val="0"/>
              </a:spcBef>
              <a:buFont typeface="Wingdings" panose="05000000000000000000" pitchFamily="2" charset="2"/>
              <a:buChar char="Ø"/>
            </a:pPr>
            <a:r>
              <a:rPr lang="nb-NO" altLang="nb-NO" sz="2000" dirty="0"/>
              <a:t>Spredning av </a:t>
            </a:r>
            <a:r>
              <a:rPr lang="nb-NO" altLang="nb-NO" sz="2000" dirty="0" err="1"/>
              <a:t>subdominante</a:t>
            </a:r>
            <a:r>
              <a:rPr lang="nb-NO" altLang="nb-NO" sz="2000" dirty="0"/>
              <a:t> og underlegne individer når de når kjønnsmoden alder.</a:t>
            </a:r>
          </a:p>
          <a:p>
            <a:pPr lvl="1" eaLnBrk="1" hangingPunct="1">
              <a:spcBef>
                <a:spcPct val="0"/>
              </a:spcBef>
              <a:buFontTx/>
              <a:buNone/>
            </a:pPr>
            <a:endParaRPr lang="nb-NO" altLang="nb-NO" sz="2000" dirty="0"/>
          </a:p>
          <a:p>
            <a:pPr eaLnBrk="1" hangingPunct="1">
              <a:spcBef>
                <a:spcPct val="0"/>
              </a:spcBef>
              <a:buFontTx/>
              <a:buNone/>
            </a:pPr>
            <a:r>
              <a:rPr lang="nb-NO" altLang="nb-NO" sz="1800" dirty="0"/>
              <a:t>   </a:t>
            </a:r>
          </a:p>
          <a:p>
            <a:pPr lvl="1" eaLnBrk="1" hangingPunct="1">
              <a:spcBef>
                <a:spcPct val="0"/>
              </a:spcBef>
              <a:buFontTx/>
              <a:buNone/>
            </a:pPr>
            <a:endParaRPr lang="nb-NO" altLang="nb-NO" sz="1800" dirty="0"/>
          </a:p>
        </p:txBody>
      </p: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505" y="559019"/>
            <a:ext cx="2287588" cy="140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022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93662" y="386930"/>
            <a:ext cx="10066122" cy="1298448"/>
          </a:xfrm>
        </p:spPr>
        <p:txBody>
          <a:bodyPr vert="horz" lIns="91440" tIns="45720" rIns="91440" bIns="45720" rtlCol="0" anchor="b">
            <a:normAutofit/>
          </a:bodyPr>
          <a:lstStyle/>
          <a:p>
            <a:pPr algn="ctr"/>
            <a:r>
              <a:rPr lang="nb-NO" altLang="nb-NO" sz="4800" u="sng" dirty="0">
                <a:cs typeface="Arial" panose="020B0604020202020204" pitchFamily="34" charset="0"/>
              </a:rPr>
              <a:t>Atferd - leveområder</a:t>
            </a:r>
            <a:endParaRPr lang="en-US" sz="4800" u="sng" kern="1200" dirty="0">
              <a:solidFill>
                <a:schemeClr val="tx1"/>
              </a:solidFill>
              <a:latin typeface="+mj-lt"/>
              <a:ea typeface="+mj-ea"/>
              <a:cs typeface="+mj-cs"/>
            </a:endParaRPr>
          </a:p>
        </p:txBody>
      </p:sp>
      <p:sp>
        <p:nvSpPr>
          <p:cNvPr id="3" name="Plassholder for innhold 2"/>
          <p:cNvSpPr>
            <a:spLocks noGrp="1"/>
          </p:cNvSpPr>
          <p:nvPr>
            <p:ph sz="half" idx="1"/>
          </p:nvPr>
        </p:nvSpPr>
        <p:spPr>
          <a:xfrm>
            <a:off x="0" y="2599509"/>
            <a:ext cx="5324559" cy="3639450"/>
          </a:xfrm>
        </p:spPr>
        <p:txBody>
          <a:bodyPr vert="horz" lIns="91440" tIns="45720" rIns="91440" bIns="45720" rtlCol="0" anchor="ctr">
            <a:normAutofit/>
          </a:bodyPr>
          <a:lstStyle/>
          <a:p>
            <a:pPr lvl="1"/>
            <a:r>
              <a:rPr lang="en-US" dirty="0" err="1"/>
              <a:t>Husmus</a:t>
            </a:r>
            <a:r>
              <a:rPr lang="en-US" dirty="0"/>
              <a:t>: 2 – 3 </a:t>
            </a:r>
            <a:r>
              <a:rPr lang="en-US" dirty="0" err="1"/>
              <a:t>kvm</a:t>
            </a:r>
            <a:endParaRPr lang="en-US" dirty="0"/>
          </a:p>
          <a:p>
            <a:pPr lvl="1"/>
            <a:r>
              <a:rPr lang="en-US" dirty="0"/>
              <a:t>Rotter: 12 – 15 </a:t>
            </a:r>
            <a:r>
              <a:rPr lang="en-US" dirty="0" err="1"/>
              <a:t>kvm</a:t>
            </a:r>
            <a:endParaRPr lang="en-US" dirty="0"/>
          </a:p>
          <a:p>
            <a:pPr lvl="1"/>
            <a:r>
              <a:rPr lang="en-US" dirty="0" err="1"/>
              <a:t>Markmus</a:t>
            </a:r>
            <a:r>
              <a:rPr lang="en-US" dirty="0"/>
              <a:t>: 200 – 1 000 </a:t>
            </a:r>
            <a:r>
              <a:rPr lang="en-US" dirty="0" err="1"/>
              <a:t>kvm</a:t>
            </a:r>
            <a:r>
              <a:rPr lang="en-US" dirty="0"/>
              <a:t> </a:t>
            </a:r>
          </a:p>
          <a:p>
            <a:pPr lvl="1"/>
            <a:r>
              <a:rPr lang="en-US" dirty="0" err="1"/>
              <a:t>Klatremus</a:t>
            </a:r>
            <a:r>
              <a:rPr lang="en-US" dirty="0"/>
              <a:t>: 500 – 7 000 </a:t>
            </a:r>
            <a:r>
              <a:rPr lang="en-US" dirty="0" err="1"/>
              <a:t>kvm</a:t>
            </a:r>
            <a:endParaRPr lang="en-US" dirty="0"/>
          </a:p>
          <a:p>
            <a:pPr lvl="1"/>
            <a:r>
              <a:rPr lang="en-US" dirty="0" err="1"/>
              <a:t>Rødmus</a:t>
            </a:r>
            <a:r>
              <a:rPr lang="en-US" dirty="0"/>
              <a:t>: 30 000 </a:t>
            </a:r>
            <a:r>
              <a:rPr lang="en-US" dirty="0" err="1"/>
              <a:t>kvm</a:t>
            </a:r>
            <a:endParaRPr lang="en-US" dirty="0"/>
          </a:p>
          <a:p>
            <a:pPr lvl="1"/>
            <a:r>
              <a:rPr lang="en-US" dirty="0" err="1"/>
              <a:t>Storskogmus</a:t>
            </a:r>
            <a:r>
              <a:rPr lang="en-US" dirty="0"/>
              <a:t>: 20 000 – 50 000 </a:t>
            </a:r>
            <a:r>
              <a:rPr lang="en-US" dirty="0" err="1"/>
              <a:t>kvm</a:t>
            </a:r>
            <a:endParaRPr lang="en-US" dirty="0"/>
          </a:p>
        </p:txBody>
      </p:sp>
      <p:pic>
        <p:nvPicPr>
          <p:cNvPr id="6" name="Bilde 5" descr="Et bilde som inneholder gnager, rotte, Muroidea, Musefamilien&#10;&#10;Automatisk generert beskrivelse">
            <a:extLst>
              <a:ext uri="{FF2B5EF4-FFF2-40B4-BE49-F238E27FC236}">
                <a16:creationId xmlns:a16="http://schemas.microsoft.com/office/drawing/2014/main" id="{D8425294-E90F-1AA2-3094-EAA44A2732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9958" y="4077456"/>
            <a:ext cx="3078582" cy="2079137"/>
          </a:xfrm>
          <a:prstGeom prst="rect">
            <a:avLst/>
          </a:prstGeom>
        </p:spPr>
      </p:pic>
      <p:pic>
        <p:nvPicPr>
          <p:cNvPr id="8" name="Bilde 7" descr="Et bilde som inneholder gnager, rotte, Musefamilien, Muroidea&#10;&#10;Automatisk generert beskrivelse">
            <a:extLst>
              <a:ext uri="{FF2B5EF4-FFF2-40B4-BE49-F238E27FC236}">
                <a16:creationId xmlns:a16="http://schemas.microsoft.com/office/drawing/2014/main" id="{E08BC1C2-0733-55CA-1A43-F33AC49EE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376" y="2367398"/>
            <a:ext cx="2715245" cy="1774530"/>
          </a:xfrm>
          <a:prstGeom prst="rect">
            <a:avLst/>
          </a:prstGeom>
        </p:spPr>
      </p:pic>
      <p:sp>
        <p:nvSpPr>
          <p:cNvPr id="4" name="Rektangel 3">
            <a:extLst>
              <a:ext uri="{FF2B5EF4-FFF2-40B4-BE49-F238E27FC236}">
                <a16:creationId xmlns:a16="http://schemas.microsoft.com/office/drawing/2014/main" id="{93B9A454-32FD-7001-B612-F44731626167}"/>
              </a:ext>
            </a:extLst>
          </p:cNvPr>
          <p:cNvSpPr/>
          <p:nvPr/>
        </p:nvSpPr>
        <p:spPr>
          <a:xfrm>
            <a:off x="233569" y="3985895"/>
            <a:ext cx="5019759" cy="1666119"/>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37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5232400" y="614363"/>
            <a:ext cx="16722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Atferd </a:t>
            </a:r>
            <a:endParaRPr lang="nb-NO" altLang="nb-NO" sz="1800" b="1" dirty="0"/>
          </a:p>
        </p:txBody>
      </p:sp>
      <p:sp>
        <p:nvSpPr>
          <p:cNvPr id="34820" name="Rectangle 4"/>
          <p:cNvSpPr>
            <a:spLocks noChangeArrowheads="1"/>
          </p:cNvSpPr>
          <p:nvPr/>
        </p:nvSpPr>
        <p:spPr bwMode="auto">
          <a:xfrm>
            <a:off x="855028" y="1521460"/>
            <a:ext cx="80645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nb-NO" altLang="nb-NO" sz="2600" dirty="0"/>
              <a:t> </a:t>
            </a:r>
            <a:r>
              <a:rPr lang="nb-NO" altLang="nb-NO" sz="2400" dirty="0"/>
              <a:t>Aksjonsradius og territorier</a:t>
            </a:r>
          </a:p>
          <a:p>
            <a:pPr marL="742950" lvl="1" indent="-285750">
              <a:spcBef>
                <a:spcPct val="0"/>
              </a:spcBef>
              <a:buFont typeface="Wingdings" panose="05000000000000000000" pitchFamily="2" charset="2"/>
              <a:buChar char="Ø"/>
            </a:pPr>
            <a:r>
              <a:rPr lang="nb-NO" altLang="nb-NO" sz="2000" dirty="0"/>
              <a:t>Ofte meget begrenset (husmus: 2-3 m, rotter: 7-12 m)</a:t>
            </a:r>
          </a:p>
          <a:p>
            <a:pPr marL="742950" lvl="1" indent="-285750">
              <a:spcBef>
                <a:spcPct val="0"/>
              </a:spcBef>
              <a:buFont typeface="Wingdings" panose="05000000000000000000" pitchFamily="2" charset="2"/>
              <a:buChar char="Ø"/>
            </a:pPr>
            <a:r>
              <a:rPr lang="nb-NO" altLang="nb-NO" sz="2000" dirty="0"/>
              <a:t>Betydning for plassering av feller/gift!</a:t>
            </a:r>
          </a:p>
          <a:p>
            <a:pPr marL="742950" lvl="1" indent="-285750">
              <a:spcBef>
                <a:spcPct val="0"/>
              </a:spcBef>
              <a:buFont typeface="Wingdings" panose="05000000000000000000" pitchFamily="2" charset="2"/>
              <a:buChar char="Ø"/>
            </a:pPr>
            <a:r>
              <a:rPr lang="nb-NO" altLang="nb-NO" sz="2000" dirty="0"/>
              <a:t>Fordeler seg ikke jevnt utover i en bygning</a:t>
            </a:r>
          </a:p>
          <a:p>
            <a:pPr marL="742950" lvl="1" indent="-285750">
              <a:spcBef>
                <a:spcPct val="0"/>
              </a:spcBef>
              <a:buFont typeface="Wingdings" panose="05000000000000000000" pitchFamily="2" charset="2"/>
              <a:buChar char="Ø"/>
            </a:pPr>
            <a:r>
              <a:rPr lang="nb-NO" altLang="nb-NO" sz="2000" dirty="0"/>
              <a:t>Finn områder med høy aktivitet</a:t>
            </a:r>
          </a:p>
          <a:p>
            <a:pPr marL="742950" lvl="1" indent="-285750">
              <a:spcBef>
                <a:spcPct val="0"/>
              </a:spcBef>
              <a:buFont typeface="Wingdings" panose="05000000000000000000" pitchFamily="2" charset="2"/>
              <a:buChar char="Ø"/>
            </a:pPr>
            <a:r>
              <a:rPr lang="nb-NO" altLang="nb-NO" sz="2000" dirty="0"/>
              <a:t>Plasser feller/</a:t>
            </a:r>
            <a:r>
              <a:rPr lang="nb-NO" altLang="nb-NO" sz="2000" dirty="0" err="1"/>
              <a:t>åtestasjoner</a:t>
            </a:r>
            <a:r>
              <a:rPr lang="nb-NO" altLang="nb-NO" sz="2000" dirty="0"/>
              <a:t> i slike områder</a:t>
            </a:r>
          </a:p>
          <a:p>
            <a:pPr lvl="1" eaLnBrk="1" hangingPunct="1">
              <a:spcBef>
                <a:spcPct val="0"/>
              </a:spcBef>
              <a:buFontTx/>
              <a:buNone/>
            </a:pPr>
            <a:endParaRPr lang="nb-NO" altLang="nb-NO" sz="2600" dirty="0"/>
          </a:p>
          <a:p>
            <a:pPr eaLnBrk="1" hangingPunct="1">
              <a:spcBef>
                <a:spcPct val="0"/>
              </a:spcBef>
              <a:buFontTx/>
              <a:buNone/>
            </a:pPr>
            <a:endParaRPr lang="nb-NO" altLang="nb-NO" sz="2000" dirty="0"/>
          </a:p>
          <a:p>
            <a:pPr eaLnBrk="1" hangingPunct="1">
              <a:spcBef>
                <a:spcPct val="0"/>
              </a:spcBef>
              <a:buFontTx/>
              <a:buNone/>
            </a:pPr>
            <a:endParaRPr lang="nb-NO" altLang="nb-NO" sz="2200" dirty="0"/>
          </a:p>
          <a:p>
            <a:pPr lvl="1" eaLnBrk="1" hangingPunct="1">
              <a:spcBef>
                <a:spcPct val="0"/>
              </a:spcBef>
              <a:buFontTx/>
              <a:buNone/>
            </a:pPr>
            <a:endParaRPr lang="nb-NO" altLang="nb-NO" sz="2200" dirty="0"/>
          </a:p>
          <a:p>
            <a:pPr eaLnBrk="1" hangingPunct="1">
              <a:spcBef>
                <a:spcPct val="0"/>
              </a:spcBef>
              <a:buFontTx/>
              <a:buNone/>
            </a:pPr>
            <a:r>
              <a:rPr lang="nb-NO" altLang="nb-NO" sz="1800" dirty="0"/>
              <a:t>   </a:t>
            </a:r>
          </a:p>
          <a:p>
            <a:pPr lvl="1" eaLnBrk="1" hangingPunct="1">
              <a:spcBef>
                <a:spcPct val="0"/>
              </a:spcBef>
              <a:buFontTx/>
              <a:buNone/>
            </a:pPr>
            <a:endParaRPr lang="nb-NO" altLang="nb-NO" sz="1800" dirty="0"/>
          </a:p>
        </p:txBody>
      </p:sp>
      <p:pic>
        <p:nvPicPr>
          <p:cNvPr id="34821" name="Picture 5" descr="lager ko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750" y="991554"/>
            <a:ext cx="3247095" cy="208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klump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4432" y="3241041"/>
            <a:ext cx="4084789" cy="296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999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5016500" y="542925"/>
            <a:ext cx="15440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Atferd</a:t>
            </a:r>
            <a:endParaRPr lang="nb-NO" altLang="nb-NO" sz="1800" b="1" dirty="0"/>
          </a:p>
        </p:txBody>
      </p:sp>
      <p:sp>
        <p:nvSpPr>
          <p:cNvPr id="35844" name="Rectangle 4"/>
          <p:cNvSpPr>
            <a:spLocks noChangeArrowheads="1"/>
          </p:cNvSpPr>
          <p:nvPr/>
        </p:nvSpPr>
        <p:spPr bwMode="auto">
          <a:xfrm>
            <a:off x="917067" y="1580008"/>
            <a:ext cx="847775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nb-NO" altLang="nb-NO" sz="2400" dirty="0"/>
              <a:t> Fødeopptak</a:t>
            </a:r>
          </a:p>
          <a:p>
            <a:pPr marL="800100" lvl="1" indent="-342900">
              <a:spcBef>
                <a:spcPct val="0"/>
              </a:spcBef>
              <a:buFont typeface="Wingdings" panose="05000000000000000000" pitchFamily="2" charset="2"/>
              <a:buChar char="Ø"/>
            </a:pPr>
            <a:r>
              <a:rPr lang="nb-NO" altLang="nb-NO" sz="2000" dirty="0"/>
              <a:t>Altetende (omnivor)</a:t>
            </a:r>
          </a:p>
          <a:p>
            <a:pPr marL="800100" lvl="1" indent="-342900">
              <a:spcBef>
                <a:spcPct val="0"/>
              </a:spcBef>
              <a:buFont typeface="Wingdings" panose="05000000000000000000" pitchFamily="2" charset="2"/>
              <a:buChar char="Ø"/>
            </a:pPr>
            <a:r>
              <a:rPr lang="nb-NO" altLang="nb-NO" sz="2000" dirty="0"/>
              <a:t>Spiser </a:t>
            </a:r>
            <a:r>
              <a:rPr lang="nb-NO" altLang="nb-NO" sz="2000" dirty="0" err="1"/>
              <a:t>ca</a:t>
            </a:r>
            <a:r>
              <a:rPr lang="nb-NO" altLang="nb-NO" sz="2000" dirty="0"/>
              <a:t> 10 % av kroppsvekten pr døgn (rotter 22-30 g, mus 3 g)</a:t>
            </a:r>
          </a:p>
          <a:p>
            <a:pPr marL="800100" lvl="1" indent="-342900">
              <a:spcBef>
                <a:spcPct val="0"/>
              </a:spcBef>
              <a:buFont typeface="Wingdings" panose="05000000000000000000" pitchFamily="2" charset="2"/>
              <a:buChar char="Ø"/>
            </a:pPr>
            <a:r>
              <a:rPr lang="nb-NO" altLang="nb-NO" sz="2000" dirty="0"/>
              <a:t>Rotter drikker 15-30 ml væske pr. døgn, mus 3-9 ml </a:t>
            </a:r>
          </a:p>
          <a:p>
            <a:pPr marL="1485900" lvl="2" indent="-342900">
              <a:spcBef>
                <a:spcPct val="0"/>
              </a:spcBef>
              <a:buFont typeface="Wingdings" panose="05000000000000000000" pitchFamily="2" charset="2"/>
              <a:buChar char="ü"/>
            </a:pPr>
            <a:r>
              <a:rPr lang="nb-NO" altLang="nb-NO" sz="1600" dirty="0"/>
              <a:t>(NB! Gjelder ikke husmus som ikke trenger å drikke!)</a:t>
            </a:r>
          </a:p>
          <a:p>
            <a:pPr marL="800100" lvl="1" indent="-342900">
              <a:spcBef>
                <a:spcPct val="0"/>
              </a:spcBef>
              <a:buFont typeface="Wingdings" panose="05000000000000000000" pitchFamily="2" charset="2"/>
              <a:buChar char="Ø"/>
            </a:pPr>
            <a:r>
              <a:rPr lang="nb-NO" altLang="nb-NO" sz="2000" dirty="0"/>
              <a:t>Hamstrer mat</a:t>
            </a:r>
          </a:p>
          <a:p>
            <a:pPr marL="800100" lvl="1" indent="-342900">
              <a:spcBef>
                <a:spcPct val="0"/>
              </a:spcBef>
              <a:buFont typeface="Wingdings" panose="05000000000000000000" pitchFamily="2" charset="2"/>
              <a:buChar char="Ø"/>
            </a:pPr>
            <a:r>
              <a:rPr lang="nb-NO" altLang="nb-NO" sz="2000" dirty="0"/>
              <a:t>Kan bli ”spesialisert” til å spise bare noen få mattyper</a:t>
            </a:r>
          </a:p>
          <a:p>
            <a:pPr marL="800100" lvl="1" indent="-342900">
              <a:spcBef>
                <a:spcPct val="0"/>
              </a:spcBef>
              <a:buFont typeface="Wingdings" panose="05000000000000000000" pitchFamily="2" charset="2"/>
              <a:buChar char="Ø"/>
            </a:pPr>
            <a:r>
              <a:rPr lang="nb-NO" altLang="nb-NO" sz="2000" dirty="0"/>
              <a:t>Mus kan hente mat på opptil 20-30 ulike steder hvert døgn</a:t>
            </a:r>
          </a:p>
          <a:p>
            <a:pPr marL="1485900" lvl="2" indent="-342900">
              <a:spcBef>
                <a:spcPct val="0"/>
              </a:spcBef>
              <a:buFont typeface="Wingdings" panose="05000000000000000000" pitchFamily="2" charset="2"/>
              <a:buChar char="ü"/>
            </a:pPr>
            <a:r>
              <a:rPr lang="nb-NO" altLang="nb-NO" sz="1600" dirty="0"/>
              <a:t>”</a:t>
            </a:r>
            <a:r>
              <a:rPr lang="nb-NO" altLang="nb-NO" sz="1600" dirty="0" err="1"/>
              <a:t>småspiser</a:t>
            </a:r>
            <a:r>
              <a:rPr lang="nb-NO" altLang="nb-NO" sz="1600" dirty="0"/>
              <a:t>” (”</a:t>
            </a:r>
            <a:r>
              <a:rPr lang="nb-NO" altLang="nb-NO" sz="1600" dirty="0" err="1"/>
              <a:t>nibbler</a:t>
            </a:r>
            <a:r>
              <a:rPr lang="nb-NO" altLang="nb-NO" sz="1600" dirty="0"/>
              <a:t>”).</a:t>
            </a:r>
          </a:p>
          <a:p>
            <a:pPr lvl="1" eaLnBrk="1" hangingPunct="1">
              <a:spcBef>
                <a:spcPct val="0"/>
              </a:spcBef>
              <a:buFontTx/>
              <a:buNone/>
            </a:pPr>
            <a:endParaRPr lang="nb-NO" altLang="nb-NO" sz="2000" dirty="0"/>
          </a:p>
          <a:p>
            <a:pPr lvl="1" eaLnBrk="1" hangingPunct="1">
              <a:spcBef>
                <a:spcPct val="0"/>
              </a:spcBef>
              <a:buFontTx/>
              <a:buNone/>
            </a:pPr>
            <a:endParaRPr lang="nb-NO" altLang="nb-NO" sz="2200" dirty="0"/>
          </a:p>
        </p:txBody>
      </p:sp>
      <p:pic>
        <p:nvPicPr>
          <p:cNvPr id="35845" name="Picture 5" descr="hamst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4826" y="2107503"/>
            <a:ext cx="23431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nibbl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1" y="3695383"/>
            <a:ext cx="26701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056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743712" y="1600201"/>
            <a:ext cx="6673088" cy="4525963"/>
          </a:xfrm>
        </p:spPr>
        <p:txBody>
          <a:bodyPr>
            <a:normAutofit/>
          </a:bodyPr>
          <a:lstStyle/>
          <a:p>
            <a:r>
              <a:rPr lang="nb-NO" altLang="nb-NO" sz="2400" dirty="0">
                <a:latin typeface="Arial" panose="020B0604020202020204" pitchFamily="34" charset="0"/>
                <a:cs typeface="Arial" panose="020B0604020202020204" pitchFamily="34" charset="0"/>
              </a:rPr>
              <a:t>Neofobi </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Redd for nye ting og lukter i miljøet</a:t>
            </a:r>
          </a:p>
          <a:p>
            <a:pPr lvl="2">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Spesielt enkelte rotter</a:t>
            </a:r>
          </a:p>
          <a:p>
            <a:pPr lvl="2">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Mus er mer nysgjerrig</a:t>
            </a:r>
          </a:p>
          <a:p>
            <a:pPr eaLnBrk="1" hangingPunct="1"/>
            <a:endParaRPr lang="nb-NO" altLang="nb-NO" sz="2400" dirty="0">
              <a:latin typeface="Arial" panose="020B0604020202020204" pitchFamily="34" charset="0"/>
              <a:cs typeface="Arial" panose="020B0604020202020204" pitchFamily="34" charset="0"/>
            </a:endParaRPr>
          </a:p>
          <a:p>
            <a:pPr eaLnBrk="1" hangingPunct="1"/>
            <a:r>
              <a:rPr lang="nb-NO" altLang="nb-NO" sz="2400" dirty="0">
                <a:latin typeface="Arial" panose="020B0604020202020204" pitchFamily="34" charset="0"/>
                <a:cs typeface="Arial" panose="020B0604020202020204" pitchFamily="34" charset="0"/>
              </a:rPr>
              <a:t>Tiltak mot neofobi </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 Bruk hansker</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 Rotte- og muselort</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 Strø fra bur med rotter og mus</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 Ikke vask </a:t>
            </a:r>
            <a:r>
              <a:rPr lang="nb-NO" altLang="nb-NO" sz="2000" kern="0" dirty="0" err="1">
                <a:solidFill>
                  <a:srgbClr val="000000"/>
                </a:solidFill>
                <a:latin typeface="Arial"/>
              </a:rPr>
              <a:t>åtestasjoner</a:t>
            </a:r>
            <a:r>
              <a:rPr lang="nb-NO" altLang="nb-NO" sz="2000" kern="0" dirty="0">
                <a:solidFill>
                  <a:srgbClr val="000000"/>
                </a:solidFill>
                <a:latin typeface="Arial"/>
              </a:rPr>
              <a:t>/feller</a:t>
            </a:r>
          </a:p>
          <a:p>
            <a:pPr lvl="2" fontAlgn="base">
              <a:lnSpc>
                <a:spcPct val="100000"/>
              </a:lnSpc>
              <a:spcBef>
                <a:spcPct val="20000"/>
              </a:spcBef>
              <a:spcAft>
                <a:spcPct val="0"/>
              </a:spcAft>
              <a:buFont typeface="Wingdings" panose="05000000000000000000" pitchFamily="2" charset="2"/>
              <a:buChar char="ü"/>
            </a:pPr>
            <a:r>
              <a:rPr lang="nb-NO" altLang="nb-NO" sz="1600" kern="0" dirty="0">
                <a:solidFill>
                  <a:srgbClr val="000000"/>
                </a:solidFill>
                <a:latin typeface="Arial"/>
              </a:rPr>
              <a:t>Kan desinfiseres med 10% klorblanding</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 La tomme </a:t>
            </a:r>
            <a:r>
              <a:rPr lang="nb-NO" altLang="nb-NO" sz="2000" kern="0" dirty="0" err="1">
                <a:solidFill>
                  <a:srgbClr val="000000"/>
                </a:solidFill>
                <a:latin typeface="Arial"/>
              </a:rPr>
              <a:t>åtestasjoner</a:t>
            </a:r>
            <a:r>
              <a:rPr lang="nb-NO" altLang="nb-NO" sz="2000" kern="0" dirty="0">
                <a:solidFill>
                  <a:srgbClr val="000000"/>
                </a:solidFill>
                <a:latin typeface="Arial"/>
              </a:rPr>
              <a:t> stå plassert i området</a:t>
            </a:r>
          </a:p>
          <a:p>
            <a:pPr lvl="2" eaLnBrk="1" hangingPunct="1">
              <a:buFont typeface="Wingdings" panose="05000000000000000000" pitchFamily="2" charset="2"/>
              <a:buChar char="ü"/>
            </a:pPr>
            <a:endParaRPr lang="nb-NO" altLang="nb-NO" sz="1600" dirty="0">
              <a:latin typeface="Arial" panose="020B0604020202020204" pitchFamily="34" charset="0"/>
              <a:cs typeface="Arial" panose="020B0604020202020204" pitchFamily="34" charset="0"/>
            </a:endParaRPr>
          </a:p>
          <a:p>
            <a:pPr lvl="1" eaLnBrk="1" hangingPunct="1">
              <a:buFontTx/>
              <a:buNone/>
            </a:pPr>
            <a:endParaRPr lang="nb-NO" altLang="nb-NO" dirty="0">
              <a:latin typeface="Arial" panose="020B0604020202020204" pitchFamily="34" charset="0"/>
              <a:cs typeface="Arial" panose="020B0604020202020204" pitchFamily="34" charset="0"/>
            </a:endParaRPr>
          </a:p>
          <a:p>
            <a:pPr eaLnBrk="1" hangingPunct="1"/>
            <a:endParaRPr lang="nb-NO" altLang="nb-NO" sz="2000" dirty="0"/>
          </a:p>
        </p:txBody>
      </p:sp>
      <p:sp>
        <p:nvSpPr>
          <p:cNvPr id="36868" name="Rectangle 4"/>
          <p:cNvSpPr>
            <a:spLocks noChangeArrowheads="1"/>
          </p:cNvSpPr>
          <p:nvPr/>
        </p:nvSpPr>
        <p:spPr bwMode="auto">
          <a:xfrm>
            <a:off x="5087938" y="620713"/>
            <a:ext cx="15440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Atferd</a:t>
            </a:r>
            <a:endParaRPr lang="nb-NO" altLang="nb-NO" sz="1800" b="1" dirty="0"/>
          </a:p>
        </p:txBody>
      </p:sp>
      <p:pic>
        <p:nvPicPr>
          <p:cNvPr id="36869" name="Picture 5" descr="Mus med hjel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860" y="1965725"/>
            <a:ext cx="2812929" cy="129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Musefell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639" y="718937"/>
            <a:ext cx="3381361" cy="253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p:cNvPicPr>
            <a:picLocks noChangeAspect="1"/>
          </p:cNvPicPr>
          <p:nvPr/>
        </p:nvPicPr>
        <p:blipFill>
          <a:blip r:embed="rId5"/>
          <a:stretch>
            <a:fillRect/>
          </a:stretch>
        </p:blipFill>
        <p:spPr>
          <a:xfrm>
            <a:off x="9032672" y="4168368"/>
            <a:ext cx="1974886" cy="1197785"/>
          </a:xfrm>
          <a:prstGeom prst="rect">
            <a:avLst/>
          </a:prstGeom>
        </p:spPr>
      </p:pic>
    </p:spTree>
    <p:extLst>
      <p:ext uri="{BB962C8B-B14F-4D97-AF65-F5344CB8AC3E}">
        <p14:creationId xmlns:p14="http://schemas.microsoft.com/office/powerpoint/2010/main" val="3117251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743712" y="1600201"/>
            <a:ext cx="5568188" cy="4525963"/>
          </a:xfrm>
        </p:spPr>
        <p:txBody>
          <a:bodyPr>
            <a:normAutofit/>
          </a:bodyPr>
          <a:lstStyle/>
          <a:p>
            <a:pPr eaLnBrk="1" hangingPunct="1"/>
            <a:r>
              <a:rPr lang="nb-NO" altLang="nb-NO" sz="2400" dirty="0" err="1">
                <a:latin typeface="Arial" panose="020B0604020202020204" pitchFamily="34" charset="0"/>
                <a:cs typeface="Arial" panose="020B0604020202020204" pitchFamily="34" charset="0"/>
              </a:rPr>
              <a:t>Åtevegring</a:t>
            </a:r>
            <a:r>
              <a:rPr lang="nb-NO" altLang="nb-NO" sz="2400" dirty="0">
                <a:latin typeface="Arial" panose="020B0604020202020204" pitchFamily="34" charset="0"/>
                <a:cs typeface="Arial" panose="020B0604020202020204" pitchFamily="34" charset="0"/>
              </a:rPr>
              <a:t> </a:t>
            </a:r>
          </a:p>
          <a:p>
            <a:pPr lvl="1" eaLnBrk="1" hangingPunct="1">
              <a:buFont typeface="Wingdings" panose="05000000000000000000" pitchFamily="2" charset="2"/>
              <a:buChar char="Ø"/>
            </a:pPr>
            <a:endParaRPr lang="nb-NO" altLang="nb-NO" sz="2000" dirty="0">
              <a:latin typeface="Arial" panose="020B0604020202020204" pitchFamily="34" charset="0"/>
              <a:cs typeface="Arial" panose="020B0604020202020204" pitchFamily="34" charset="0"/>
            </a:endParaRP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Primær </a:t>
            </a:r>
            <a:r>
              <a:rPr lang="nb-NO" altLang="nb-NO" sz="2000" dirty="0" err="1">
                <a:latin typeface="Arial" panose="020B0604020202020204" pitchFamily="34" charset="0"/>
                <a:cs typeface="Arial" panose="020B0604020202020204" pitchFamily="34" charset="0"/>
              </a:rPr>
              <a:t>åtevegring</a:t>
            </a:r>
            <a:r>
              <a:rPr lang="nb-NO" altLang="nb-NO" sz="2000" dirty="0">
                <a:latin typeface="Arial" panose="020B0604020202020204" pitchFamily="34" charset="0"/>
                <a:cs typeface="Arial" panose="020B0604020202020204" pitchFamily="34" charset="0"/>
              </a:rPr>
              <a:t> </a:t>
            </a:r>
          </a:p>
          <a:p>
            <a:pPr lvl="2" eaLnBrk="1" hangingPunct="1">
              <a:buFont typeface="Wingdings" panose="05000000000000000000" pitchFamily="2" charset="2"/>
              <a:buChar char="ü"/>
            </a:pPr>
            <a:r>
              <a:rPr lang="nb-NO" altLang="nb-NO" dirty="0">
                <a:latin typeface="Arial" panose="020B0604020202020204" pitchFamily="34" charset="0"/>
                <a:cs typeface="Arial" panose="020B0604020202020204" pitchFamily="34" charset="0"/>
              </a:rPr>
              <a:t>Spiser ikke åte i det hele tatt</a:t>
            </a:r>
          </a:p>
          <a:p>
            <a:pPr lvl="1" eaLnBrk="1" hangingPunct="1">
              <a:buFont typeface="Wingdings" panose="05000000000000000000" pitchFamily="2" charset="2"/>
              <a:buChar char="Ø"/>
            </a:pPr>
            <a:endParaRPr lang="nb-NO" altLang="nb-NO" sz="2000" dirty="0">
              <a:latin typeface="Arial" panose="020B0604020202020204" pitchFamily="34" charset="0"/>
              <a:cs typeface="Arial" panose="020B0604020202020204" pitchFamily="34" charset="0"/>
            </a:endParaRP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Sekundær </a:t>
            </a:r>
            <a:r>
              <a:rPr lang="nb-NO" altLang="nb-NO" sz="2000" dirty="0" err="1">
                <a:latin typeface="Arial" panose="020B0604020202020204" pitchFamily="34" charset="0"/>
                <a:cs typeface="Arial" panose="020B0604020202020204" pitchFamily="34" charset="0"/>
              </a:rPr>
              <a:t>åtevegring</a:t>
            </a:r>
            <a:endParaRPr lang="nb-NO" altLang="nb-NO" sz="2000" dirty="0">
              <a:latin typeface="Arial" panose="020B0604020202020204" pitchFamily="34" charset="0"/>
              <a:cs typeface="Arial" panose="020B0604020202020204" pitchFamily="34" charset="0"/>
            </a:endParaRPr>
          </a:p>
          <a:p>
            <a:pPr lvl="2" eaLnBrk="1" hangingPunct="1">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Forbinder sykdom med åten og spiser ikke</a:t>
            </a:r>
          </a:p>
          <a:p>
            <a:pPr eaLnBrk="1" hangingPunct="1"/>
            <a:endParaRPr lang="nb-NO" altLang="nb-NO" sz="2000" dirty="0"/>
          </a:p>
        </p:txBody>
      </p:sp>
      <p:sp>
        <p:nvSpPr>
          <p:cNvPr id="36868" name="Rectangle 4"/>
          <p:cNvSpPr>
            <a:spLocks noChangeArrowheads="1"/>
          </p:cNvSpPr>
          <p:nvPr/>
        </p:nvSpPr>
        <p:spPr bwMode="auto">
          <a:xfrm>
            <a:off x="5087938" y="620713"/>
            <a:ext cx="15440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Atferd</a:t>
            </a:r>
            <a:endParaRPr lang="nb-NO" altLang="nb-NO" sz="1800" b="1" dirty="0"/>
          </a:p>
        </p:txBody>
      </p:sp>
      <p:pic>
        <p:nvPicPr>
          <p:cNvPr id="6" name="Bilde 5"/>
          <p:cNvPicPr>
            <a:picLocks noChangeAspect="1"/>
          </p:cNvPicPr>
          <p:nvPr/>
        </p:nvPicPr>
        <p:blipFill>
          <a:blip r:embed="rId3"/>
          <a:stretch>
            <a:fillRect/>
          </a:stretch>
        </p:blipFill>
        <p:spPr>
          <a:xfrm>
            <a:off x="8718957" y="1056348"/>
            <a:ext cx="3048264" cy="1755800"/>
          </a:xfrm>
          <a:prstGeom prst="rect">
            <a:avLst/>
          </a:prstGeom>
        </p:spPr>
      </p:pic>
      <p:pic>
        <p:nvPicPr>
          <p:cNvPr id="7" name="Bilde 6"/>
          <p:cNvPicPr>
            <a:picLocks noChangeAspect="1"/>
          </p:cNvPicPr>
          <p:nvPr/>
        </p:nvPicPr>
        <p:blipFill>
          <a:blip r:embed="rId4"/>
          <a:stretch>
            <a:fillRect/>
          </a:stretch>
        </p:blipFill>
        <p:spPr>
          <a:xfrm>
            <a:off x="8958763" y="3146712"/>
            <a:ext cx="2365453" cy="1889924"/>
          </a:xfrm>
          <a:prstGeom prst="rect">
            <a:avLst/>
          </a:prstGeom>
        </p:spPr>
      </p:pic>
    </p:spTree>
    <p:extLst>
      <p:ext uri="{BB962C8B-B14F-4D97-AF65-F5344CB8AC3E}">
        <p14:creationId xmlns:p14="http://schemas.microsoft.com/office/powerpoint/2010/main" val="3739452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lstStyle/>
          <a:p>
            <a:pPr algn="ctr"/>
            <a:r>
              <a:rPr lang="nb-NO" altLang="nb-NO" u="sng" dirty="0" err="1"/>
              <a:t>Åtevegring</a:t>
            </a:r>
            <a:endParaRPr lang="nb-NO" altLang="nb-NO" u="sng" dirty="0"/>
          </a:p>
        </p:txBody>
      </p:sp>
      <p:pic>
        <p:nvPicPr>
          <p:cNvPr id="3" name="Plassholder for innhold 2"/>
          <p:cNvPicPr>
            <a:picLocks noGrp="1" noChangeAspect="1"/>
          </p:cNvPicPr>
          <p:nvPr>
            <p:ph sz="half" idx="1"/>
          </p:nvPr>
        </p:nvPicPr>
        <p:blipFill>
          <a:blip r:embed="rId3"/>
          <a:stretch>
            <a:fillRect/>
          </a:stretch>
        </p:blipFill>
        <p:spPr>
          <a:xfrm>
            <a:off x="577516" y="1876849"/>
            <a:ext cx="3631648" cy="2352415"/>
          </a:xfrm>
          <a:prstGeom prst="rect">
            <a:avLst/>
          </a:prstGeom>
        </p:spPr>
      </p:pic>
      <p:pic>
        <p:nvPicPr>
          <p:cNvPr id="6" name="Bilde 5"/>
          <p:cNvPicPr>
            <a:picLocks noChangeAspect="1"/>
          </p:cNvPicPr>
          <p:nvPr/>
        </p:nvPicPr>
        <p:blipFill>
          <a:blip r:embed="rId4"/>
          <a:stretch>
            <a:fillRect/>
          </a:stretch>
        </p:blipFill>
        <p:spPr>
          <a:xfrm>
            <a:off x="4796932" y="1889970"/>
            <a:ext cx="3671069" cy="2352415"/>
          </a:xfrm>
          <a:prstGeom prst="rect">
            <a:avLst/>
          </a:prstGeom>
        </p:spPr>
      </p:pic>
      <p:pic>
        <p:nvPicPr>
          <p:cNvPr id="8" name="Bilde 7"/>
          <p:cNvPicPr>
            <a:picLocks noChangeAspect="1"/>
          </p:cNvPicPr>
          <p:nvPr/>
        </p:nvPicPr>
        <p:blipFill>
          <a:blip r:embed="rId5"/>
          <a:stretch>
            <a:fillRect/>
          </a:stretch>
        </p:blipFill>
        <p:spPr>
          <a:xfrm>
            <a:off x="9055769" y="1876849"/>
            <a:ext cx="2365536" cy="2365536"/>
          </a:xfrm>
          <a:prstGeom prst="rect">
            <a:avLst/>
          </a:prstGeom>
        </p:spPr>
      </p:pic>
    </p:spTree>
    <p:extLst>
      <p:ext uri="{BB962C8B-B14F-4D97-AF65-F5344CB8AC3E}">
        <p14:creationId xmlns:p14="http://schemas.microsoft.com/office/powerpoint/2010/main" val="322318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957385" y="1592386"/>
            <a:ext cx="5935784" cy="4525963"/>
          </a:xfrm>
        </p:spPr>
        <p:txBody>
          <a:bodyPr>
            <a:normAutofit/>
          </a:bodyPr>
          <a:lstStyle/>
          <a:p>
            <a:pPr eaLnBrk="1" hangingPunct="1">
              <a:lnSpc>
                <a:spcPct val="80000"/>
              </a:lnSpc>
            </a:pPr>
            <a:r>
              <a:rPr lang="nb-NO" altLang="nb-NO" sz="2400" dirty="0">
                <a:latin typeface="Arial" panose="020B0604020202020204" pitchFamily="34" charset="0"/>
                <a:cs typeface="Arial" panose="020B0604020202020204" pitchFamily="34" charset="0"/>
              </a:rPr>
              <a:t>Hvor små sprekker kan mus og rotter komme seg inn gjennom?</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 Mus: 6 mm</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 Rotter: 12 mm</a:t>
            </a:r>
          </a:p>
          <a:p>
            <a:pPr eaLnBrk="1" hangingPunct="1">
              <a:lnSpc>
                <a:spcPct val="80000"/>
              </a:lnSpc>
            </a:pPr>
            <a:endParaRPr lang="nb-NO" altLang="nb-NO" sz="2400" dirty="0">
              <a:latin typeface="Arial" panose="020B0604020202020204" pitchFamily="34" charset="0"/>
              <a:cs typeface="Arial" panose="020B0604020202020204" pitchFamily="34" charset="0"/>
            </a:endParaRPr>
          </a:p>
          <a:p>
            <a:pPr eaLnBrk="1" hangingPunct="1">
              <a:lnSpc>
                <a:spcPct val="80000"/>
              </a:lnSpc>
            </a:pPr>
            <a:r>
              <a:rPr lang="nb-NO" altLang="nb-NO" sz="2400" dirty="0">
                <a:latin typeface="Arial" panose="020B0604020202020204" pitchFamily="34" charset="0"/>
                <a:cs typeface="Arial" panose="020B0604020202020204" pitchFamily="34" charset="0"/>
              </a:rPr>
              <a:t>Husk at gnagere lever i et tredimensjonalt miljø</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Kommer inn i hus fra ganger under bakken, fra kloakknettet, gjennom åpninger på bakkenivå og høyt oppe på huset</a:t>
            </a:r>
          </a:p>
          <a:p>
            <a:pPr eaLnBrk="1" hangingPunct="1">
              <a:lnSpc>
                <a:spcPct val="80000"/>
              </a:lnSpc>
              <a:buFontTx/>
              <a:buNone/>
            </a:pPr>
            <a:endParaRPr lang="nb-NO" altLang="nb-NO" sz="2000" dirty="0"/>
          </a:p>
          <a:p>
            <a:pPr eaLnBrk="1" hangingPunct="1">
              <a:lnSpc>
                <a:spcPct val="80000"/>
              </a:lnSpc>
              <a:buFontTx/>
              <a:buNone/>
            </a:pPr>
            <a:r>
              <a:rPr lang="nb-NO" altLang="nb-NO" sz="2400" dirty="0"/>
              <a:t>	</a:t>
            </a:r>
            <a:endParaRPr lang="nb-NO" altLang="nb-NO" sz="2000" dirty="0"/>
          </a:p>
          <a:p>
            <a:pPr eaLnBrk="1" hangingPunct="1">
              <a:lnSpc>
                <a:spcPct val="80000"/>
              </a:lnSpc>
            </a:pPr>
            <a:endParaRPr lang="nb-NO" altLang="nb-NO" sz="2000" dirty="0"/>
          </a:p>
        </p:txBody>
      </p:sp>
      <p:pic>
        <p:nvPicPr>
          <p:cNvPr id="37892" name="Picture 4" descr="musunderdø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788" y="1412875"/>
            <a:ext cx="1541462"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Rectangle 5"/>
          <p:cNvSpPr>
            <a:spLocks noGrp="1" noChangeArrowheads="1"/>
          </p:cNvSpPr>
          <p:nvPr>
            <p:ph type="title"/>
          </p:nvPr>
        </p:nvSpPr>
        <p:spPr bwMode="auto">
          <a:xfrm>
            <a:off x="1992313" y="620714"/>
            <a:ext cx="8229600" cy="7064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Atferd</a:t>
            </a:r>
          </a:p>
        </p:txBody>
      </p:sp>
      <p:pic>
        <p:nvPicPr>
          <p:cNvPr id="37894" name="Picture 6" descr="h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1" y="2492376"/>
            <a:ext cx="312261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kloak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1775" y="4581525"/>
            <a:ext cx="18224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060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sz="half" idx="1"/>
          </p:nvPr>
        </p:nvSpPr>
        <p:spPr>
          <a:xfrm>
            <a:off x="838200" y="1838877"/>
            <a:ext cx="5181600" cy="4351338"/>
          </a:xfrm>
        </p:spPr>
        <p:txBody>
          <a:bodyPr/>
          <a:lstStyle/>
          <a:p>
            <a:pPr eaLnBrk="1" hangingPunct="1"/>
            <a:r>
              <a:rPr lang="nb-NO" altLang="nb-NO" sz="2400" dirty="0">
                <a:latin typeface="Arial" panose="020B0604020202020204" pitchFamily="34" charset="0"/>
                <a:cs typeface="Arial" panose="020B0604020202020204" pitchFamily="34" charset="0"/>
              </a:rPr>
              <a:t>Gnager på alt </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Ledninger, vannrør, treverk, møbler, klær, bilder, mat, emballasje, fôr</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Brann, vannskader, materiell skade</a:t>
            </a:r>
          </a:p>
          <a:p>
            <a:pPr eaLnBrk="1" hangingPunct="1"/>
            <a:r>
              <a:rPr lang="nb-NO" altLang="nb-NO" sz="2400" dirty="0">
                <a:latin typeface="Arial" panose="020B0604020202020204" pitchFamily="34" charset="0"/>
                <a:cs typeface="Arial" panose="020B0604020202020204" pitchFamily="34" charset="0"/>
              </a:rPr>
              <a:t>Ødelegger isolasjonsmateriale i bygninger</a:t>
            </a:r>
          </a:p>
          <a:p>
            <a:pPr eaLnBrk="1" hangingPunct="1"/>
            <a:r>
              <a:rPr lang="nb-NO" altLang="nb-NO" sz="2400" dirty="0">
                <a:latin typeface="Arial" panose="020B0604020202020204" pitchFamily="34" charset="0"/>
                <a:cs typeface="Arial" panose="020B0604020202020204" pitchFamily="34" charset="0"/>
              </a:rPr>
              <a:t>Spiser mat/fôr, og forurenser dette med ekskrementer og urin</a:t>
            </a:r>
          </a:p>
          <a:p>
            <a:pPr eaLnBrk="1" hangingPunct="1"/>
            <a:endParaRPr lang="nb-NO" altLang="nb-NO" sz="2200" dirty="0"/>
          </a:p>
          <a:p>
            <a:pPr eaLnBrk="1" hangingPunct="1"/>
            <a:endParaRPr lang="nb-NO" altLang="nb-NO" sz="2000" dirty="0"/>
          </a:p>
        </p:txBody>
      </p:sp>
      <p:pic>
        <p:nvPicPr>
          <p:cNvPr id="38916" name="Picture 12" descr="rotteled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93996"/>
            <a:ext cx="2436558" cy="163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3" descr="rottebol i sentrifu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052066"/>
            <a:ext cx="2455717" cy="196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4" descr="rottegnag"/>
          <p:cNvPicPr>
            <a:picLocks noGrp="1" noChangeAspect="1" noChangeArrowheads="1"/>
          </p:cNvPicPr>
          <p:nvPr>
            <p:ph type="body" sz="half" idx="2"/>
          </p:nvPr>
        </p:nvPicPr>
        <p:blipFill>
          <a:blip r:embed="rId5">
            <a:extLst>
              <a:ext uri="{28A0092B-C50C-407E-A947-70E740481C1C}">
                <a14:useLocalDpi xmlns:a14="http://schemas.microsoft.com/office/drawing/2010/main" val="0"/>
              </a:ext>
            </a:extLst>
          </a:blip>
          <a:srcRect/>
          <a:stretch>
            <a:fillRect/>
          </a:stretch>
        </p:blipFill>
        <p:spPr>
          <a:xfrm>
            <a:off x="8779130" y="965062"/>
            <a:ext cx="2961766" cy="23657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9" name="Picture 15" descr="rottebol i skuf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9130" y="3646742"/>
            <a:ext cx="2961766" cy="236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16"/>
          <p:cNvSpPr>
            <a:spLocks noChangeArrowheads="1"/>
          </p:cNvSpPr>
          <p:nvPr/>
        </p:nvSpPr>
        <p:spPr bwMode="auto">
          <a:xfrm>
            <a:off x="4800600" y="620713"/>
            <a:ext cx="24929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Skadeverk</a:t>
            </a:r>
            <a:endParaRPr lang="nb-NO" altLang="nb-NO" sz="1800" b="1" dirty="0"/>
          </a:p>
        </p:txBody>
      </p:sp>
    </p:spTree>
    <p:extLst>
      <p:ext uri="{BB962C8B-B14F-4D97-AF65-F5344CB8AC3E}">
        <p14:creationId xmlns:p14="http://schemas.microsoft.com/office/powerpoint/2010/main" val="1390945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746370" y="1477169"/>
            <a:ext cx="8327292" cy="4525963"/>
          </a:xfrm>
        </p:spPr>
        <p:txBody>
          <a:bodyPr>
            <a:normAutofit/>
          </a:bodyPr>
          <a:lstStyle/>
          <a:p>
            <a:pPr eaLnBrk="1" hangingPunct="1">
              <a:lnSpc>
                <a:spcPct val="90000"/>
              </a:lnSpc>
            </a:pPr>
            <a:r>
              <a:rPr lang="nb-NO" altLang="nb-NO" sz="2400" dirty="0">
                <a:latin typeface="Arial" panose="020B0604020202020204" pitchFamily="34" charset="0"/>
                <a:cs typeface="Arial" panose="020B0604020202020204" pitchFamily="34" charset="0"/>
              </a:rPr>
              <a:t>Rottebitt </a:t>
            </a:r>
          </a:p>
          <a:p>
            <a:pPr lvl="1" eaLnBrk="1" hangingPunct="1">
              <a:lnSpc>
                <a:spcPct val="9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50 000 tilfeller pr. år i USA</a:t>
            </a:r>
          </a:p>
          <a:p>
            <a:pPr lvl="1" eaLnBrk="1" hangingPunct="1">
              <a:lnSpc>
                <a:spcPct val="9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Sjeldent forekommende i Norge</a:t>
            </a:r>
          </a:p>
          <a:p>
            <a:pPr lvl="1" eaLnBrk="1" hangingPunct="1">
              <a:lnSpc>
                <a:spcPct val="9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Går spesielt ut over barn</a:t>
            </a:r>
          </a:p>
          <a:p>
            <a:pPr lvl="1" eaLnBrk="1" hangingPunct="1">
              <a:lnSpc>
                <a:spcPct val="9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Bitt i ansikt og på hender</a:t>
            </a:r>
          </a:p>
          <a:p>
            <a:pPr lvl="1" eaLnBrk="1" hangingPunct="1">
              <a:lnSpc>
                <a:spcPct val="9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Store vevsskader, betennelser, infeksjoner</a:t>
            </a:r>
          </a:p>
          <a:p>
            <a:pPr lvl="2" eaLnBrk="1" hangingPunct="1">
              <a:lnSpc>
                <a:spcPct val="90000"/>
              </a:lnSpc>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Rottebittfeber</a:t>
            </a:r>
          </a:p>
          <a:p>
            <a:pPr lvl="2" eaLnBrk="1" hangingPunct="1">
              <a:lnSpc>
                <a:spcPct val="90000"/>
              </a:lnSpc>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Bakterier i munnhule og urin</a:t>
            </a:r>
          </a:p>
          <a:p>
            <a:pPr lvl="2" eaLnBrk="1" hangingPunct="1">
              <a:lnSpc>
                <a:spcPct val="90000"/>
              </a:lnSpc>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Enkelttilfeller rapportert i Norge</a:t>
            </a:r>
          </a:p>
          <a:p>
            <a:pPr lvl="2" eaLnBrk="1" hangingPunct="1">
              <a:lnSpc>
                <a:spcPct val="90000"/>
              </a:lnSpc>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Tiltak er forsiktighet ved kontakt med rotter og mus. Bruk hansker hvis slike dyr skal fanges!</a:t>
            </a:r>
          </a:p>
          <a:p>
            <a:pPr lvl="2" eaLnBrk="1" hangingPunct="1">
              <a:lnSpc>
                <a:spcPct val="90000"/>
              </a:lnSpc>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Ved gnagerbitt vaskes såret grundig og lege kontaktes</a:t>
            </a:r>
          </a:p>
          <a:p>
            <a:pPr lvl="1" eaLnBrk="1" hangingPunct="1">
              <a:lnSpc>
                <a:spcPct val="90000"/>
              </a:lnSpc>
            </a:pPr>
            <a:endParaRPr lang="nb-NO" altLang="nb-NO" sz="1800" i="1" dirty="0"/>
          </a:p>
          <a:p>
            <a:pPr eaLnBrk="1" hangingPunct="1">
              <a:lnSpc>
                <a:spcPct val="90000"/>
              </a:lnSpc>
            </a:pPr>
            <a:endParaRPr lang="nb-NO" altLang="nb-NO" dirty="0"/>
          </a:p>
          <a:p>
            <a:pPr eaLnBrk="1" hangingPunct="1">
              <a:lnSpc>
                <a:spcPct val="90000"/>
              </a:lnSpc>
            </a:pPr>
            <a:endParaRPr lang="nb-NO" altLang="nb-NO" sz="3600" dirty="0"/>
          </a:p>
        </p:txBody>
      </p:sp>
      <p:sp>
        <p:nvSpPr>
          <p:cNvPr id="39940" name="Rectangle 12"/>
          <p:cNvSpPr>
            <a:spLocks noGrp="1" noChangeArrowheads="1"/>
          </p:cNvSpPr>
          <p:nvPr>
            <p:ph type="title"/>
          </p:nvPr>
        </p:nvSpPr>
        <p:spPr bwMode="auto">
          <a:xfrm>
            <a:off x="1992313" y="549276"/>
            <a:ext cx="8229600" cy="777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Skadeverk</a:t>
            </a:r>
            <a:endParaRPr lang="nb-NO" altLang="nb-NO" sz="1400" dirty="0">
              <a:latin typeface="Arial" panose="020B0604020202020204" pitchFamily="34" charset="0"/>
              <a:cs typeface="Arial" panose="020B0604020202020204" pitchFamily="34" charset="0"/>
            </a:endParaRPr>
          </a:p>
        </p:txBody>
      </p:sp>
      <p:pic>
        <p:nvPicPr>
          <p:cNvPr id="399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7281" y="4221164"/>
            <a:ext cx="2236787" cy="223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756" y="2345930"/>
            <a:ext cx="1239838" cy="164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3" name="Picture 9" descr="http://www.themorningstarr.co.uk/images/rats-eat-babys-face/killer-r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5644" y="977108"/>
            <a:ext cx="17145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65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753D3D-46C5-8B03-3F20-E165843131CD}"/>
              </a:ext>
            </a:extLst>
          </p:cNvPr>
          <p:cNvSpPr>
            <a:spLocks noGrp="1"/>
          </p:cNvSpPr>
          <p:nvPr>
            <p:ph type="title"/>
          </p:nvPr>
        </p:nvSpPr>
        <p:spPr/>
        <p:txBody>
          <a:bodyPr/>
          <a:lstStyle/>
          <a:p>
            <a:r>
              <a:rPr lang="nb-NO" dirty="0"/>
              <a:t> </a:t>
            </a:r>
            <a:r>
              <a:rPr lang="nb-NO" b="1" dirty="0"/>
              <a:t>Langhalemus</a:t>
            </a:r>
            <a:r>
              <a:rPr lang="nb-NO" dirty="0"/>
              <a:t>		      </a:t>
            </a:r>
            <a:r>
              <a:rPr lang="nb-NO" b="1" dirty="0"/>
              <a:t>Korthalemus</a:t>
            </a:r>
          </a:p>
        </p:txBody>
      </p:sp>
      <p:sp>
        <p:nvSpPr>
          <p:cNvPr id="5" name="Plassholder for tekst 4">
            <a:extLst>
              <a:ext uri="{FF2B5EF4-FFF2-40B4-BE49-F238E27FC236}">
                <a16:creationId xmlns:a16="http://schemas.microsoft.com/office/drawing/2014/main" id="{1BBEAB1C-EE32-33F6-0DA4-64DCD3B21C91}"/>
              </a:ext>
            </a:extLst>
          </p:cNvPr>
          <p:cNvSpPr>
            <a:spLocks noGrp="1"/>
          </p:cNvSpPr>
          <p:nvPr>
            <p:ph type="body" idx="1"/>
          </p:nvPr>
        </p:nvSpPr>
        <p:spPr>
          <a:xfrm>
            <a:off x="836612" y="1027906"/>
            <a:ext cx="5157787" cy="823912"/>
          </a:xfrm>
        </p:spPr>
        <p:txBody>
          <a:bodyPr>
            <a:normAutofit/>
          </a:bodyPr>
          <a:lstStyle/>
          <a:p>
            <a:r>
              <a:rPr lang="nb-NO" sz="2800" b="0" dirty="0"/>
              <a:t>Familie </a:t>
            </a:r>
            <a:r>
              <a:rPr lang="nb-NO" sz="2800" b="0" dirty="0" err="1"/>
              <a:t>Musefamilien</a:t>
            </a:r>
            <a:endParaRPr lang="nb-NO" sz="2800" b="0" dirty="0"/>
          </a:p>
        </p:txBody>
      </p:sp>
      <p:sp>
        <p:nvSpPr>
          <p:cNvPr id="6" name="Plassholder for innhold 5">
            <a:extLst>
              <a:ext uri="{FF2B5EF4-FFF2-40B4-BE49-F238E27FC236}">
                <a16:creationId xmlns:a16="http://schemas.microsoft.com/office/drawing/2014/main" id="{0A3ADFE2-F0C9-01E0-738E-1DC1049923F7}"/>
              </a:ext>
            </a:extLst>
          </p:cNvPr>
          <p:cNvSpPr>
            <a:spLocks noGrp="1"/>
          </p:cNvSpPr>
          <p:nvPr>
            <p:ph sz="half" idx="2"/>
          </p:nvPr>
        </p:nvSpPr>
        <p:spPr>
          <a:xfrm>
            <a:off x="862014" y="1932420"/>
            <a:ext cx="5157787" cy="3684588"/>
          </a:xfrm>
        </p:spPr>
        <p:txBody>
          <a:bodyPr>
            <a:normAutofit fontScale="92500"/>
          </a:bodyPr>
          <a:lstStyle/>
          <a:p>
            <a:r>
              <a:rPr lang="nb-NO" dirty="0"/>
              <a:t>Slekt </a:t>
            </a:r>
            <a:r>
              <a:rPr lang="nb-NO" dirty="0" err="1"/>
              <a:t>Rattus</a:t>
            </a:r>
            <a:endParaRPr lang="nb-NO" dirty="0"/>
          </a:p>
          <a:p>
            <a:pPr lvl="1">
              <a:buFont typeface="Wingdings" panose="05000000000000000000" pitchFamily="2" charset="2"/>
              <a:buChar char="ü"/>
            </a:pPr>
            <a:r>
              <a:rPr lang="nb-NO" dirty="0"/>
              <a:t>Brunrotte (</a:t>
            </a:r>
            <a:r>
              <a:rPr lang="nb-NO" i="1" dirty="0" err="1"/>
              <a:t>Rattus</a:t>
            </a:r>
            <a:r>
              <a:rPr lang="nb-NO" i="1" dirty="0"/>
              <a:t> </a:t>
            </a:r>
            <a:r>
              <a:rPr lang="nb-NO" i="1" dirty="0" err="1"/>
              <a:t>norvegicus</a:t>
            </a:r>
            <a:r>
              <a:rPr lang="nb-NO" dirty="0"/>
              <a:t>)</a:t>
            </a:r>
          </a:p>
          <a:p>
            <a:pPr lvl="1">
              <a:buFont typeface="Wingdings" panose="05000000000000000000" pitchFamily="2" charset="2"/>
              <a:buChar char="ü"/>
            </a:pPr>
            <a:r>
              <a:rPr lang="nb-NO" dirty="0" err="1"/>
              <a:t>Svartrotte</a:t>
            </a:r>
            <a:r>
              <a:rPr lang="nb-NO" dirty="0"/>
              <a:t> (</a:t>
            </a:r>
            <a:r>
              <a:rPr lang="nb-NO" i="1" dirty="0" err="1"/>
              <a:t>Rattus</a:t>
            </a:r>
            <a:r>
              <a:rPr lang="nb-NO" i="1" dirty="0"/>
              <a:t> </a:t>
            </a:r>
            <a:r>
              <a:rPr lang="nb-NO" i="1" dirty="0" err="1"/>
              <a:t>rattus</a:t>
            </a:r>
            <a:r>
              <a:rPr lang="nb-NO" dirty="0"/>
              <a:t>)</a:t>
            </a:r>
          </a:p>
          <a:p>
            <a:r>
              <a:rPr lang="nb-NO" dirty="0"/>
              <a:t>Slekt Mus</a:t>
            </a:r>
          </a:p>
          <a:p>
            <a:pPr lvl="1">
              <a:buFont typeface="Wingdings" panose="05000000000000000000" pitchFamily="2" charset="2"/>
              <a:buChar char="ü"/>
            </a:pPr>
            <a:r>
              <a:rPr lang="nb-NO" dirty="0"/>
              <a:t>Husmus (</a:t>
            </a:r>
            <a:r>
              <a:rPr lang="nb-NO" i="1" dirty="0"/>
              <a:t>Mus </a:t>
            </a:r>
            <a:r>
              <a:rPr lang="nb-NO" i="1" dirty="0" err="1"/>
              <a:t>musculus</a:t>
            </a:r>
            <a:r>
              <a:rPr lang="nb-NO" dirty="0"/>
              <a:t>)</a:t>
            </a:r>
          </a:p>
          <a:p>
            <a:r>
              <a:rPr lang="nb-NO" dirty="0"/>
              <a:t>Slekt </a:t>
            </a:r>
            <a:r>
              <a:rPr lang="nb-NO" dirty="0" err="1"/>
              <a:t>Apodemus</a:t>
            </a:r>
            <a:endParaRPr lang="nb-NO" dirty="0"/>
          </a:p>
          <a:p>
            <a:pPr lvl="1"/>
            <a:r>
              <a:rPr lang="nb-NO" dirty="0"/>
              <a:t>Småskogmus (</a:t>
            </a:r>
            <a:r>
              <a:rPr lang="nb-NO" i="1" dirty="0" err="1"/>
              <a:t>Apodemus</a:t>
            </a:r>
            <a:r>
              <a:rPr lang="nb-NO" i="1" dirty="0"/>
              <a:t> </a:t>
            </a:r>
            <a:r>
              <a:rPr lang="nb-NO" i="1" dirty="0" err="1"/>
              <a:t>sylvaticus</a:t>
            </a:r>
            <a:r>
              <a:rPr lang="nb-NO" dirty="0"/>
              <a:t>)</a:t>
            </a:r>
          </a:p>
          <a:p>
            <a:pPr lvl="1"/>
            <a:r>
              <a:rPr lang="nb-NO" dirty="0"/>
              <a:t>Storskogmus (</a:t>
            </a:r>
            <a:r>
              <a:rPr lang="nb-NO" i="1" dirty="0" err="1"/>
              <a:t>Apodemus</a:t>
            </a:r>
            <a:r>
              <a:rPr lang="nb-NO" i="1" dirty="0"/>
              <a:t> </a:t>
            </a:r>
            <a:r>
              <a:rPr lang="nb-NO" i="1" dirty="0" err="1"/>
              <a:t>flavicollis</a:t>
            </a:r>
            <a:r>
              <a:rPr lang="nb-NO" dirty="0"/>
              <a:t>)</a:t>
            </a:r>
          </a:p>
          <a:p>
            <a:endParaRPr lang="nb-NO" dirty="0"/>
          </a:p>
        </p:txBody>
      </p:sp>
      <p:sp>
        <p:nvSpPr>
          <p:cNvPr id="7" name="Plassholder for tekst 6">
            <a:extLst>
              <a:ext uri="{FF2B5EF4-FFF2-40B4-BE49-F238E27FC236}">
                <a16:creationId xmlns:a16="http://schemas.microsoft.com/office/drawing/2014/main" id="{8F02A614-0677-DB7F-7C90-7433E775C4DE}"/>
              </a:ext>
            </a:extLst>
          </p:cNvPr>
          <p:cNvSpPr>
            <a:spLocks noGrp="1"/>
          </p:cNvSpPr>
          <p:nvPr>
            <p:ph type="body" sz="quarter" idx="3"/>
          </p:nvPr>
        </p:nvSpPr>
        <p:spPr>
          <a:xfrm>
            <a:off x="6172200" y="1029926"/>
            <a:ext cx="5183188" cy="823912"/>
          </a:xfrm>
        </p:spPr>
        <p:txBody>
          <a:bodyPr>
            <a:normAutofit/>
          </a:bodyPr>
          <a:lstStyle/>
          <a:p>
            <a:r>
              <a:rPr lang="nb-NO" sz="2800" b="0" dirty="0"/>
              <a:t>Familie Hamsterfamilien </a:t>
            </a:r>
          </a:p>
        </p:txBody>
      </p:sp>
      <p:sp>
        <p:nvSpPr>
          <p:cNvPr id="8" name="Plassholder for innhold 7">
            <a:extLst>
              <a:ext uri="{FF2B5EF4-FFF2-40B4-BE49-F238E27FC236}">
                <a16:creationId xmlns:a16="http://schemas.microsoft.com/office/drawing/2014/main" id="{5952D60D-3907-5F6F-8795-14249815968C}"/>
              </a:ext>
            </a:extLst>
          </p:cNvPr>
          <p:cNvSpPr>
            <a:spLocks noGrp="1"/>
          </p:cNvSpPr>
          <p:nvPr>
            <p:ph sz="quarter" idx="4"/>
          </p:nvPr>
        </p:nvSpPr>
        <p:spPr>
          <a:xfrm>
            <a:off x="6177277" y="1932420"/>
            <a:ext cx="5183188" cy="3684588"/>
          </a:xfrm>
        </p:spPr>
        <p:txBody>
          <a:bodyPr>
            <a:normAutofit fontScale="92500"/>
          </a:bodyPr>
          <a:lstStyle/>
          <a:p>
            <a:r>
              <a:rPr lang="nb-NO" dirty="0"/>
              <a:t>Slekt </a:t>
            </a:r>
            <a:r>
              <a:rPr lang="nb-NO" dirty="0" err="1"/>
              <a:t>Arvicola</a:t>
            </a:r>
            <a:endParaRPr lang="nb-NO" dirty="0"/>
          </a:p>
          <a:p>
            <a:pPr lvl="1">
              <a:buFont typeface="Wingdings" panose="05000000000000000000" pitchFamily="2" charset="2"/>
              <a:buChar char="ü"/>
            </a:pPr>
            <a:r>
              <a:rPr lang="nb-NO" dirty="0"/>
              <a:t>Vånd (</a:t>
            </a:r>
            <a:r>
              <a:rPr lang="nb-NO" i="1" dirty="0" err="1"/>
              <a:t>Arvicola</a:t>
            </a:r>
            <a:r>
              <a:rPr lang="nb-NO" i="1" dirty="0"/>
              <a:t> </a:t>
            </a:r>
            <a:r>
              <a:rPr lang="nb-NO" i="1" dirty="0" err="1"/>
              <a:t>amphibius</a:t>
            </a:r>
            <a:r>
              <a:rPr lang="nb-NO" dirty="0"/>
              <a:t>)</a:t>
            </a:r>
          </a:p>
          <a:p>
            <a:r>
              <a:rPr lang="nb-NO" dirty="0"/>
              <a:t>Slekt </a:t>
            </a:r>
            <a:r>
              <a:rPr lang="nb-NO" dirty="0" err="1"/>
              <a:t>Myodes</a:t>
            </a:r>
            <a:endParaRPr lang="nb-NO" dirty="0"/>
          </a:p>
          <a:p>
            <a:pPr lvl="1">
              <a:buFont typeface="Wingdings" panose="05000000000000000000" pitchFamily="2" charset="2"/>
              <a:buChar char="ü"/>
            </a:pPr>
            <a:r>
              <a:rPr lang="nb-NO" dirty="0"/>
              <a:t>Klatremus (</a:t>
            </a:r>
            <a:r>
              <a:rPr lang="nb-NO" i="1" dirty="0" err="1"/>
              <a:t>Myodes</a:t>
            </a:r>
            <a:r>
              <a:rPr lang="nb-NO" i="1" dirty="0"/>
              <a:t> </a:t>
            </a:r>
            <a:r>
              <a:rPr lang="nb-NO" i="1" dirty="0" err="1"/>
              <a:t>glareolus</a:t>
            </a:r>
            <a:r>
              <a:rPr lang="nb-NO" dirty="0"/>
              <a:t>)</a:t>
            </a:r>
          </a:p>
          <a:p>
            <a:pPr lvl="1">
              <a:buFont typeface="Wingdings" panose="05000000000000000000" pitchFamily="2" charset="2"/>
              <a:buChar char="ü"/>
            </a:pPr>
            <a:r>
              <a:rPr lang="nb-NO" dirty="0"/>
              <a:t>Rødmus (</a:t>
            </a:r>
            <a:r>
              <a:rPr lang="nb-NO" i="1" dirty="0" err="1"/>
              <a:t>Myodes</a:t>
            </a:r>
            <a:r>
              <a:rPr lang="nb-NO" i="1" dirty="0"/>
              <a:t> </a:t>
            </a:r>
            <a:r>
              <a:rPr lang="nb-NO" i="1" dirty="0" err="1"/>
              <a:t>rutilus</a:t>
            </a:r>
            <a:r>
              <a:rPr lang="nb-NO" dirty="0"/>
              <a:t>)</a:t>
            </a:r>
          </a:p>
          <a:p>
            <a:pPr lvl="1">
              <a:buFont typeface="Wingdings" panose="05000000000000000000" pitchFamily="2" charset="2"/>
              <a:buChar char="ü"/>
            </a:pPr>
            <a:r>
              <a:rPr lang="nb-NO" dirty="0"/>
              <a:t>Gråsidemus (</a:t>
            </a:r>
            <a:r>
              <a:rPr lang="nb-NO" i="1" dirty="0" err="1"/>
              <a:t>Myodes</a:t>
            </a:r>
            <a:r>
              <a:rPr lang="nb-NO" i="1" dirty="0"/>
              <a:t> </a:t>
            </a:r>
            <a:r>
              <a:rPr lang="nb-NO" i="1" dirty="0" err="1"/>
              <a:t>rufocanus</a:t>
            </a:r>
            <a:r>
              <a:rPr lang="nb-NO" dirty="0"/>
              <a:t>)</a:t>
            </a:r>
          </a:p>
          <a:p>
            <a:r>
              <a:rPr lang="nb-NO" dirty="0"/>
              <a:t>Slekt </a:t>
            </a:r>
            <a:r>
              <a:rPr lang="nb-NO" dirty="0" err="1"/>
              <a:t>Microtus</a:t>
            </a:r>
            <a:endParaRPr lang="nb-NO" dirty="0"/>
          </a:p>
          <a:p>
            <a:pPr lvl="1">
              <a:buFont typeface="Wingdings" panose="05000000000000000000" pitchFamily="2" charset="2"/>
              <a:buChar char="ü"/>
            </a:pPr>
            <a:r>
              <a:rPr lang="nb-NO" dirty="0"/>
              <a:t>Markmus (</a:t>
            </a:r>
            <a:r>
              <a:rPr lang="nb-NO" i="1" dirty="0" err="1"/>
              <a:t>Microtus</a:t>
            </a:r>
            <a:r>
              <a:rPr lang="nb-NO" i="1" dirty="0"/>
              <a:t> </a:t>
            </a:r>
            <a:r>
              <a:rPr lang="nb-NO" i="1" dirty="0" err="1"/>
              <a:t>agrestis</a:t>
            </a:r>
            <a:r>
              <a:rPr lang="nb-NO" dirty="0"/>
              <a:t>)</a:t>
            </a:r>
          </a:p>
          <a:p>
            <a:pPr lvl="1">
              <a:buFont typeface="Wingdings" panose="05000000000000000000" pitchFamily="2" charset="2"/>
              <a:buChar char="ü"/>
            </a:pPr>
            <a:r>
              <a:rPr lang="nb-NO" dirty="0"/>
              <a:t>Fjellmarkmus (</a:t>
            </a:r>
            <a:r>
              <a:rPr lang="nb-NO" i="1" dirty="0" err="1"/>
              <a:t>Microtus</a:t>
            </a:r>
            <a:r>
              <a:rPr lang="nb-NO" i="1" dirty="0"/>
              <a:t> </a:t>
            </a:r>
            <a:r>
              <a:rPr lang="nb-NO" i="1" dirty="0" err="1"/>
              <a:t>oeconomus</a:t>
            </a:r>
            <a:r>
              <a:rPr lang="nb-NO" dirty="0"/>
              <a:t>)</a:t>
            </a:r>
          </a:p>
          <a:p>
            <a:endParaRPr lang="nb-NO" dirty="0"/>
          </a:p>
        </p:txBody>
      </p:sp>
      <p:pic>
        <p:nvPicPr>
          <p:cNvPr id="9" name="Bilde 8">
            <a:extLst>
              <a:ext uri="{FF2B5EF4-FFF2-40B4-BE49-F238E27FC236}">
                <a16:creationId xmlns:a16="http://schemas.microsoft.com/office/drawing/2014/main" id="{DC0DA528-43BC-BA95-9FF9-11019EB8620A}"/>
              </a:ext>
            </a:extLst>
          </p:cNvPr>
          <p:cNvPicPr>
            <a:picLocks noChangeAspect="1"/>
          </p:cNvPicPr>
          <p:nvPr/>
        </p:nvPicPr>
        <p:blipFill>
          <a:blip r:embed="rId3"/>
          <a:stretch>
            <a:fillRect/>
          </a:stretch>
        </p:blipFill>
        <p:spPr>
          <a:xfrm flipH="1">
            <a:off x="4021978" y="87916"/>
            <a:ext cx="1806166" cy="1217199"/>
          </a:xfrm>
          <a:prstGeom prst="rect">
            <a:avLst/>
          </a:prstGeom>
        </p:spPr>
      </p:pic>
      <p:pic>
        <p:nvPicPr>
          <p:cNvPr id="11" name="Bilde 10">
            <a:extLst>
              <a:ext uri="{FF2B5EF4-FFF2-40B4-BE49-F238E27FC236}">
                <a16:creationId xmlns:a16="http://schemas.microsoft.com/office/drawing/2014/main" id="{D5236A2C-F138-D837-C6D5-36F1B8448CDA}"/>
              </a:ext>
            </a:extLst>
          </p:cNvPr>
          <p:cNvPicPr>
            <a:picLocks noChangeAspect="1"/>
          </p:cNvPicPr>
          <p:nvPr/>
        </p:nvPicPr>
        <p:blipFill>
          <a:blip r:embed="rId4"/>
          <a:stretch>
            <a:fillRect/>
          </a:stretch>
        </p:blipFill>
        <p:spPr>
          <a:xfrm>
            <a:off x="9371332" y="228572"/>
            <a:ext cx="2073144" cy="1076543"/>
          </a:xfrm>
          <a:prstGeom prst="rect">
            <a:avLst/>
          </a:prstGeom>
        </p:spPr>
      </p:pic>
      <p:sp>
        <p:nvSpPr>
          <p:cNvPr id="12" name="Rektangel 11">
            <a:extLst>
              <a:ext uri="{FF2B5EF4-FFF2-40B4-BE49-F238E27FC236}">
                <a16:creationId xmlns:a16="http://schemas.microsoft.com/office/drawing/2014/main" id="{CD6CE37F-A4E6-71CC-0B9C-81D94D8D4DDE}"/>
              </a:ext>
            </a:extLst>
          </p:cNvPr>
          <p:cNvSpPr/>
          <p:nvPr/>
        </p:nvSpPr>
        <p:spPr>
          <a:xfrm>
            <a:off x="1277370" y="2353468"/>
            <a:ext cx="3765685" cy="759185"/>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89996A0D-E088-97F6-504E-148B951DE5F1}"/>
              </a:ext>
            </a:extLst>
          </p:cNvPr>
          <p:cNvSpPr/>
          <p:nvPr/>
        </p:nvSpPr>
        <p:spPr>
          <a:xfrm>
            <a:off x="1277370" y="3533701"/>
            <a:ext cx="3765685" cy="465644"/>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5182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847344" y="1502665"/>
            <a:ext cx="7528560" cy="4525963"/>
          </a:xfrm>
        </p:spPr>
        <p:txBody>
          <a:bodyPr/>
          <a:lstStyle/>
          <a:p>
            <a:pPr lvl="1" eaLnBrk="1" hangingPunct="1">
              <a:buFontTx/>
              <a:buNone/>
            </a:pPr>
            <a:endParaRPr lang="nb-NO" altLang="nb-NO" dirty="0"/>
          </a:p>
          <a:p>
            <a:pPr eaLnBrk="1" hangingPunct="1"/>
            <a:r>
              <a:rPr lang="nb-NO" altLang="nb-NO" sz="2400" dirty="0">
                <a:latin typeface="Arial" panose="020B0604020202020204" pitchFamily="34" charset="0"/>
                <a:cs typeface="Arial" panose="020B0604020202020204" pitchFamily="34" charset="0"/>
              </a:rPr>
              <a:t>Potensiell helserisiko</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Stressende å ha rotter og mus i omgivelsene – psykiske plager</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Allergifremkallende</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Negative effekter av bekjempelsen ved bruk av gift</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Over 55 ulike smittestoffer påvist både på og i rotter (for eksempel Salmonella, </a:t>
            </a:r>
            <a:r>
              <a:rPr lang="nb-NO" altLang="nb-NO" sz="2000" dirty="0" err="1">
                <a:latin typeface="Arial" panose="020B0604020202020204" pitchFamily="34" charset="0"/>
                <a:cs typeface="Arial" panose="020B0604020202020204" pitchFamily="34" charset="0"/>
              </a:rPr>
              <a:t>Campylobacter</a:t>
            </a:r>
            <a:r>
              <a:rPr lang="nb-NO" altLang="nb-NO" sz="2000" dirty="0">
                <a:latin typeface="Arial" panose="020B0604020202020204" pitchFamily="34" charset="0"/>
                <a:cs typeface="Arial" panose="020B0604020202020204" pitchFamily="34" charset="0"/>
              </a:rPr>
              <a:t>, </a:t>
            </a:r>
            <a:r>
              <a:rPr lang="nb-NO" altLang="nb-NO" sz="2000" dirty="0" err="1">
                <a:latin typeface="Arial" panose="020B0604020202020204" pitchFamily="34" charset="0"/>
                <a:cs typeface="Arial" panose="020B0604020202020204" pitchFamily="34" charset="0"/>
              </a:rPr>
              <a:t>Leptospira</a:t>
            </a:r>
            <a:r>
              <a:rPr lang="nb-NO" altLang="nb-NO" sz="2000" dirty="0">
                <a:latin typeface="Arial" panose="020B0604020202020204" pitchFamily="34" charset="0"/>
                <a:cs typeface="Arial" panose="020B0604020202020204" pitchFamily="34" charset="0"/>
              </a:rPr>
              <a:t>)</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Bakterier er vist å ha gener for </a:t>
            </a:r>
            <a:r>
              <a:rPr lang="nb-NO" altLang="nb-NO" sz="2000" dirty="0" err="1">
                <a:latin typeface="Arial" panose="020B0604020202020204" pitchFamily="34" charset="0"/>
                <a:cs typeface="Arial" panose="020B0604020202020204" pitchFamily="34" charset="0"/>
              </a:rPr>
              <a:t>antibiotikaresistens</a:t>
            </a:r>
            <a:endParaRPr lang="nb-NO" altLang="nb-NO" sz="2000" dirty="0">
              <a:latin typeface="Arial" panose="020B0604020202020204" pitchFamily="34" charset="0"/>
              <a:cs typeface="Arial" panose="020B0604020202020204" pitchFamily="34" charset="0"/>
            </a:endParaRPr>
          </a:p>
          <a:p>
            <a:pPr lvl="1" eaLnBrk="1" hangingPunct="1"/>
            <a:endParaRPr lang="nb-NO" altLang="nb-NO" sz="2000" dirty="0"/>
          </a:p>
          <a:p>
            <a:pPr lvl="1" eaLnBrk="1" hangingPunct="1"/>
            <a:endParaRPr lang="nb-NO" altLang="nb-NO" sz="2200" i="1" dirty="0"/>
          </a:p>
          <a:p>
            <a:pPr eaLnBrk="1" hangingPunct="1"/>
            <a:endParaRPr lang="nb-NO" altLang="nb-NO" dirty="0"/>
          </a:p>
          <a:p>
            <a:pPr eaLnBrk="1" hangingPunct="1">
              <a:buFontTx/>
              <a:buNone/>
            </a:pPr>
            <a:endParaRPr lang="nb-NO" altLang="nb-NO" sz="3600" dirty="0"/>
          </a:p>
        </p:txBody>
      </p:sp>
      <p:sp>
        <p:nvSpPr>
          <p:cNvPr id="43012" name="Rectangle 4"/>
          <p:cNvSpPr>
            <a:spLocks noGrp="1" noChangeArrowheads="1"/>
          </p:cNvSpPr>
          <p:nvPr>
            <p:ph type="title"/>
          </p:nvPr>
        </p:nvSpPr>
        <p:spPr bwMode="auto">
          <a:xfrm>
            <a:off x="1992313" y="549276"/>
            <a:ext cx="8229600" cy="777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b="1" dirty="0">
                <a:latin typeface="Arial" panose="020B0604020202020204" pitchFamily="34" charset="0"/>
                <a:cs typeface="Arial" panose="020B0604020202020204" pitchFamily="34" charset="0"/>
              </a:rPr>
              <a:t>Skadeverk</a:t>
            </a:r>
            <a:endParaRPr lang="nb-NO" altLang="nb-NO" sz="1800" dirty="0">
              <a:latin typeface="Arial" panose="020B0604020202020204" pitchFamily="34" charset="0"/>
              <a:cs typeface="Arial" panose="020B0604020202020204" pitchFamily="34" charset="0"/>
            </a:endParaRPr>
          </a:p>
        </p:txBody>
      </p:sp>
      <p:pic>
        <p:nvPicPr>
          <p:cNvPr id="43013" name="Picture 5" descr="tegning ang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075" y="1600201"/>
            <a:ext cx="27336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130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1992313" y="549276"/>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eaLnBrk="1" hangingPunct="1"/>
            <a:r>
              <a:rPr lang="nb-NO" altLang="nb-NO" sz="3600" b="1" dirty="0">
                <a:latin typeface="Arial" panose="020B0604020202020204" pitchFamily="34" charset="0"/>
                <a:cs typeface="Arial" panose="020B0604020202020204" pitchFamily="34" charset="0"/>
              </a:rPr>
              <a:t>Skadeverk</a:t>
            </a:r>
            <a:endParaRPr lang="nb-NO" altLang="nb-NO" sz="1100" dirty="0">
              <a:latin typeface="Arial" panose="020B0604020202020204" pitchFamily="34" charset="0"/>
              <a:cs typeface="Arial" panose="020B0604020202020204" pitchFamily="34" charset="0"/>
            </a:endParaRPr>
          </a:p>
        </p:txBody>
      </p:sp>
      <p:sp>
        <p:nvSpPr>
          <p:cNvPr id="45059" name="Rectangle 3"/>
          <p:cNvSpPr>
            <a:spLocks noGrp="1" noChangeArrowheads="1"/>
          </p:cNvSpPr>
          <p:nvPr>
            <p:ph type="body" idx="1"/>
          </p:nvPr>
        </p:nvSpPr>
        <p:spPr>
          <a:xfrm>
            <a:off x="252046" y="1412875"/>
            <a:ext cx="10515600" cy="4351338"/>
          </a:xfrm>
        </p:spPr>
        <p:txBody>
          <a:bodyPr>
            <a:noAutofit/>
          </a:bodyPr>
          <a:lstStyle/>
          <a:p>
            <a:pPr eaLnBrk="1" hangingPunct="1">
              <a:lnSpc>
                <a:spcPct val="80000"/>
              </a:lnSpc>
            </a:pPr>
            <a:r>
              <a:rPr lang="nb-NO" altLang="nb-NO" sz="2400" dirty="0">
                <a:latin typeface="Arial" panose="020B0604020202020204" pitchFamily="34" charset="0"/>
                <a:cs typeface="Arial" panose="020B0604020202020204" pitchFamily="34" charset="0"/>
              </a:rPr>
              <a:t>Musepest (</a:t>
            </a:r>
            <a:r>
              <a:rPr lang="nb-NO" altLang="nb-NO" sz="2400" dirty="0" err="1">
                <a:latin typeface="Arial" panose="020B0604020202020204" pitchFamily="34" charset="0"/>
                <a:cs typeface="Arial" panose="020B0604020202020204" pitchFamily="34" charset="0"/>
              </a:rPr>
              <a:t>Nephropathia</a:t>
            </a:r>
            <a:r>
              <a:rPr lang="nb-NO" altLang="nb-NO" sz="2400" dirty="0">
                <a:latin typeface="Arial" panose="020B0604020202020204" pitchFamily="34" charset="0"/>
                <a:cs typeface="Arial" panose="020B0604020202020204" pitchFamily="34" charset="0"/>
              </a:rPr>
              <a:t> </a:t>
            </a:r>
            <a:r>
              <a:rPr lang="nb-NO" altLang="nb-NO" sz="2400" dirty="0" err="1">
                <a:latin typeface="Arial" panose="020B0604020202020204" pitchFamily="34" charset="0"/>
                <a:cs typeface="Arial" panose="020B0604020202020204" pitchFamily="34" charset="0"/>
              </a:rPr>
              <a:t>epidemica</a:t>
            </a:r>
            <a:r>
              <a:rPr lang="nb-NO" altLang="nb-NO" sz="2400" dirty="0">
                <a:latin typeface="Arial" panose="020B0604020202020204" pitchFamily="34" charset="0"/>
                <a:cs typeface="Arial" panose="020B0604020202020204" pitchFamily="34" charset="0"/>
              </a:rPr>
              <a:t>)</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Virus</a:t>
            </a:r>
          </a:p>
          <a:p>
            <a:pPr eaLnBrk="1" hangingPunct="1">
              <a:lnSpc>
                <a:spcPct val="80000"/>
              </a:lnSpc>
            </a:pPr>
            <a:endParaRPr lang="nb-NO" altLang="nb-NO" sz="2400" dirty="0">
              <a:latin typeface="Arial" panose="020B0604020202020204" pitchFamily="34" charset="0"/>
              <a:cs typeface="Arial" panose="020B0604020202020204" pitchFamily="34" charset="0"/>
            </a:endParaRPr>
          </a:p>
          <a:p>
            <a:pPr eaLnBrk="1" hangingPunct="1">
              <a:lnSpc>
                <a:spcPct val="80000"/>
              </a:lnSpc>
            </a:pPr>
            <a:r>
              <a:rPr lang="nb-NO" altLang="nb-NO" sz="2400" dirty="0">
                <a:latin typeface="Arial" panose="020B0604020202020204" pitchFamily="34" charset="0"/>
                <a:cs typeface="Arial" panose="020B0604020202020204" pitchFamily="34" charset="0"/>
              </a:rPr>
              <a:t>Smitte</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Sannsynlig smitte er gjennom inhalasjon av aerosoler med virus fra inntørkete ekskrementer fra gnagere (klatremus i Sør-Norge og rødmus i Nord-Norge)</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Vanligst i Hedmark og Oppland</a:t>
            </a:r>
          </a:p>
          <a:p>
            <a:pPr eaLnBrk="1" hangingPunct="1">
              <a:lnSpc>
                <a:spcPct val="80000"/>
              </a:lnSpc>
            </a:pPr>
            <a:endParaRPr lang="nb-NO" altLang="nb-NO" sz="2400" dirty="0">
              <a:latin typeface="Arial" panose="020B0604020202020204" pitchFamily="34" charset="0"/>
              <a:cs typeface="Arial" panose="020B0604020202020204" pitchFamily="34" charset="0"/>
            </a:endParaRPr>
          </a:p>
          <a:p>
            <a:pPr eaLnBrk="1" hangingPunct="1">
              <a:lnSpc>
                <a:spcPct val="80000"/>
              </a:lnSpc>
            </a:pPr>
            <a:r>
              <a:rPr lang="nb-NO" altLang="nb-NO" sz="2400" dirty="0">
                <a:latin typeface="Arial" panose="020B0604020202020204" pitchFamily="34" charset="0"/>
                <a:cs typeface="Arial" panose="020B0604020202020204" pitchFamily="34" charset="0"/>
              </a:rPr>
              <a:t>Symptomer</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Akutt feber, </a:t>
            </a:r>
            <a:r>
              <a:rPr lang="nb-NO" altLang="nb-NO" sz="2000" dirty="0" err="1">
                <a:latin typeface="Arial" panose="020B0604020202020204" pitchFamily="34" charset="0"/>
                <a:cs typeface="Arial" panose="020B0604020202020204" pitchFamily="34" charset="0"/>
              </a:rPr>
              <a:t>influensaliknende</a:t>
            </a:r>
            <a:r>
              <a:rPr lang="nb-NO" altLang="nb-NO" sz="2000" dirty="0">
                <a:latin typeface="Arial" panose="020B0604020202020204" pitchFamily="34" charset="0"/>
                <a:cs typeface="Arial" panose="020B0604020202020204" pitchFamily="34" charset="0"/>
              </a:rPr>
              <a:t> symptomer, rygg- og magesmerter, oppkast, diaré, hodepine.</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Kan gi nevrologiske komplikasjoner og hepatitt</a:t>
            </a:r>
          </a:p>
          <a:p>
            <a:pPr eaLnBrk="1" hangingPunct="1">
              <a:lnSpc>
                <a:spcPct val="80000"/>
              </a:lnSpc>
            </a:pPr>
            <a:endParaRPr lang="nb-NO" altLang="nb-NO" sz="2400" dirty="0">
              <a:latin typeface="Arial" panose="020B0604020202020204" pitchFamily="34" charset="0"/>
              <a:cs typeface="Arial" panose="020B0604020202020204" pitchFamily="34" charset="0"/>
            </a:endParaRPr>
          </a:p>
          <a:p>
            <a:pPr eaLnBrk="1" hangingPunct="1">
              <a:lnSpc>
                <a:spcPct val="80000"/>
              </a:lnSpc>
            </a:pPr>
            <a:r>
              <a:rPr lang="nb-NO" altLang="nb-NO" sz="2400" dirty="0">
                <a:latin typeface="Arial" panose="020B0604020202020204" pitchFamily="34" charset="0"/>
                <a:cs typeface="Arial" panose="020B0604020202020204" pitchFamily="34" charset="0"/>
              </a:rPr>
              <a:t>Omtrent 40 tilfeller pr år de siste årene</a:t>
            </a:r>
          </a:p>
        </p:txBody>
      </p:sp>
      <p:pic>
        <p:nvPicPr>
          <p:cNvPr id="45061" name="Picture 7" descr="Klatrem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0478" y="3588544"/>
            <a:ext cx="2055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8" descr="Rødm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3110" y="1483213"/>
            <a:ext cx="190817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48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2063750" y="549276"/>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eaLnBrk="1" hangingPunct="1"/>
            <a:r>
              <a:rPr lang="nb-NO" altLang="nb-NO" sz="3600" b="1" dirty="0">
                <a:latin typeface="Arial" panose="020B0604020202020204" pitchFamily="34" charset="0"/>
                <a:cs typeface="Arial" panose="020B0604020202020204" pitchFamily="34" charset="0"/>
              </a:rPr>
              <a:t>Skadeverk</a:t>
            </a:r>
            <a:endParaRPr lang="nb-NO" altLang="nb-NO" sz="1100" dirty="0">
              <a:latin typeface="Arial" panose="020B0604020202020204" pitchFamily="34" charset="0"/>
              <a:cs typeface="Arial" panose="020B0604020202020204" pitchFamily="34" charset="0"/>
            </a:endParaRPr>
          </a:p>
        </p:txBody>
      </p:sp>
      <p:sp>
        <p:nvSpPr>
          <p:cNvPr id="46083" name="Rectangle 3"/>
          <p:cNvSpPr>
            <a:spLocks noGrp="1" noChangeArrowheads="1"/>
          </p:cNvSpPr>
          <p:nvPr>
            <p:ph type="body" idx="1"/>
          </p:nvPr>
        </p:nvSpPr>
        <p:spPr>
          <a:xfrm>
            <a:off x="838200" y="1825625"/>
            <a:ext cx="8472854" cy="4351338"/>
          </a:xfrm>
        </p:spPr>
        <p:txBody>
          <a:bodyPr>
            <a:normAutofit/>
          </a:bodyPr>
          <a:lstStyle/>
          <a:p>
            <a:pPr eaLnBrk="1" hangingPunct="1"/>
            <a:r>
              <a:rPr lang="nb-NO" altLang="nb-NO" sz="2400" dirty="0">
                <a:latin typeface="Arial" panose="020B0604020202020204" pitchFamily="34" charset="0"/>
                <a:cs typeface="Arial" panose="020B0604020202020204" pitchFamily="34" charset="0"/>
              </a:rPr>
              <a:t>Forebyggende tiltak mot musepest</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Ved rengjøring av steder der gnagere har vært bør det brukes våt klut </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Unngå kosting og støvsuging</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Munnbind/støvmaske og gummihansker kan anvendes for ekstra beskyttelse</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Området kan desinfiseres med 10% klorblanding</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Det er også en smitterisiko ved arbeid med høy i fjøs, hagearbeid og henting av ved fra vedskjul og vedstabler hvor det har vært mus</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Sikring av bygg for å forhindre invasjoner av gnagere er meget viktig</a:t>
            </a:r>
          </a:p>
        </p:txBody>
      </p:sp>
      <p:pic>
        <p:nvPicPr>
          <p:cNvPr id="2" name="Bilde 1"/>
          <p:cNvPicPr>
            <a:picLocks noChangeAspect="1"/>
          </p:cNvPicPr>
          <p:nvPr/>
        </p:nvPicPr>
        <p:blipFill>
          <a:blip r:embed="rId3"/>
          <a:stretch>
            <a:fillRect/>
          </a:stretch>
        </p:blipFill>
        <p:spPr>
          <a:xfrm>
            <a:off x="9580640" y="1825625"/>
            <a:ext cx="2482772" cy="1574922"/>
          </a:xfrm>
          <a:prstGeom prst="rect">
            <a:avLst/>
          </a:prstGeom>
        </p:spPr>
      </p:pic>
      <p:pic>
        <p:nvPicPr>
          <p:cNvPr id="3" name="Bilde 2"/>
          <p:cNvPicPr>
            <a:picLocks noChangeAspect="1"/>
          </p:cNvPicPr>
          <p:nvPr/>
        </p:nvPicPr>
        <p:blipFill>
          <a:blip r:embed="rId4"/>
          <a:stretch>
            <a:fillRect/>
          </a:stretch>
        </p:blipFill>
        <p:spPr>
          <a:xfrm>
            <a:off x="9580640" y="3578469"/>
            <a:ext cx="2470782" cy="1389185"/>
          </a:xfrm>
          <a:prstGeom prst="rect">
            <a:avLst/>
          </a:prstGeom>
        </p:spPr>
      </p:pic>
    </p:spTree>
    <p:extLst>
      <p:ext uri="{BB962C8B-B14F-4D97-AF65-F5344CB8AC3E}">
        <p14:creationId xmlns:p14="http://schemas.microsoft.com/office/powerpoint/2010/main" val="763055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1992313" y="549276"/>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eaLnBrk="1" hangingPunct="1"/>
            <a:r>
              <a:rPr lang="nb-NO" altLang="nb-NO" sz="3600" b="1" dirty="0">
                <a:latin typeface="Arial" panose="020B0604020202020204" pitchFamily="34" charset="0"/>
                <a:cs typeface="Arial" panose="020B0604020202020204" pitchFamily="34" charset="0"/>
              </a:rPr>
              <a:t>Skadeverk</a:t>
            </a:r>
            <a:endParaRPr lang="nb-NO" altLang="nb-NO" sz="2000" dirty="0">
              <a:latin typeface="Arial" panose="020B0604020202020204" pitchFamily="34" charset="0"/>
              <a:cs typeface="Arial" panose="020B0604020202020204" pitchFamily="34" charset="0"/>
            </a:endParaRPr>
          </a:p>
        </p:txBody>
      </p:sp>
      <p:sp>
        <p:nvSpPr>
          <p:cNvPr id="47107" name="Rectangle 3"/>
          <p:cNvSpPr>
            <a:spLocks noGrp="1" noChangeArrowheads="1"/>
          </p:cNvSpPr>
          <p:nvPr>
            <p:ph type="body" idx="1"/>
          </p:nvPr>
        </p:nvSpPr>
        <p:spPr>
          <a:xfrm>
            <a:off x="838200" y="1825625"/>
            <a:ext cx="7725508" cy="4351338"/>
          </a:xfrm>
        </p:spPr>
        <p:txBody>
          <a:bodyPr>
            <a:normAutofit lnSpcReduction="10000"/>
          </a:bodyPr>
          <a:lstStyle/>
          <a:p>
            <a:pPr eaLnBrk="1" hangingPunct="1"/>
            <a:r>
              <a:rPr lang="nb-NO" altLang="nb-NO" sz="2400" dirty="0">
                <a:latin typeface="Arial" panose="020B0604020202020204" pitchFamily="34" charset="0"/>
                <a:cs typeface="Arial" panose="020B0604020202020204" pitchFamily="34" charset="0"/>
              </a:rPr>
              <a:t>Tularemi - harepest</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Bakterie</a:t>
            </a:r>
          </a:p>
          <a:p>
            <a:pPr eaLnBrk="1" hangingPunct="1"/>
            <a:r>
              <a:rPr lang="nb-NO" altLang="nb-NO" sz="2400" dirty="0">
                <a:latin typeface="Arial" panose="020B0604020202020204" pitchFamily="34" charset="0"/>
                <a:cs typeface="Arial" panose="020B0604020202020204" pitchFamily="34" charset="0"/>
              </a:rPr>
              <a:t>Smittemåte</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Kontaktsmitte med syke/døde dyr</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Inhalasjon av støv infisert med ekskrementer eller urin</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Inntak av vann med smittestoff</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Via myggstikk</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Via flåttbitt</a:t>
            </a:r>
          </a:p>
          <a:p>
            <a:pPr eaLnBrk="1" hangingPunct="1"/>
            <a:r>
              <a:rPr lang="nb-NO" altLang="nb-NO" sz="2400" dirty="0">
                <a:latin typeface="Arial" panose="020B0604020202020204" pitchFamily="34" charset="0"/>
                <a:cs typeface="Arial" panose="020B0604020202020204" pitchFamily="34" charset="0"/>
              </a:rPr>
              <a:t>Jegere er spesielt utsatt, og hansker bør brukes ved håndtering av harer</a:t>
            </a:r>
          </a:p>
          <a:p>
            <a:pPr eaLnBrk="1" hangingPunct="1"/>
            <a:r>
              <a:rPr lang="nb-NO" altLang="nb-NO" sz="2400" dirty="0">
                <a:latin typeface="Arial" panose="020B0604020202020204" pitchFamily="34" charset="0"/>
                <a:cs typeface="Arial" panose="020B0604020202020204" pitchFamily="34" charset="0"/>
              </a:rPr>
              <a:t>Smitte fra vann er vanlig, og brønner sikres mot gnagere</a:t>
            </a:r>
          </a:p>
          <a:p>
            <a:pPr eaLnBrk="1" hangingPunct="1"/>
            <a:endParaRPr lang="nb-NO" altLang="nb-NO" sz="2600" dirty="0"/>
          </a:p>
        </p:txBody>
      </p:sp>
      <p:pic>
        <p:nvPicPr>
          <p:cNvPr id="2" name="Bilde 1"/>
          <p:cNvPicPr>
            <a:picLocks noChangeAspect="1"/>
          </p:cNvPicPr>
          <p:nvPr/>
        </p:nvPicPr>
        <p:blipFill>
          <a:blip r:embed="rId2"/>
          <a:stretch>
            <a:fillRect/>
          </a:stretch>
        </p:blipFill>
        <p:spPr>
          <a:xfrm>
            <a:off x="9246209" y="1677142"/>
            <a:ext cx="2143126" cy="1430537"/>
          </a:xfrm>
          <a:prstGeom prst="rect">
            <a:avLst/>
          </a:prstGeom>
        </p:spPr>
      </p:pic>
      <p:pic>
        <p:nvPicPr>
          <p:cNvPr id="3" name="Bilde 2"/>
          <p:cNvPicPr>
            <a:picLocks noChangeAspect="1"/>
          </p:cNvPicPr>
          <p:nvPr/>
        </p:nvPicPr>
        <p:blipFill>
          <a:blip r:embed="rId3"/>
          <a:stretch>
            <a:fillRect/>
          </a:stretch>
        </p:blipFill>
        <p:spPr>
          <a:xfrm>
            <a:off x="9241812" y="3755109"/>
            <a:ext cx="2143125" cy="2143125"/>
          </a:xfrm>
          <a:prstGeom prst="rect">
            <a:avLst/>
          </a:prstGeom>
        </p:spPr>
      </p:pic>
    </p:spTree>
    <p:extLst>
      <p:ext uri="{BB962C8B-B14F-4D97-AF65-F5344CB8AC3E}">
        <p14:creationId xmlns:p14="http://schemas.microsoft.com/office/powerpoint/2010/main" val="4072050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1992313" y="549275"/>
            <a:ext cx="8229600" cy="706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Skadeverk</a:t>
            </a:r>
            <a:endParaRPr lang="nb-NO" altLang="nb-NO" sz="1800" b="1" dirty="0">
              <a:latin typeface="Arial" panose="020B0604020202020204" pitchFamily="34" charset="0"/>
              <a:cs typeface="Arial" panose="020B0604020202020204" pitchFamily="34" charset="0"/>
            </a:endParaRPr>
          </a:p>
        </p:txBody>
      </p:sp>
      <p:sp>
        <p:nvSpPr>
          <p:cNvPr id="48131" name="Rectangle 3"/>
          <p:cNvSpPr>
            <a:spLocks noGrp="1" noChangeArrowheads="1"/>
          </p:cNvSpPr>
          <p:nvPr>
            <p:ph type="body" idx="1"/>
          </p:nvPr>
        </p:nvSpPr>
        <p:spPr>
          <a:xfrm>
            <a:off x="838200" y="1825625"/>
            <a:ext cx="9123485" cy="4351338"/>
          </a:xfrm>
        </p:spPr>
        <p:txBody>
          <a:bodyPr>
            <a:normAutofit/>
          </a:bodyPr>
          <a:lstStyle/>
          <a:p>
            <a:pPr eaLnBrk="1" hangingPunct="1">
              <a:lnSpc>
                <a:spcPct val="80000"/>
              </a:lnSpc>
            </a:pPr>
            <a:r>
              <a:rPr lang="nb-NO" altLang="nb-NO" sz="2400" dirty="0" err="1">
                <a:latin typeface="Arial" panose="020B0604020202020204" pitchFamily="34" charset="0"/>
                <a:cs typeface="Arial" panose="020B0604020202020204" pitchFamily="34" charset="0"/>
              </a:rPr>
              <a:t>Leptospirose</a:t>
            </a:r>
            <a:r>
              <a:rPr lang="nb-NO" altLang="nb-NO" sz="2400" dirty="0">
                <a:latin typeface="Arial" panose="020B0604020202020204" pitchFamily="34" charset="0"/>
                <a:cs typeface="Arial" panose="020B0604020202020204" pitchFamily="34" charset="0"/>
              </a:rPr>
              <a:t>/</a:t>
            </a:r>
            <a:r>
              <a:rPr lang="nb-NO" altLang="nb-NO" sz="2400" dirty="0" err="1">
                <a:latin typeface="Arial" panose="020B0604020202020204" pitchFamily="34" charset="0"/>
                <a:cs typeface="Arial" panose="020B0604020202020204" pitchFamily="34" charset="0"/>
              </a:rPr>
              <a:t>Weils</a:t>
            </a:r>
            <a:r>
              <a:rPr lang="nb-NO" altLang="nb-NO" sz="2400" dirty="0">
                <a:latin typeface="Arial" panose="020B0604020202020204" pitchFamily="34" charset="0"/>
                <a:cs typeface="Arial" panose="020B0604020202020204" pitchFamily="34" charset="0"/>
              </a:rPr>
              <a:t> sykdom </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Bakterieinfeksjon</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Smitter etter kontakt med forurenset vann som inneholder urin fra infiserte dyr</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Smitter gjennom hud, sår, rifter i hud eller ved svelging av infisert vann</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Bakterien kan overleve flere måneder i vann og fuktig jord</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Nylig påvist hos 10% av rotter i Norge</a:t>
            </a:r>
          </a:p>
          <a:p>
            <a:pPr eaLnBrk="1" hangingPunct="1">
              <a:lnSpc>
                <a:spcPct val="80000"/>
              </a:lnSpc>
            </a:pPr>
            <a:endParaRPr lang="nb-NO" altLang="nb-NO" sz="2400" dirty="0">
              <a:latin typeface="Arial" panose="020B0604020202020204" pitchFamily="34" charset="0"/>
              <a:cs typeface="Arial" panose="020B0604020202020204" pitchFamily="34" charset="0"/>
            </a:endParaRPr>
          </a:p>
          <a:p>
            <a:pPr eaLnBrk="1" hangingPunct="1">
              <a:lnSpc>
                <a:spcPct val="80000"/>
              </a:lnSpc>
            </a:pPr>
            <a:r>
              <a:rPr lang="nb-NO" altLang="nb-NO" sz="2400" dirty="0">
                <a:latin typeface="Arial" panose="020B0604020202020204" pitchFamily="34" charset="0"/>
                <a:cs typeface="Arial" panose="020B0604020202020204" pitchFamily="34" charset="0"/>
              </a:rPr>
              <a:t>Beskyttelsesutstyr som hansker, dress, støvler må brukes når arbeid utføres i utsatte områder som for eksempel kloakknettet og andre steder der det har vært mye rotter.</a:t>
            </a:r>
          </a:p>
        </p:txBody>
      </p:sp>
      <p:pic>
        <p:nvPicPr>
          <p:cNvPr id="2" name="Bilde 1"/>
          <p:cNvPicPr>
            <a:picLocks noChangeAspect="1"/>
          </p:cNvPicPr>
          <p:nvPr/>
        </p:nvPicPr>
        <p:blipFill>
          <a:blip r:embed="rId3"/>
          <a:stretch>
            <a:fillRect/>
          </a:stretch>
        </p:blipFill>
        <p:spPr>
          <a:xfrm>
            <a:off x="9335402" y="1052052"/>
            <a:ext cx="2660165" cy="1777877"/>
          </a:xfrm>
          <a:prstGeom prst="rect">
            <a:avLst/>
          </a:prstGeom>
        </p:spPr>
      </p:pic>
    </p:spTree>
    <p:extLst>
      <p:ext uri="{BB962C8B-B14F-4D97-AF65-F5344CB8AC3E}">
        <p14:creationId xmlns:p14="http://schemas.microsoft.com/office/powerpoint/2010/main" val="1451057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920497" y="1526381"/>
            <a:ext cx="6541007" cy="4858788"/>
          </a:xfrm>
        </p:spPr>
        <p:txBody>
          <a:bodyPr>
            <a:normAutofit fontScale="92500" lnSpcReduction="20000"/>
          </a:bodyPr>
          <a:lstStyle/>
          <a:p>
            <a:pPr eaLnBrk="1" hangingPunct="1">
              <a:lnSpc>
                <a:spcPct val="80000"/>
              </a:lnSpc>
            </a:pPr>
            <a:r>
              <a:rPr lang="nb-NO" altLang="nb-NO" sz="2600" dirty="0">
                <a:latin typeface="Arial" panose="020B0604020202020204" pitchFamily="34" charset="0"/>
                <a:cs typeface="Arial" panose="020B0604020202020204" pitchFamily="34" charset="0"/>
              </a:rPr>
              <a:t>Hva slags gnager?</a:t>
            </a:r>
          </a:p>
          <a:p>
            <a:pPr lvl="1" eaLnBrk="1" hangingPunct="1">
              <a:lnSpc>
                <a:spcPct val="80000"/>
              </a:lnSpc>
              <a:buFont typeface="Wingdings" panose="05000000000000000000" pitchFamily="2" charset="2"/>
              <a:buChar char="Ø"/>
            </a:pPr>
            <a:r>
              <a:rPr lang="nb-NO" altLang="nb-NO" sz="2200" dirty="0" err="1">
                <a:latin typeface="Arial" panose="020B0604020202020204" pitchFamily="34" charset="0"/>
                <a:cs typeface="Arial" panose="020B0604020202020204" pitchFamily="34" charset="0"/>
              </a:rPr>
              <a:t>Brunrotte</a:t>
            </a:r>
            <a:r>
              <a:rPr lang="nb-NO" altLang="nb-NO" sz="2200" dirty="0">
                <a:latin typeface="Arial" panose="020B0604020202020204" pitchFamily="34" charset="0"/>
                <a:cs typeface="Arial" panose="020B0604020202020204" pitchFamily="34" charset="0"/>
              </a:rPr>
              <a:t>, </a:t>
            </a:r>
            <a:r>
              <a:rPr lang="nb-NO" altLang="nb-NO" sz="2200" dirty="0" err="1">
                <a:latin typeface="Arial" panose="020B0604020202020204" pitchFamily="34" charset="0"/>
                <a:cs typeface="Arial" panose="020B0604020202020204" pitchFamily="34" charset="0"/>
              </a:rPr>
              <a:t>svartrotte</a:t>
            </a:r>
            <a:r>
              <a:rPr lang="nb-NO" altLang="nb-NO" sz="2200" dirty="0">
                <a:latin typeface="Arial" panose="020B0604020202020204" pitchFamily="34" charset="0"/>
                <a:cs typeface="Arial" panose="020B0604020202020204" pitchFamily="34" charset="0"/>
              </a:rPr>
              <a:t>, husmus, skogmus, vånd eller andre gnagere?</a:t>
            </a:r>
          </a:p>
          <a:p>
            <a:pPr lvl="1" eaLnBrk="1" hangingPunct="1">
              <a:lnSpc>
                <a:spcPct val="8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Andre dyr som f. eks. piggsvin, flaggermus, røyskatt, mår, fugl?</a:t>
            </a:r>
          </a:p>
          <a:p>
            <a:pPr lvl="1" eaLnBrk="1" hangingPunct="1">
              <a:lnSpc>
                <a:spcPct val="80000"/>
              </a:lnSpc>
              <a:buFontTx/>
              <a:buNone/>
            </a:pPr>
            <a:endParaRPr lang="nb-NO" altLang="nb-NO" dirty="0">
              <a:latin typeface="Arial" panose="020B0604020202020204" pitchFamily="34" charset="0"/>
              <a:cs typeface="Arial" panose="020B0604020202020204" pitchFamily="34" charset="0"/>
            </a:endParaRPr>
          </a:p>
          <a:p>
            <a:pPr eaLnBrk="1" hangingPunct="1">
              <a:lnSpc>
                <a:spcPct val="80000"/>
              </a:lnSpc>
            </a:pPr>
            <a:r>
              <a:rPr lang="nb-NO" altLang="nb-NO" sz="2600" dirty="0">
                <a:latin typeface="Arial" panose="020B0604020202020204" pitchFamily="34" charset="0"/>
                <a:cs typeface="Arial" panose="020B0604020202020204" pitchFamily="34" charset="0"/>
              </a:rPr>
              <a:t>Kan se etter:</a:t>
            </a:r>
          </a:p>
          <a:p>
            <a:pPr lvl="1" eaLnBrk="1" hangingPunct="1">
              <a:lnSpc>
                <a:spcPct val="8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Selve dyret</a:t>
            </a:r>
          </a:p>
          <a:p>
            <a:pPr lvl="1" eaLnBrk="1" hangingPunct="1">
              <a:lnSpc>
                <a:spcPct val="8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Fotspor (slepespor av halen) </a:t>
            </a:r>
          </a:p>
          <a:p>
            <a:pPr lvl="2" eaLnBrk="1" hangingPunct="1">
              <a:lnSpc>
                <a:spcPct val="80000"/>
              </a:lnSpc>
              <a:buFont typeface="Wingdings" panose="05000000000000000000" pitchFamily="2" charset="2"/>
              <a:buChar char="ü"/>
            </a:pPr>
            <a:r>
              <a:rPr lang="nb-NO" altLang="nb-NO" sz="1700" dirty="0">
                <a:latin typeface="Arial" panose="020B0604020202020204" pitchFamily="34" charset="0"/>
                <a:cs typeface="Arial" panose="020B0604020202020204" pitchFamily="34" charset="0"/>
              </a:rPr>
              <a:t>Mel, talkum</a:t>
            </a:r>
          </a:p>
          <a:p>
            <a:pPr lvl="2" eaLnBrk="1" hangingPunct="1">
              <a:lnSpc>
                <a:spcPct val="80000"/>
              </a:lnSpc>
              <a:buFont typeface="Wingdings" panose="05000000000000000000" pitchFamily="2" charset="2"/>
              <a:buChar char="ü"/>
            </a:pPr>
            <a:r>
              <a:rPr lang="nb-NO" altLang="nb-NO" sz="1700" dirty="0">
                <a:latin typeface="Arial" panose="020B0604020202020204" pitchFamily="34" charset="0"/>
                <a:cs typeface="Arial" panose="020B0604020202020204" pitchFamily="34" charset="0"/>
              </a:rPr>
              <a:t>Fluoriserende gel/pulver</a:t>
            </a:r>
          </a:p>
          <a:p>
            <a:pPr lvl="2" eaLnBrk="1" hangingPunct="1">
              <a:lnSpc>
                <a:spcPct val="80000"/>
              </a:lnSpc>
              <a:buFont typeface="Wingdings" panose="05000000000000000000" pitchFamily="2" charset="2"/>
              <a:buChar char="ü"/>
            </a:pPr>
            <a:r>
              <a:rPr lang="nb-NO" altLang="nb-NO" sz="1700" dirty="0">
                <a:latin typeface="Arial" panose="020B0604020202020204" pitchFamily="34" charset="0"/>
                <a:cs typeface="Arial" panose="020B0604020202020204" pitchFamily="34" charset="0"/>
              </a:rPr>
              <a:t>Mus 1 cm, rotter 2,0-2,5 cm</a:t>
            </a:r>
          </a:p>
          <a:p>
            <a:pPr lvl="1" eaLnBrk="1" hangingPunct="1">
              <a:lnSpc>
                <a:spcPct val="8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Lyder</a:t>
            </a:r>
          </a:p>
          <a:p>
            <a:pPr lvl="1" eaLnBrk="1" hangingPunct="1">
              <a:lnSpc>
                <a:spcPct val="8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Lukt</a:t>
            </a:r>
          </a:p>
          <a:p>
            <a:pPr lvl="1" eaLnBrk="1" hangingPunct="1">
              <a:lnSpc>
                <a:spcPct val="8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Urin</a:t>
            </a:r>
          </a:p>
          <a:p>
            <a:pPr lvl="2" eaLnBrk="1" hangingPunct="1">
              <a:lnSpc>
                <a:spcPct val="80000"/>
              </a:lnSpc>
              <a:buFont typeface="Wingdings" panose="05000000000000000000" pitchFamily="2" charset="2"/>
              <a:buChar char="ü"/>
            </a:pPr>
            <a:r>
              <a:rPr lang="nb-NO" altLang="nb-NO" sz="1700" dirty="0">
                <a:latin typeface="Arial" panose="020B0604020202020204" pitchFamily="34" charset="0"/>
                <a:cs typeface="Arial" panose="020B0604020202020204" pitchFamily="34" charset="0"/>
              </a:rPr>
              <a:t>UV-lys</a:t>
            </a:r>
          </a:p>
          <a:p>
            <a:pPr lvl="1" eaLnBrk="1" hangingPunct="1">
              <a:lnSpc>
                <a:spcPct val="8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Gnagemerker</a:t>
            </a:r>
          </a:p>
          <a:p>
            <a:pPr lvl="1" eaLnBrk="1" hangingPunct="1">
              <a:lnSpc>
                <a:spcPct val="8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Ekskrementer</a:t>
            </a:r>
          </a:p>
          <a:p>
            <a:pPr eaLnBrk="1" hangingPunct="1">
              <a:lnSpc>
                <a:spcPct val="80000"/>
              </a:lnSpc>
            </a:pPr>
            <a:endParaRPr lang="nb-NO" altLang="nb-NO" sz="1600" dirty="0"/>
          </a:p>
        </p:txBody>
      </p:sp>
      <p:pic>
        <p:nvPicPr>
          <p:cNvPr id="49156" name="Picture 12" descr="rotte vs m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3995" y="408781"/>
            <a:ext cx="24479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3" descr="rottespor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7118" y="3117514"/>
            <a:ext cx="2097153" cy="167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14"/>
          <p:cNvSpPr>
            <a:spLocks noGrp="1" noChangeArrowheads="1"/>
          </p:cNvSpPr>
          <p:nvPr>
            <p:ph type="title"/>
          </p:nvPr>
        </p:nvSpPr>
        <p:spPr bwMode="auto">
          <a:xfrm>
            <a:off x="1992313" y="620714"/>
            <a:ext cx="8229600" cy="7064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Inspeksjon</a:t>
            </a:r>
            <a:endParaRPr lang="nb-NO" altLang="nb-NO" sz="1600" b="1" dirty="0">
              <a:latin typeface="Arial" panose="020B0604020202020204" pitchFamily="34" charset="0"/>
              <a:cs typeface="Arial" panose="020B0604020202020204" pitchFamily="34" charset="0"/>
            </a:endParaRPr>
          </a:p>
        </p:txBody>
      </p:sp>
      <p:pic>
        <p:nvPicPr>
          <p:cNvPr id="2" name="Bilde 1"/>
          <p:cNvPicPr>
            <a:picLocks noChangeAspect="1"/>
          </p:cNvPicPr>
          <p:nvPr/>
        </p:nvPicPr>
        <p:blipFill rotWithShape="1">
          <a:blip r:embed="rId5"/>
          <a:srcRect l="8752" b="20064"/>
          <a:stretch/>
        </p:blipFill>
        <p:spPr>
          <a:xfrm>
            <a:off x="7877907" y="3117514"/>
            <a:ext cx="4094046" cy="1676521"/>
          </a:xfrm>
          <a:prstGeom prst="rect">
            <a:avLst/>
          </a:prstGeom>
        </p:spPr>
      </p:pic>
    </p:spTree>
    <p:extLst>
      <p:ext uri="{BB962C8B-B14F-4D97-AF65-F5344CB8AC3E}">
        <p14:creationId xmlns:p14="http://schemas.microsoft.com/office/powerpoint/2010/main" val="272148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3"/>
          <p:cNvSpPr>
            <a:spLocks noGrp="1" noChangeArrowheads="1"/>
          </p:cNvSpPr>
          <p:nvPr>
            <p:ph type="title"/>
          </p:nvPr>
        </p:nvSpPr>
        <p:spPr bwMode="auto">
          <a:xfrm>
            <a:off x="1962150" y="404814"/>
            <a:ext cx="8229600" cy="9223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Inspeksjon</a:t>
            </a:r>
            <a:endParaRPr lang="nb-NO" altLang="nb-NO" sz="1200" dirty="0">
              <a:latin typeface="Arial" panose="020B0604020202020204" pitchFamily="34" charset="0"/>
              <a:cs typeface="Arial" panose="020B0604020202020204" pitchFamily="34" charset="0"/>
            </a:endParaRPr>
          </a:p>
        </p:txBody>
      </p:sp>
      <p:sp>
        <p:nvSpPr>
          <p:cNvPr id="50179" name="Rectangle 3"/>
          <p:cNvSpPr>
            <a:spLocks noGrp="1" noChangeArrowheads="1"/>
          </p:cNvSpPr>
          <p:nvPr>
            <p:ph type="body" sz="half" idx="1"/>
          </p:nvPr>
        </p:nvSpPr>
        <p:spPr/>
        <p:txBody>
          <a:bodyPr/>
          <a:lstStyle/>
          <a:p>
            <a:pPr lvl="1" eaLnBrk="1" hangingPunct="1"/>
            <a:endParaRPr lang="nb-NO" altLang="nb-NO" sz="1800"/>
          </a:p>
          <a:p>
            <a:pPr lvl="1" eaLnBrk="1" hangingPunct="1"/>
            <a:endParaRPr lang="nb-NO" altLang="nb-NO" sz="2000"/>
          </a:p>
          <a:p>
            <a:pPr lvl="1" eaLnBrk="1" hangingPunct="1">
              <a:buFontTx/>
              <a:buNone/>
            </a:pPr>
            <a:endParaRPr lang="nb-NO" altLang="nb-NO"/>
          </a:p>
          <a:p>
            <a:pPr lvl="1" eaLnBrk="1" hangingPunct="1">
              <a:buFontTx/>
              <a:buNone/>
            </a:pPr>
            <a:endParaRPr lang="nb-NO" altLang="nb-NO"/>
          </a:p>
        </p:txBody>
      </p:sp>
      <p:pic>
        <p:nvPicPr>
          <p:cNvPr id="50181" name="Picture 12" descr="Rottegnag - h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9651" y="1764730"/>
            <a:ext cx="2481263"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982" name="Group 14"/>
          <p:cNvGraphicFramePr>
            <a:graphicFrameLocks noGrp="1"/>
          </p:cNvGraphicFramePr>
          <p:nvPr>
            <p:ph sz="half" idx="2"/>
            <p:extLst>
              <p:ext uri="{D42A27DB-BD31-4B8C-83A1-F6EECF244321}">
                <p14:modId xmlns:p14="http://schemas.microsoft.com/office/powerpoint/2010/main" val="2136856547"/>
              </p:ext>
            </p:extLst>
          </p:nvPr>
        </p:nvGraphicFramePr>
        <p:xfrm>
          <a:off x="1758760" y="1600201"/>
          <a:ext cx="4038600" cy="4525962"/>
        </p:xfrm>
        <a:graphic>
          <a:graphicData uri="http://schemas.openxmlformats.org/drawingml/2006/table">
            <a:tbl>
              <a:tblPr/>
              <a:tblGrid>
                <a:gridCol w="19812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933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2400" b="0" i="0" u="none" strike="noStrike" cap="none" normalizeH="0" baseline="0" dirty="0">
                          <a:ln>
                            <a:noFill/>
                          </a:ln>
                          <a:solidFill>
                            <a:schemeClr val="tx1"/>
                          </a:solidFill>
                          <a:effectLst/>
                          <a:latin typeface="Arial" charset="0"/>
                        </a:rPr>
                        <a:t>Rotter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2400" b="0" i="0" u="none" strike="noStrike" cap="none" normalizeH="0" baseline="0">
                          <a:ln>
                            <a:noFill/>
                          </a:ln>
                          <a:solidFill>
                            <a:schemeClr val="tx1"/>
                          </a:solidFill>
                          <a:effectLst/>
                          <a:latin typeface="Arial" charset="0"/>
                        </a:rPr>
                        <a:t>Mus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58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a:ln>
                            <a:noFill/>
                          </a:ln>
                          <a:solidFill>
                            <a:schemeClr val="tx1"/>
                          </a:solidFill>
                          <a:effectLst/>
                          <a:latin typeface="Arial" charset="0"/>
                        </a:rPr>
                        <a:t>Hull 5 cm i diameter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a:ln>
                            <a:noFill/>
                          </a:ln>
                          <a:solidFill>
                            <a:schemeClr val="tx1"/>
                          </a:solidFill>
                          <a:effectLst/>
                          <a:latin typeface="Arial" charset="0"/>
                        </a:rPr>
                        <a:t>Hull 4 cm i diameter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5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a:ln>
                            <a:noFill/>
                          </a:ln>
                          <a:solidFill>
                            <a:schemeClr val="tx1"/>
                          </a:solidFill>
                          <a:effectLst/>
                          <a:latin typeface="Arial" charset="0"/>
                        </a:rPr>
                        <a:t>Flisete kant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a:ln>
                            <a:noFill/>
                          </a:ln>
                          <a:solidFill>
                            <a:schemeClr val="tx1"/>
                          </a:solidFill>
                          <a:effectLst/>
                          <a:latin typeface="Arial" charset="0"/>
                        </a:rPr>
                        <a:t>Rene glatte kanter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716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a:ln>
                            <a:noFill/>
                          </a:ln>
                          <a:solidFill>
                            <a:schemeClr val="tx1"/>
                          </a:solidFill>
                          <a:effectLst/>
                          <a:latin typeface="Arial" charset="0"/>
                        </a:rPr>
                        <a:t>Bredde på tannmerke ca 4 mm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dirty="0">
                          <a:ln>
                            <a:noFill/>
                          </a:ln>
                          <a:solidFill>
                            <a:schemeClr val="tx1"/>
                          </a:solidFill>
                          <a:effectLst/>
                          <a:latin typeface="Arial" charset="0"/>
                        </a:rPr>
                        <a:t>Bredde på tannmerke </a:t>
                      </a:r>
                      <a:r>
                        <a:rPr kumimoji="0" lang="nb-NO" sz="2000" b="0" i="0" u="none" strike="noStrike" cap="none" normalizeH="0" baseline="0" dirty="0" err="1">
                          <a:ln>
                            <a:noFill/>
                          </a:ln>
                          <a:solidFill>
                            <a:schemeClr val="tx1"/>
                          </a:solidFill>
                          <a:effectLst/>
                          <a:latin typeface="Arial" charset="0"/>
                        </a:rPr>
                        <a:t>ca</a:t>
                      </a:r>
                      <a:r>
                        <a:rPr kumimoji="0" lang="nb-NO" sz="2000" b="0" i="0" u="none" strike="noStrike" cap="none" normalizeH="0" baseline="0" dirty="0">
                          <a:ln>
                            <a:noFill/>
                          </a:ln>
                          <a:solidFill>
                            <a:schemeClr val="tx1"/>
                          </a:solidFill>
                          <a:effectLst/>
                          <a:latin typeface="Arial" charset="0"/>
                        </a:rPr>
                        <a:t> 1-2 mm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50199" name="Bilde 4"/>
          <p:cNvPicPr>
            <a:picLocks noChangeAspect="1"/>
          </p:cNvPicPr>
          <p:nvPr/>
        </p:nvPicPr>
        <p:blipFill>
          <a:blip r:embed="rId4">
            <a:extLst>
              <a:ext uri="{28A0092B-C50C-407E-A947-70E740481C1C}">
                <a14:useLocalDpi xmlns:a14="http://schemas.microsoft.com/office/drawing/2010/main" val="0"/>
              </a:ext>
            </a:extLst>
          </a:blip>
          <a:srcRect l="29680" r="45432" b="31549"/>
          <a:stretch>
            <a:fillRect/>
          </a:stretch>
        </p:blipFill>
        <p:spPr bwMode="auto">
          <a:xfrm>
            <a:off x="7977189" y="2992438"/>
            <a:ext cx="1863725"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293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5016500" y="542925"/>
            <a:ext cx="25955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Inspeksjon</a:t>
            </a:r>
            <a:endParaRPr lang="nb-NO" altLang="nb-NO" sz="1800" b="1" dirty="0"/>
          </a:p>
        </p:txBody>
      </p:sp>
      <p:sp>
        <p:nvSpPr>
          <p:cNvPr id="51204" name="Rectangle 4"/>
          <p:cNvSpPr>
            <a:spLocks noChangeArrowheads="1"/>
          </p:cNvSpPr>
          <p:nvPr/>
        </p:nvSpPr>
        <p:spPr bwMode="auto">
          <a:xfrm>
            <a:off x="689343" y="1460500"/>
            <a:ext cx="1094776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nb-NO" altLang="nb-NO" sz="2400" dirty="0"/>
              <a:t> Gnagere markerer vandringsveier med urin og ekskrementer </a:t>
            </a:r>
          </a:p>
          <a:p>
            <a:pPr eaLnBrk="1" hangingPunct="1">
              <a:spcBef>
                <a:spcPct val="0"/>
              </a:spcBef>
            </a:pPr>
            <a:r>
              <a:rPr lang="nb-NO" altLang="nb-NO" sz="2400" dirty="0"/>
              <a:t> Områder med ekskrementer er mer tiltrekkende</a:t>
            </a:r>
          </a:p>
          <a:p>
            <a:pPr marL="742950" lvl="1" indent="-285750">
              <a:spcBef>
                <a:spcPct val="0"/>
              </a:spcBef>
              <a:buFont typeface="Wingdings" panose="05000000000000000000" pitchFamily="2" charset="2"/>
              <a:buChar char="Ø"/>
            </a:pPr>
            <a:r>
              <a:rPr lang="nb-NO" altLang="nb-NO" sz="2000" dirty="0"/>
              <a:t>Plasser ekskrementer på feller og i </a:t>
            </a:r>
            <a:r>
              <a:rPr lang="nb-NO" altLang="nb-NO" sz="2000" dirty="0" err="1"/>
              <a:t>åtestasjoner</a:t>
            </a:r>
            <a:r>
              <a:rPr lang="nb-NO" altLang="nb-NO" sz="2000" dirty="0"/>
              <a:t> </a:t>
            </a:r>
          </a:p>
          <a:p>
            <a:pPr eaLnBrk="1" hangingPunct="1">
              <a:spcBef>
                <a:spcPct val="0"/>
              </a:spcBef>
              <a:buFontTx/>
              <a:buNone/>
            </a:pPr>
            <a:r>
              <a:rPr lang="nb-NO" altLang="nb-NO" sz="2400" dirty="0"/>
              <a:t> </a:t>
            </a:r>
          </a:p>
          <a:p>
            <a:pPr eaLnBrk="1" hangingPunct="1">
              <a:spcBef>
                <a:spcPct val="0"/>
              </a:spcBef>
            </a:pPr>
            <a:r>
              <a:rPr lang="nb-NO" altLang="nb-NO" sz="2200" dirty="0"/>
              <a:t> </a:t>
            </a:r>
            <a:r>
              <a:rPr lang="nb-NO" altLang="nb-NO" sz="2400" dirty="0"/>
              <a:t>Ekskrementer fra rotter</a:t>
            </a:r>
          </a:p>
          <a:p>
            <a:pPr marL="742950" lvl="1" indent="-285750">
              <a:spcBef>
                <a:spcPct val="0"/>
              </a:spcBef>
              <a:buFont typeface="Wingdings" panose="05000000000000000000" pitchFamily="2" charset="2"/>
              <a:buChar char="Ø"/>
            </a:pPr>
            <a:r>
              <a:rPr lang="nb-NO" altLang="nb-NO" sz="2000" dirty="0"/>
              <a:t>1.2-2.5 cm lange</a:t>
            </a:r>
          </a:p>
          <a:p>
            <a:pPr marL="742950" lvl="1" indent="-285750">
              <a:spcBef>
                <a:spcPct val="0"/>
              </a:spcBef>
              <a:buFont typeface="Wingdings" panose="05000000000000000000" pitchFamily="2" charset="2"/>
              <a:buChar char="Ø"/>
            </a:pPr>
            <a:r>
              <a:rPr lang="nb-NO" altLang="nb-NO" sz="2000" dirty="0"/>
              <a:t>Butt i den ene enden</a:t>
            </a:r>
          </a:p>
          <a:p>
            <a:pPr marL="742950" lvl="1" indent="-285750">
              <a:spcBef>
                <a:spcPct val="0"/>
              </a:spcBef>
              <a:buFont typeface="Wingdings" panose="05000000000000000000" pitchFamily="2" charset="2"/>
              <a:buChar char="Ø"/>
            </a:pPr>
            <a:r>
              <a:rPr lang="nb-NO" altLang="nb-NO" sz="2000" dirty="0"/>
              <a:t>40-50 </a:t>
            </a:r>
            <a:r>
              <a:rPr lang="nb-NO" altLang="nb-NO" sz="2000" dirty="0" err="1"/>
              <a:t>stk</a:t>
            </a:r>
            <a:r>
              <a:rPr lang="nb-NO" altLang="nb-NO" sz="2000" dirty="0"/>
              <a:t> per dag</a:t>
            </a:r>
          </a:p>
          <a:p>
            <a:pPr marL="742950" lvl="1" indent="-285750">
              <a:spcBef>
                <a:spcPct val="0"/>
              </a:spcBef>
              <a:buFont typeface="Wingdings" panose="05000000000000000000" pitchFamily="2" charset="2"/>
              <a:buChar char="Ø"/>
            </a:pPr>
            <a:r>
              <a:rPr lang="nb-NO" altLang="nb-NO" sz="2000" dirty="0"/>
              <a:t>”Rottetoaletter”</a:t>
            </a:r>
          </a:p>
          <a:p>
            <a:pPr eaLnBrk="1" hangingPunct="1">
              <a:spcBef>
                <a:spcPct val="0"/>
              </a:spcBef>
            </a:pPr>
            <a:endParaRPr lang="nb-NO" altLang="nb-NO" sz="2600" dirty="0"/>
          </a:p>
          <a:p>
            <a:pPr eaLnBrk="1" hangingPunct="1">
              <a:spcBef>
                <a:spcPct val="0"/>
              </a:spcBef>
            </a:pPr>
            <a:r>
              <a:rPr lang="nb-NO" altLang="nb-NO" sz="2200" dirty="0"/>
              <a:t> Ekskrementer fra mus</a:t>
            </a:r>
          </a:p>
          <a:p>
            <a:pPr marL="742950" lvl="1" indent="-285750">
              <a:spcBef>
                <a:spcPct val="0"/>
              </a:spcBef>
              <a:buFont typeface="Wingdings" panose="05000000000000000000" pitchFamily="2" charset="2"/>
              <a:buChar char="Ø"/>
            </a:pPr>
            <a:r>
              <a:rPr lang="nb-NO" altLang="nb-NO" sz="2000" dirty="0"/>
              <a:t>3-6 mm lange</a:t>
            </a:r>
          </a:p>
          <a:p>
            <a:pPr marL="742950" lvl="1" indent="-285750">
              <a:spcBef>
                <a:spcPct val="0"/>
              </a:spcBef>
              <a:buFont typeface="Wingdings" panose="05000000000000000000" pitchFamily="2" charset="2"/>
              <a:buChar char="Ø"/>
            </a:pPr>
            <a:r>
              <a:rPr lang="nb-NO" altLang="nb-NO" sz="2000" dirty="0"/>
              <a:t>Spiss i begge ender </a:t>
            </a:r>
          </a:p>
          <a:p>
            <a:pPr marL="742950" lvl="1" indent="-285750">
              <a:spcBef>
                <a:spcPct val="0"/>
              </a:spcBef>
              <a:buFont typeface="Wingdings" panose="05000000000000000000" pitchFamily="2" charset="2"/>
              <a:buChar char="Ø"/>
            </a:pPr>
            <a:r>
              <a:rPr lang="nb-NO" altLang="nb-NO" sz="2000" dirty="0"/>
              <a:t>50-75 </a:t>
            </a:r>
            <a:r>
              <a:rPr lang="nb-NO" altLang="nb-NO" sz="2000" dirty="0" err="1"/>
              <a:t>stk</a:t>
            </a:r>
            <a:r>
              <a:rPr lang="nb-NO" altLang="nb-NO" sz="2000" dirty="0"/>
              <a:t> per dag</a:t>
            </a:r>
          </a:p>
          <a:p>
            <a:pPr marL="742950" lvl="1" indent="-285750">
              <a:spcBef>
                <a:spcPct val="0"/>
              </a:spcBef>
              <a:buFont typeface="Wingdings" panose="05000000000000000000" pitchFamily="2" charset="2"/>
              <a:buChar char="Ø"/>
            </a:pPr>
            <a:r>
              <a:rPr lang="nb-NO" altLang="nb-NO" sz="2000" dirty="0"/>
              <a:t>Spredt utover</a:t>
            </a:r>
          </a:p>
          <a:p>
            <a:pPr lvl="1" eaLnBrk="1" hangingPunct="1">
              <a:spcBef>
                <a:spcPct val="0"/>
              </a:spcBef>
              <a:buFontTx/>
              <a:buNone/>
            </a:pPr>
            <a:endParaRPr lang="nb-NO" altLang="nb-NO" sz="1800" dirty="0"/>
          </a:p>
          <a:p>
            <a:pPr lvl="1" eaLnBrk="1" hangingPunct="1">
              <a:spcBef>
                <a:spcPct val="0"/>
              </a:spcBef>
              <a:buFontTx/>
              <a:buNone/>
            </a:pPr>
            <a:endParaRPr lang="nb-NO" altLang="nb-NO" sz="1800" dirty="0">
              <a:solidFill>
                <a:srgbClr val="FF0000"/>
              </a:solidFill>
            </a:endParaRPr>
          </a:p>
        </p:txBody>
      </p:sp>
      <p:pic>
        <p:nvPicPr>
          <p:cNvPr id="51205" name="Picture 5" descr="rottel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502" y="3284467"/>
            <a:ext cx="142716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Musel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2502" y="5211641"/>
            <a:ext cx="14478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298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body" idx="1"/>
          </p:nvPr>
        </p:nvSpPr>
        <p:spPr/>
        <p:txBody>
          <a:bodyPr/>
          <a:lstStyle/>
          <a:p>
            <a:pPr eaLnBrk="1" hangingPunct="1"/>
            <a:r>
              <a:rPr lang="nb-NO" altLang="nb-NO" sz="2400" dirty="0">
                <a:latin typeface="Arial" panose="020B0604020202020204" pitchFamily="34" charset="0"/>
                <a:cs typeface="Arial" panose="020B0604020202020204" pitchFamily="34" charset="0"/>
              </a:rPr>
              <a:t>Biologisk bekjempelse</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Hund/katt og rovfugler kan holde bestander nede</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Fuglekasser for ugler kan ha effekt</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Gjøre området attraktivt for rovfugler, rev, røyskatt, mår </a:t>
            </a:r>
            <a:r>
              <a:rPr lang="nb-NO" altLang="nb-NO" sz="2000" dirty="0" err="1">
                <a:latin typeface="Arial" panose="020B0604020202020204" pitchFamily="34" charset="0"/>
                <a:cs typeface="Arial" panose="020B0604020202020204" pitchFamily="34" charset="0"/>
              </a:rPr>
              <a:t>osv</a:t>
            </a:r>
            <a:endParaRPr lang="nb-NO" altLang="nb-NO" sz="2000" dirty="0">
              <a:latin typeface="Arial" panose="020B0604020202020204" pitchFamily="34" charset="0"/>
              <a:cs typeface="Arial" panose="020B0604020202020204" pitchFamily="34" charset="0"/>
            </a:endParaRPr>
          </a:p>
          <a:p>
            <a:pPr lvl="1" eaLnBrk="1" hangingPunct="1">
              <a:buFont typeface="Wingdings" panose="05000000000000000000" pitchFamily="2" charset="2"/>
              <a:buChar char="Ø"/>
            </a:pPr>
            <a:endParaRPr lang="nb-NO" altLang="nb-NO" sz="2000" dirty="0">
              <a:latin typeface="Arial" panose="020B0604020202020204" pitchFamily="34" charset="0"/>
              <a:cs typeface="Arial" panose="020B0604020202020204" pitchFamily="34" charset="0"/>
            </a:endParaRPr>
          </a:p>
          <a:p>
            <a:pPr eaLnBrk="1" hangingPunct="1"/>
            <a:endParaRPr lang="nb-NO" altLang="nb-NO" sz="2400" dirty="0"/>
          </a:p>
          <a:p>
            <a:pPr eaLnBrk="1" hangingPunct="1"/>
            <a:endParaRPr lang="nb-NO" altLang="nb-NO" sz="2400" dirty="0"/>
          </a:p>
          <a:p>
            <a:pPr eaLnBrk="1" hangingPunct="1"/>
            <a:r>
              <a:rPr lang="nb-NO" altLang="nb-NO" sz="2400" dirty="0">
                <a:latin typeface="Arial" panose="020B0604020202020204" pitchFamily="34" charset="0"/>
                <a:cs typeface="Arial" panose="020B0604020202020204" pitchFamily="34" charset="0"/>
              </a:rPr>
              <a:t>Repellenter er uten effekt!</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lyd</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lys</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kjemisk</a:t>
            </a:r>
          </a:p>
          <a:p>
            <a:pPr lvl="1" eaLnBrk="1" hangingPunct="1"/>
            <a:endParaRPr lang="nb-NO" altLang="nb-NO" sz="2000" dirty="0"/>
          </a:p>
          <a:p>
            <a:pPr eaLnBrk="1" hangingPunct="1"/>
            <a:endParaRPr lang="nb-NO" altLang="nb-NO" sz="1800" dirty="0"/>
          </a:p>
        </p:txBody>
      </p:sp>
      <p:pic>
        <p:nvPicPr>
          <p:cNvPr id="71684" name="Picture 12" descr="gnagerska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3850" y="4227025"/>
            <a:ext cx="20161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13"/>
          <p:cNvSpPr>
            <a:spLocks noGrp="1" noChangeArrowheads="1"/>
          </p:cNvSpPr>
          <p:nvPr>
            <p:ph type="title"/>
          </p:nvPr>
        </p:nvSpPr>
        <p:spPr bwMode="auto">
          <a:xfrm>
            <a:off x="1992313" y="620714"/>
            <a:ext cx="8229600" cy="7064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90000"/>
          </a:bodyPr>
          <a:lstStyle/>
          <a:p>
            <a:pPr algn="ctr" eaLnBrk="1" hangingPunct="1"/>
            <a:r>
              <a:rPr lang="nb-NO" altLang="nb-NO" sz="3600" b="1" dirty="0">
                <a:latin typeface="Arial" panose="020B0604020202020204" pitchFamily="34" charset="0"/>
                <a:cs typeface="Arial" panose="020B0604020202020204" pitchFamily="34" charset="0"/>
              </a:rPr>
              <a:t>Biologisk </a:t>
            </a:r>
            <a:r>
              <a:rPr lang="nb-NO" altLang="nb-NO" sz="4000" b="1" dirty="0">
                <a:latin typeface="Arial" panose="020B0604020202020204" pitchFamily="34" charset="0"/>
                <a:cs typeface="Arial" panose="020B0604020202020204" pitchFamily="34" charset="0"/>
              </a:rPr>
              <a:t>bekjempelse og repellenter</a:t>
            </a:r>
          </a:p>
        </p:txBody>
      </p:sp>
    </p:spTree>
    <p:extLst>
      <p:ext uri="{BB962C8B-B14F-4D97-AF65-F5344CB8AC3E}">
        <p14:creationId xmlns:p14="http://schemas.microsoft.com/office/powerpoint/2010/main" val="460396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body" idx="1"/>
          </p:nvPr>
        </p:nvSpPr>
        <p:spPr/>
        <p:txBody>
          <a:bodyPr/>
          <a:lstStyle/>
          <a:p>
            <a:pPr eaLnBrk="1" hangingPunct="1"/>
            <a:r>
              <a:rPr lang="nb-NO" altLang="nb-NO" sz="2400" dirty="0">
                <a:latin typeface="Arial" panose="020B0604020202020204" pitchFamily="34" charset="0"/>
                <a:cs typeface="Arial" panose="020B0604020202020204" pitchFamily="34" charset="0"/>
              </a:rPr>
              <a:t>Mekanisk bekjempelse</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Mange ulike felletyper</a:t>
            </a:r>
          </a:p>
          <a:p>
            <a:pPr eaLnBrk="1" hangingPunct="1"/>
            <a:endParaRPr lang="nb-NO" altLang="nb-NO" sz="2400" dirty="0"/>
          </a:p>
          <a:p>
            <a:pPr eaLnBrk="1" hangingPunct="1"/>
            <a:endParaRPr lang="nb-NO" altLang="nb-NO" sz="2400" dirty="0"/>
          </a:p>
          <a:p>
            <a:pPr eaLnBrk="1" hangingPunct="1"/>
            <a:endParaRPr lang="nb-NO" altLang="nb-NO" sz="2400" dirty="0"/>
          </a:p>
          <a:p>
            <a:pPr eaLnBrk="1" hangingPunct="1"/>
            <a:r>
              <a:rPr lang="nb-NO" altLang="nb-NO" sz="2400" dirty="0">
                <a:latin typeface="Arial" panose="020B0604020202020204" pitchFamily="34" charset="0"/>
                <a:cs typeface="Arial" panose="020B0604020202020204" pitchFamily="34" charset="0"/>
              </a:rPr>
              <a:t>Kjemisk bekjempelse</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Ulike typer gift</a:t>
            </a:r>
          </a:p>
          <a:p>
            <a:pPr lvl="1" eaLnBrk="1" hangingPunct="1"/>
            <a:endParaRPr lang="nb-NO" altLang="nb-NO" sz="2000" dirty="0"/>
          </a:p>
          <a:p>
            <a:pPr eaLnBrk="1" hangingPunct="1"/>
            <a:endParaRPr lang="nb-NO" altLang="nb-NO" sz="1800" dirty="0"/>
          </a:p>
        </p:txBody>
      </p:sp>
      <p:sp>
        <p:nvSpPr>
          <p:cNvPr id="71685" name="Rectangle 13"/>
          <p:cNvSpPr>
            <a:spLocks noGrp="1" noChangeArrowheads="1"/>
          </p:cNvSpPr>
          <p:nvPr>
            <p:ph type="title"/>
          </p:nvPr>
        </p:nvSpPr>
        <p:spPr bwMode="auto">
          <a:xfrm>
            <a:off x="1992313" y="620714"/>
            <a:ext cx="8229600" cy="7064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Bekjempelse</a:t>
            </a:r>
            <a:r>
              <a:rPr lang="nb-NO" altLang="nb-NO" sz="4000" dirty="0"/>
              <a:t> </a:t>
            </a:r>
            <a:endParaRPr lang="nb-NO" altLang="nb-NO" sz="1800" dirty="0"/>
          </a:p>
        </p:txBody>
      </p:sp>
      <p:pic>
        <p:nvPicPr>
          <p:cNvPr id="6" name="Picture 11" descr="rotte i felle 1"/>
          <p:cNvPicPr>
            <a:picLocks noChangeAspect="1" noChangeArrowheads="1"/>
          </p:cNvPicPr>
          <p:nvPr/>
        </p:nvPicPr>
        <p:blipFill rotWithShape="1">
          <a:blip r:embed="rId3">
            <a:extLst>
              <a:ext uri="{28A0092B-C50C-407E-A947-70E740481C1C}">
                <a14:useLocalDpi xmlns:a14="http://schemas.microsoft.com/office/drawing/2010/main" val="0"/>
              </a:ext>
            </a:extLst>
          </a:blip>
          <a:srcRect t="14445" b="4030"/>
          <a:stretch/>
        </p:blipFill>
        <p:spPr bwMode="auto">
          <a:xfrm>
            <a:off x="7766295" y="1461476"/>
            <a:ext cx="2784475" cy="181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335" y="3408970"/>
            <a:ext cx="2309813"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054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C098CCA-81DD-0D69-4353-3B62DD2C545C}"/>
              </a:ext>
            </a:extLst>
          </p:cNvPr>
          <p:cNvPicPr>
            <a:picLocks noChangeAspect="1"/>
          </p:cNvPicPr>
          <p:nvPr/>
        </p:nvPicPr>
        <p:blipFill>
          <a:blip r:embed="rId2"/>
          <a:stretch>
            <a:fillRect/>
          </a:stretch>
        </p:blipFill>
        <p:spPr>
          <a:xfrm>
            <a:off x="7632834" y="74837"/>
            <a:ext cx="4485177" cy="2466169"/>
          </a:xfrm>
          <a:prstGeom prst="rect">
            <a:avLst/>
          </a:prstGeom>
        </p:spPr>
      </p:pic>
      <p:pic>
        <p:nvPicPr>
          <p:cNvPr id="3" name="Bilde 2">
            <a:extLst>
              <a:ext uri="{FF2B5EF4-FFF2-40B4-BE49-F238E27FC236}">
                <a16:creationId xmlns:a16="http://schemas.microsoft.com/office/drawing/2014/main" id="{DC0A2188-2DA2-388B-AEAA-301F75905144}"/>
              </a:ext>
            </a:extLst>
          </p:cNvPr>
          <p:cNvPicPr>
            <a:picLocks noChangeAspect="1"/>
          </p:cNvPicPr>
          <p:nvPr/>
        </p:nvPicPr>
        <p:blipFill>
          <a:blip r:embed="rId3"/>
          <a:stretch>
            <a:fillRect/>
          </a:stretch>
        </p:blipFill>
        <p:spPr>
          <a:xfrm>
            <a:off x="10555635" y="4181453"/>
            <a:ext cx="1350805" cy="881355"/>
          </a:xfrm>
          <a:prstGeom prst="rect">
            <a:avLst/>
          </a:prstGeom>
        </p:spPr>
      </p:pic>
      <p:sp>
        <p:nvSpPr>
          <p:cNvPr id="4" name="TekstSylinder 3">
            <a:extLst>
              <a:ext uri="{FF2B5EF4-FFF2-40B4-BE49-F238E27FC236}">
                <a16:creationId xmlns:a16="http://schemas.microsoft.com/office/drawing/2014/main" id="{E64AE621-2DD0-E993-937C-C6A582F78413}"/>
              </a:ext>
            </a:extLst>
          </p:cNvPr>
          <p:cNvSpPr txBox="1"/>
          <p:nvPr/>
        </p:nvSpPr>
        <p:spPr>
          <a:xfrm>
            <a:off x="8829735" y="4218572"/>
            <a:ext cx="3310759" cy="584775"/>
          </a:xfrm>
          <a:prstGeom prst="rect">
            <a:avLst/>
          </a:prstGeom>
          <a:noFill/>
        </p:spPr>
        <p:txBody>
          <a:bodyPr wrap="square" rtlCol="0">
            <a:spAutoFit/>
          </a:bodyPr>
          <a:lstStyle/>
          <a:p>
            <a:r>
              <a:rPr lang="nb-NO" sz="3200" dirty="0"/>
              <a:t>Husmus</a:t>
            </a:r>
          </a:p>
        </p:txBody>
      </p:sp>
      <p:sp>
        <p:nvSpPr>
          <p:cNvPr id="5" name="TekstSylinder 4">
            <a:extLst>
              <a:ext uri="{FF2B5EF4-FFF2-40B4-BE49-F238E27FC236}">
                <a16:creationId xmlns:a16="http://schemas.microsoft.com/office/drawing/2014/main" id="{9119626B-7992-9459-BBC0-959C1B57CF8A}"/>
              </a:ext>
            </a:extLst>
          </p:cNvPr>
          <p:cNvSpPr txBox="1"/>
          <p:nvPr/>
        </p:nvSpPr>
        <p:spPr>
          <a:xfrm>
            <a:off x="5929327" y="801730"/>
            <a:ext cx="3310759" cy="584775"/>
          </a:xfrm>
          <a:prstGeom prst="rect">
            <a:avLst/>
          </a:prstGeom>
          <a:noFill/>
        </p:spPr>
        <p:txBody>
          <a:bodyPr wrap="square" rtlCol="0">
            <a:spAutoFit/>
          </a:bodyPr>
          <a:lstStyle/>
          <a:p>
            <a:r>
              <a:rPr lang="nb-NO" sz="3200" dirty="0" err="1"/>
              <a:t>Brunrotte</a:t>
            </a:r>
            <a:endParaRPr lang="nb-NO" sz="3200" dirty="0"/>
          </a:p>
        </p:txBody>
      </p:sp>
      <p:sp>
        <p:nvSpPr>
          <p:cNvPr id="6" name="TekstSylinder 5">
            <a:extLst>
              <a:ext uri="{FF2B5EF4-FFF2-40B4-BE49-F238E27FC236}">
                <a16:creationId xmlns:a16="http://schemas.microsoft.com/office/drawing/2014/main" id="{FCD2F4B8-A1CD-2F3E-66AD-0D619E326DE8}"/>
              </a:ext>
            </a:extLst>
          </p:cNvPr>
          <p:cNvSpPr txBox="1"/>
          <p:nvPr/>
        </p:nvSpPr>
        <p:spPr>
          <a:xfrm>
            <a:off x="248041" y="263121"/>
            <a:ext cx="10237075" cy="830997"/>
          </a:xfrm>
          <a:prstGeom prst="rect">
            <a:avLst/>
          </a:prstGeom>
          <a:noFill/>
        </p:spPr>
        <p:txBody>
          <a:bodyPr wrap="square" rtlCol="0">
            <a:spAutoFit/>
          </a:bodyPr>
          <a:lstStyle/>
          <a:p>
            <a:r>
              <a:rPr lang="nb-NO" sz="4800" b="1" dirty="0"/>
              <a:t>Innførte arter</a:t>
            </a:r>
          </a:p>
        </p:txBody>
      </p:sp>
      <p:sp>
        <p:nvSpPr>
          <p:cNvPr id="7" name="TekstSylinder 6">
            <a:extLst>
              <a:ext uri="{FF2B5EF4-FFF2-40B4-BE49-F238E27FC236}">
                <a16:creationId xmlns:a16="http://schemas.microsoft.com/office/drawing/2014/main" id="{219B5C0F-4724-AE98-1DEE-ED4ADF151C5E}"/>
              </a:ext>
            </a:extLst>
          </p:cNvPr>
          <p:cNvSpPr txBox="1"/>
          <p:nvPr/>
        </p:nvSpPr>
        <p:spPr>
          <a:xfrm>
            <a:off x="163038" y="2341134"/>
            <a:ext cx="6919162" cy="3200876"/>
          </a:xfrm>
          <a:prstGeom prst="rect">
            <a:avLst/>
          </a:prstGeom>
          <a:noFill/>
        </p:spPr>
        <p:txBody>
          <a:bodyPr wrap="square" rtlCol="0">
            <a:spAutoFit/>
          </a:bodyPr>
          <a:lstStyle/>
          <a:p>
            <a:pPr marL="285750" indent="-285750">
              <a:buFont typeface="Arial" panose="020B0604020202020204" pitchFamily="34" charset="0"/>
              <a:buChar char="•"/>
            </a:pPr>
            <a:r>
              <a:rPr lang="nb-NO" sz="3200" dirty="0"/>
              <a:t>Ikke oppført på fremmedartslista (svartelista)</a:t>
            </a:r>
          </a:p>
          <a:p>
            <a:endParaRPr lang="nb-NO" dirty="0"/>
          </a:p>
          <a:p>
            <a:pPr marL="742950" lvl="1" indent="-285750">
              <a:buFont typeface="Wingdings" panose="05000000000000000000" pitchFamily="2" charset="2"/>
              <a:buChar char="Ø"/>
            </a:pPr>
            <a:r>
              <a:rPr lang="nb-NO" sz="2400" dirty="0">
                <a:latin typeface="Calibri" panose="020F0502020204030204" pitchFamily="34" charset="0"/>
                <a:ea typeface="Calibri" panose="020F0502020204030204" pitchFamily="34" charset="0"/>
              </a:rPr>
              <a:t>A</a:t>
            </a:r>
            <a:r>
              <a:rPr lang="nb-NO" sz="2400" dirty="0">
                <a:effectLst/>
                <a:latin typeface="Calibri" panose="020F0502020204030204" pitchFamily="34" charset="0"/>
                <a:ea typeface="Calibri" panose="020F0502020204030204" pitchFamily="34" charset="0"/>
              </a:rPr>
              <a:t>lle arter som var etablert i Norge før 1800 er regnet som stedegne, selv om de er innført av mennesker</a:t>
            </a:r>
          </a:p>
          <a:p>
            <a:pPr marL="742950" lvl="1" indent="-285750">
              <a:buFont typeface="Wingdings" panose="05000000000000000000" pitchFamily="2" charset="2"/>
              <a:buChar char="Ø"/>
            </a:pPr>
            <a:r>
              <a:rPr lang="nb-NO" sz="2400" dirty="0" err="1">
                <a:latin typeface="Calibri" panose="020F0502020204030204" pitchFamily="34" charset="0"/>
                <a:ea typeface="Calibri" panose="020F0502020204030204" pitchFamily="34" charset="0"/>
              </a:rPr>
              <a:t>Svartrotta</a:t>
            </a:r>
            <a:r>
              <a:rPr lang="nb-NO" sz="2400" dirty="0">
                <a:latin typeface="Calibri" panose="020F0502020204030204" pitchFamily="34" charset="0"/>
                <a:ea typeface="Calibri" panose="020F0502020204030204" pitchFamily="34" charset="0"/>
              </a:rPr>
              <a:t> er utryddet i Norge, men kan dukke opp </a:t>
            </a:r>
            <a:r>
              <a:rPr lang="nb-NO" sz="2400" dirty="0" err="1">
                <a:latin typeface="Calibri" panose="020F0502020204030204" pitchFamily="34" charset="0"/>
                <a:ea typeface="Calibri" panose="020F0502020204030204" pitchFamily="34" charset="0"/>
              </a:rPr>
              <a:t>gjen</a:t>
            </a:r>
            <a:endParaRPr lang="nb-NO" sz="2400" dirty="0"/>
          </a:p>
        </p:txBody>
      </p:sp>
      <p:sp>
        <p:nvSpPr>
          <p:cNvPr id="8" name="Rektangel 7">
            <a:extLst>
              <a:ext uri="{FF2B5EF4-FFF2-40B4-BE49-F238E27FC236}">
                <a16:creationId xmlns:a16="http://schemas.microsoft.com/office/drawing/2014/main" id="{3E15FB85-A3B9-73D7-AD8F-DD2260B4B5B9}"/>
              </a:ext>
            </a:extLst>
          </p:cNvPr>
          <p:cNvSpPr/>
          <p:nvPr/>
        </p:nvSpPr>
        <p:spPr>
          <a:xfrm>
            <a:off x="248041" y="358740"/>
            <a:ext cx="3765685" cy="759185"/>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a:extLst>
              <a:ext uri="{FF2B5EF4-FFF2-40B4-BE49-F238E27FC236}">
                <a16:creationId xmlns:a16="http://schemas.microsoft.com/office/drawing/2014/main" id="{5F593937-00F8-09D7-12C9-EA1513E7EA19}"/>
              </a:ext>
            </a:extLst>
          </p:cNvPr>
          <p:cNvPicPr>
            <a:picLocks noChangeAspect="1"/>
          </p:cNvPicPr>
          <p:nvPr/>
        </p:nvPicPr>
        <p:blipFill>
          <a:blip r:embed="rId4"/>
          <a:stretch>
            <a:fillRect/>
          </a:stretch>
        </p:blipFill>
        <p:spPr>
          <a:xfrm flipH="1">
            <a:off x="8965551" y="2405964"/>
            <a:ext cx="3039129" cy="1600438"/>
          </a:xfrm>
          <a:prstGeom prst="rect">
            <a:avLst/>
          </a:prstGeom>
        </p:spPr>
      </p:pic>
      <p:sp>
        <p:nvSpPr>
          <p:cNvPr id="10" name="TekstSylinder 9">
            <a:extLst>
              <a:ext uri="{FF2B5EF4-FFF2-40B4-BE49-F238E27FC236}">
                <a16:creationId xmlns:a16="http://schemas.microsoft.com/office/drawing/2014/main" id="{463D6F46-914E-586B-0699-E7672D0DB1D8}"/>
              </a:ext>
            </a:extLst>
          </p:cNvPr>
          <p:cNvSpPr txBox="1"/>
          <p:nvPr/>
        </p:nvSpPr>
        <p:spPr>
          <a:xfrm>
            <a:off x="7174356" y="2869842"/>
            <a:ext cx="3310759" cy="584775"/>
          </a:xfrm>
          <a:prstGeom prst="rect">
            <a:avLst/>
          </a:prstGeom>
          <a:noFill/>
        </p:spPr>
        <p:txBody>
          <a:bodyPr wrap="square" rtlCol="0">
            <a:spAutoFit/>
          </a:bodyPr>
          <a:lstStyle/>
          <a:p>
            <a:r>
              <a:rPr lang="nb-NO" sz="3200" dirty="0" err="1"/>
              <a:t>Svartrotte</a:t>
            </a:r>
            <a:endParaRPr lang="nb-NO" sz="3200" dirty="0"/>
          </a:p>
        </p:txBody>
      </p:sp>
    </p:spTree>
    <p:extLst>
      <p:ext uri="{BB962C8B-B14F-4D97-AF65-F5344CB8AC3E}">
        <p14:creationId xmlns:p14="http://schemas.microsoft.com/office/powerpoint/2010/main" val="17508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035973" y="314214"/>
            <a:ext cx="7917268" cy="1893500"/>
          </a:xfrm>
        </p:spPr>
        <p:txBody>
          <a:bodyPr vert="horz" lIns="91440" tIns="45720" rIns="91440" bIns="45720" rtlCol="0" anchor="t">
            <a:normAutofit/>
          </a:bodyPr>
          <a:lstStyle/>
          <a:p>
            <a:r>
              <a:rPr lang="en-US" sz="4800" u="sng" kern="1200" dirty="0" err="1">
                <a:solidFill>
                  <a:srgbClr val="000000"/>
                </a:solidFill>
                <a:latin typeface="+mj-lt"/>
                <a:ea typeface="+mj-ea"/>
                <a:cs typeface="+mj-cs"/>
              </a:rPr>
              <a:t>Hvordan</a:t>
            </a:r>
            <a:r>
              <a:rPr lang="en-US" sz="4800" u="sng" kern="1200" dirty="0">
                <a:solidFill>
                  <a:srgbClr val="000000"/>
                </a:solidFill>
                <a:latin typeface="+mj-lt"/>
                <a:ea typeface="+mj-ea"/>
                <a:cs typeface="+mj-cs"/>
              </a:rPr>
              <a:t> </a:t>
            </a:r>
            <a:r>
              <a:rPr lang="en-US" sz="4800" u="sng" kern="1200" dirty="0" err="1">
                <a:solidFill>
                  <a:srgbClr val="000000"/>
                </a:solidFill>
                <a:latin typeface="+mj-lt"/>
                <a:ea typeface="+mj-ea"/>
                <a:cs typeface="+mj-cs"/>
              </a:rPr>
              <a:t>løser</a:t>
            </a:r>
            <a:r>
              <a:rPr lang="en-US" sz="4800" u="sng" kern="1200" dirty="0">
                <a:solidFill>
                  <a:srgbClr val="000000"/>
                </a:solidFill>
                <a:latin typeface="+mj-lt"/>
                <a:ea typeface="+mj-ea"/>
                <a:cs typeface="+mj-cs"/>
              </a:rPr>
              <a:t> vi </a:t>
            </a:r>
            <a:r>
              <a:rPr lang="en-US" sz="4800" u="sng" kern="1200" dirty="0" err="1">
                <a:solidFill>
                  <a:srgbClr val="000000"/>
                </a:solidFill>
                <a:latin typeface="+mj-lt"/>
                <a:ea typeface="+mj-ea"/>
                <a:cs typeface="+mj-cs"/>
              </a:rPr>
              <a:t>problemer</a:t>
            </a:r>
            <a:r>
              <a:rPr lang="en-US" sz="4800" u="sng" kern="1200" dirty="0">
                <a:solidFill>
                  <a:srgbClr val="000000"/>
                </a:solidFill>
                <a:latin typeface="+mj-lt"/>
                <a:ea typeface="+mj-ea"/>
                <a:cs typeface="+mj-cs"/>
              </a:rPr>
              <a:t> med rotter og </a:t>
            </a:r>
            <a:r>
              <a:rPr lang="en-US" sz="4800" u="sng" kern="1200" dirty="0" err="1">
                <a:solidFill>
                  <a:srgbClr val="000000"/>
                </a:solidFill>
                <a:latin typeface="+mj-lt"/>
                <a:ea typeface="+mj-ea"/>
                <a:cs typeface="+mj-cs"/>
              </a:rPr>
              <a:t>husmus</a:t>
            </a:r>
            <a:r>
              <a:rPr lang="en-US" sz="4800" u="sng" kern="1200" dirty="0">
                <a:solidFill>
                  <a:srgbClr val="000000"/>
                </a:solidFill>
                <a:latin typeface="+mj-lt"/>
                <a:ea typeface="+mj-ea"/>
                <a:cs typeface="+mj-cs"/>
              </a:rPr>
              <a:t>? </a:t>
            </a:r>
          </a:p>
        </p:txBody>
      </p:sp>
      <p:pic>
        <p:nvPicPr>
          <p:cNvPr id="8" name="Bilde 7"/>
          <p:cNvPicPr>
            <a:picLocks noChangeAspect="1"/>
          </p:cNvPicPr>
          <p:nvPr/>
        </p:nvPicPr>
        <p:blipFill rotWithShape="1">
          <a:blip r:embed="rId3">
            <a:alphaModFix/>
            <a:extLst>
              <a:ext uri="{28A0092B-C50C-407E-A947-70E740481C1C}">
                <a14:useLocalDpi xmlns:a14="http://schemas.microsoft.com/office/drawing/2010/main" val="0"/>
              </a:ext>
            </a:extLst>
          </a:blip>
          <a:srcRect t="17393" r="6" b="6"/>
          <a:stretch/>
        </p:blipFill>
        <p:spPr>
          <a:xfrm>
            <a:off x="20" y="4310923"/>
            <a:ext cx="3083422" cy="2547077"/>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7" name="Bilde 6"/>
          <p:cNvPicPr>
            <a:picLocks noChangeAspect="1"/>
          </p:cNvPicPr>
          <p:nvPr/>
        </p:nvPicPr>
        <p:blipFill rotWithShape="1">
          <a:blip r:embed="rId4">
            <a:alphaModFix/>
            <a:extLst>
              <a:ext uri="{28A0092B-C50C-407E-A947-70E740481C1C}">
                <a14:useLocalDpi xmlns:a14="http://schemas.microsoft.com/office/drawing/2010/main" val="0"/>
              </a:ext>
            </a:extLst>
          </a:blip>
          <a:srcRect r="8" b="8"/>
          <a:stretch/>
        </p:blipFill>
        <p:spPr>
          <a:xfrm>
            <a:off x="3532736" y="2984162"/>
            <a:ext cx="2555402" cy="25554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3" name="Bilde 2"/>
          <p:cNvPicPr>
            <a:picLocks noChangeAspect="1"/>
          </p:cNvPicPr>
          <p:nvPr/>
        </p:nvPicPr>
        <p:blipFill rotWithShape="1">
          <a:blip r:embed="rId5">
            <a:alphaModFix/>
            <a:extLst>
              <a:ext uri="{28A0092B-C50C-407E-A947-70E740481C1C}">
                <a14:useLocalDpi xmlns:a14="http://schemas.microsoft.com/office/drawing/2010/main" val="0"/>
              </a:ext>
            </a:extLst>
          </a:blip>
          <a:srcRect t="13843" r="-5" b="2214"/>
          <a:stretch/>
        </p:blipFill>
        <p:spPr>
          <a:xfrm>
            <a:off x="1" y="1"/>
            <a:ext cx="3943111" cy="3318096"/>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pic>
        <p:nvPicPr>
          <p:cNvPr id="6" name="Bilde 5" descr="Et bilde som inneholder rotte, gnager, Muroidea, Musefamilien&#10;&#10;Automatisk generert beskrivelse">
            <a:extLst>
              <a:ext uri="{FF2B5EF4-FFF2-40B4-BE49-F238E27FC236}">
                <a16:creationId xmlns:a16="http://schemas.microsoft.com/office/drawing/2014/main" id="{1E86B39A-3B62-6A98-E753-37DC1E59CB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7443" y="2571774"/>
            <a:ext cx="6034557" cy="3318095"/>
          </a:xfrm>
          <a:prstGeom prst="rect">
            <a:avLst/>
          </a:prstGeom>
        </p:spPr>
      </p:pic>
    </p:spTree>
    <p:extLst>
      <p:ext uri="{BB962C8B-B14F-4D97-AF65-F5344CB8AC3E}">
        <p14:creationId xmlns:p14="http://schemas.microsoft.com/office/powerpoint/2010/main" val="73072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21525" y="314214"/>
            <a:ext cx="5031715" cy="1893500"/>
          </a:xfrm>
        </p:spPr>
        <p:txBody>
          <a:bodyPr vert="horz" lIns="91440" tIns="45720" rIns="91440" bIns="45720" rtlCol="0" anchor="t">
            <a:normAutofit/>
          </a:bodyPr>
          <a:lstStyle/>
          <a:p>
            <a:r>
              <a:rPr lang="en-US" sz="4100" kern="1200" dirty="0" err="1">
                <a:solidFill>
                  <a:srgbClr val="000000"/>
                </a:solidFill>
                <a:latin typeface="+mj-lt"/>
                <a:ea typeface="+mj-ea"/>
                <a:cs typeface="+mj-cs"/>
              </a:rPr>
              <a:t>Hvordan</a:t>
            </a:r>
            <a:r>
              <a:rPr lang="en-US" sz="4100" kern="1200" dirty="0">
                <a:solidFill>
                  <a:srgbClr val="000000"/>
                </a:solidFill>
                <a:latin typeface="+mj-lt"/>
                <a:ea typeface="+mj-ea"/>
                <a:cs typeface="+mj-cs"/>
              </a:rPr>
              <a:t> </a:t>
            </a:r>
            <a:r>
              <a:rPr lang="en-US" sz="4100" kern="1200" dirty="0" err="1">
                <a:solidFill>
                  <a:srgbClr val="000000"/>
                </a:solidFill>
                <a:latin typeface="+mj-lt"/>
                <a:ea typeface="+mj-ea"/>
                <a:cs typeface="+mj-cs"/>
              </a:rPr>
              <a:t>løser</a:t>
            </a:r>
            <a:r>
              <a:rPr lang="en-US" sz="4100" kern="1200" dirty="0">
                <a:solidFill>
                  <a:srgbClr val="000000"/>
                </a:solidFill>
                <a:latin typeface="+mj-lt"/>
                <a:ea typeface="+mj-ea"/>
                <a:cs typeface="+mj-cs"/>
              </a:rPr>
              <a:t> vi </a:t>
            </a:r>
            <a:r>
              <a:rPr lang="en-US" sz="4100" kern="1200" dirty="0" err="1">
                <a:solidFill>
                  <a:srgbClr val="000000"/>
                </a:solidFill>
                <a:latin typeface="+mj-lt"/>
                <a:ea typeface="+mj-ea"/>
                <a:cs typeface="+mj-cs"/>
              </a:rPr>
              <a:t>problemer</a:t>
            </a:r>
            <a:r>
              <a:rPr lang="en-US" sz="4100" kern="1200" dirty="0">
                <a:solidFill>
                  <a:srgbClr val="000000"/>
                </a:solidFill>
                <a:latin typeface="+mj-lt"/>
                <a:ea typeface="+mj-ea"/>
                <a:cs typeface="+mj-cs"/>
              </a:rPr>
              <a:t> med «</a:t>
            </a:r>
            <a:r>
              <a:rPr lang="en-US" sz="4100" kern="1200" dirty="0" err="1">
                <a:solidFill>
                  <a:srgbClr val="000000"/>
                </a:solidFill>
                <a:latin typeface="+mj-lt"/>
                <a:ea typeface="+mj-ea"/>
                <a:cs typeface="+mj-cs"/>
              </a:rPr>
              <a:t>ville</a:t>
            </a:r>
            <a:r>
              <a:rPr lang="en-US" sz="4100" kern="1200" dirty="0">
                <a:solidFill>
                  <a:srgbClr val="000000"/>
                </a:solidFill>
                <a:latin typeface="+mj-lt"/>
                <a:ea typeface="+mj-ea"/>
                <a:cs typeface="+mj-cs"/>
              </a:rPr>
              <a:t>» </a:t>
            </a:r>
            <a:r>
              <a:rPr lang="en-US" sz="4100" kern="1200" dirty="0" err="1">
                <a:solidFill>
                  <a:srgbClr val="000000"/>
                </a:solidFill>
                <a:latin typeface="+mj-lt"/>
                <a:ea typeface="+mj-ea"/>
                <a:cs typeface="+mj-cs"/>
              </a:rPr>
              <a:t>norske</a:t>
            </a:r>
            <a:r>
              <a:rPr lang="en-US" sz="4100" kern="1200" dirty="0">
                <a:solidFill>
                  <a:srgbClr val="000000"/>
                </a:solidFill>
                <a:latin typeface="+mj-lt"/>
                <a:ea typeface="+mj-ea"/>
                <a:cs typeface="+mj-cs"/>
              </a:rPr>
              <a:t> </a:t>
            </a:r>
            <a:r>
              <a:rPr lang="en-US" sz="4100" kern="1200" dirty="0" err="1">
                <a:solidFill>
                  <a:srgbClr val="000000"/>
                </a:solidFill>
                <a:latin typeface="+mj-lt"/>
                <a:ea typeface="+mj-ea"/>
                <a:cs typeface="+mj-cs"/>
              </a:rPr>
              <a:t>mus</a:t>
            </a:r>
            <a:r>
              <a:rPr lang="en-US" sz="4100" kern="1200" dirty="0">
                <a:solidFill>
                  <a:srgbClr val="000000"/>
                </a:solidFill>
                <a:latin typeface="+mj-lt"/>
                <a:ea typeface="+mj-ea"/>
                <a:cs typeface="+mj-cs"/>
              </a:rPr>
              <a:t>? </a:t>
            </a:r>
          </a:p>
        </p:txBody>
      </p:sp>
      <p:pic>
        <p:nvPicPr>
          <p:cNvPr id="8" name="Bilde 7"/>
          <p:cNvPicPr>
            <a:picLocks noChangeAspect="1"/>
          </p:cNvPicPr>
          <p:nvPr/>
        </p:nvPicPr>
        <p:blipFill rotWithShape="1">
          <a:blip r:embed="rId3">
            <a:alphaModFix/>
            <a:extLst>
              <a:ext uri="{28A0092B-C50C-407E-A947-70E740481C1C}">
                <a14:useLocalDpi xmlns:a14="http://schemas.microsoft.com/office/drawing/2010/main" val="0"/>
              </a:ext>
            </a:extLst>
          </a:blip>
          <a:srcRect t="17393" r="6" b="6"/>
          <a:stretch/>
        </p:blipFill>
        <p:spPr>
          <a:xfrm>
            <a:off x="756764" y="437085"/>
            <a:ext cx="3083422" cy="2547077"/>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7" name="Bilde 6"/>
          <p:cNvPicPr>
            <a:picLocks noChangeAspect="1"/>
          </p:cNvPicPr>
          <p:nvPr/>
        </p:nvPicPr>
        <p:blipFill rotWithShape="1">
          <a:blip r:embed="rId4">
            <a:alphaModFix/>
            <a:extLst>
              <a:ext uri="{28A0092B-C50C-407E-A947-70E740481C1C}">
                <a14:useLocalDpi xmlns:a14="http://schemas.microsoft.com/office/drawing/2010/main" val="0"/>
              </a:ext>
            </a:extLst>
          </a:blip>
          <a:srcRect r="8" b="8"/>
          <a:stretch/>
        </p:blipFill>
        <p:spPr>
          <a:xfrm>
            <a:off x="3532736" y="2984162"/>
            <a:ext cx="2555402" cy="25554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Bilde 5" descr="Et bilde som inneholder gnager, rotte, Muroidea, Musefamilien&#10;&#10;Automatisk generert beskrivelse">
            <a:extLst>
              <a:ext uri="{FF2B5EF4-FFF2-40B4-BE49-F238E27FC236}">
                <a16:creationId xmlns:a16="http://schemas.microsoft.com/office/drawing/2014/main" id="{7F14430E-877E-F229-FB04-FB975FDE98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4186" y="3473898"/>
            <a:ext cx="3131803" cy="2110563"/>
          </a:xfrm>
          <a:prstGeom prst="rect">
            <a:avLst/>
          </a:prstGeom>
        </p:spPr>
      </p:pic>
    </p:spTree>
    <p:extLst>
      <p:ext uri="{BB962C8B-B14F-4D97-AF65-F5344CB8AC3E}">
        <p14:creationId xmlns:p14="http://schemas.microsoft.com/office/powerpoint/2010/main" val="256923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627" y="301757"/>
            <a:ext cx="10058400" cy="6191118"/>
          </a:xfrm>
          <a:prstGeom prst="rect">
            <a:avLst/>
          </a:prstGeom>
        </p:spPr>
      </p:pic>
      <p:sp>
        <p:nvSpPr>
          <p:cNvPr id="5" name="Tittel 4">
            <a:extLst>
              <a:ext uri="{FF2B5EF4-FFF2-40B4-BE49-F238E27FC236}">
                <a16:creationId xmlns:a16="http://schemas.microsoft.com/office/drawing/2014/main" id="{509DF816-FE61-4C43-B75B-6DD715F4E7ED}"/>
              </a:ext>
            </a:extLst>
          </p:cNvPr>
          <p:cNvSpPr>
            <a:spLocks noGrp="1"/>
          </p:cNvSpPr>
          <p:nvPr>
            <p:ph type="title"/>
          </p:nvPr>
        </p:nvSpPr>
        <p:spPr/>
        <p:txBody>
          <a:bodyPr>
            <a:normAutofit/>
          </a:bodyPr>
          <a:lstStyle/>
          <a:p>
            <a:pPr algn="ctr"/>
            <a:r>
              <a:rPr lang="nb-NO" sz="2800" dirty="0">
                <a:cs typeface="Arial" panose="020B0604020202020204" pitchFamily="34" charset="0"/>
              </a:rPr>
              <a:t>Antall ville mus - </a:t>
            </a:r>
            <a:r>
              <a:rPr lang="nb-NO" sz="2800" dirty="0" err="1">
                <a:cs typeface="Arial" panose="020B0604020202020204" pitchFamily="34" charset="0"/>
              </a:rPr>
              <a:t>smågnagerår</a:t>
            </a:r>
            <a:r>
              <a:rPr lang="nb-NO" sz="2800" dirty="0">
                <a:cs typeface="Arial" panose="020B0604020202020204" pitchFamily="34" charset="0"/>
              </a:rPr>
              <a:t>?</a:t>
            </a:r>
          </a:p>
        </p:txBody>
      </p:sp>
    </p:spTree>
    <p:extLst>
      <p:ext uri="{BB962C8B-B14F-4D97-AF65-F5344CB8AC3E}">
        <p14:creationId xmlns:p14="http://schemas.microsoft.com/office/powerpoint/2010/main" val="129188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681" y="123825"/>
            <a:ext cx="10031155" cy="6553200"/>
          </a:xfrm>
          <a:prstGeom prst="rect">
            <a:avLst/>
          </a:prstGeom>
          <a:effectLst>
            <a:softEdge rad="127000"/>
          </a:effectLst>
        </p:spPr>
      </p:pic>
      <p:sp>
        <p:nvSpPr>
          <p:cNvPr id="7" name="Ellipse 6"/>
          <p:cNvSpPr/>
          <p:nvPr/>
        </p:nvSpPr>
        <p:spPr>
          <a:xfrm>
            <a:off x="5810250" y="3705225"/>
            <a:ext cx="142875"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kstSylinder 1">
            <a:extLst>
              <a:ext uri="{FF2B5EF4-FFF2-40B4-BE49-F238E27FC236}">
                <a16:creationId xmlns:a16="http://schemas.microsoft.com/office/drawing/2014/main" id="{21B8A8E1-E2EF-479B-B6C7-C572D4B74845}"/>
              </a:ext>
            </a:extLst>
          </p:cNvPr>
          <p:cNvSpPr txBox="1"/>
          <p:nvPr/>
        </p:nvSpPr>
        <p:spPr>
          <a:xfrm>
            <a:off x="2933700" y="4143375"/>
            <a:ext cx="762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Fra 20 til 250 skogmus og klatremus til sammen</a:t>
            </a:r>
          </a:p>
        </p:txBody>
      </p:sp>
    </p:spTree>
    <p:extLst>
      <p:ext uri="{BB962C8B-B14F-4D97-AF65-F5344CB8AC3E}">
        <p14:creationId xmlns:p14="http://schemas.microsoft.com/office/powerpoint/2010/main" val="109533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1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Bekjempelse av vanskelige dyr </a:t>
            </a:r>
          </a:p>
        </p:txBody>
      </p:sp>
      <p:sp>
        <p:nvSpPr>
          <p:cNvPr id="82946" name="Rectangle 3"/>
          <p:cNvSpPr>
            <a:spLocks noGrp="1" noChangeArrowheads="1"/>
          </p:cNvSpPr>
          <p:nvPr>
            <p:ph sz="half" idx="1"/>
          </p:nvPr>
        </p:nvSpPr>
        <p:spPr>
          <a:xfrm>
            <a:off x="387625" y="1825625"/>
            <a:ext cx="5602357" cy="4351338"/>
          </a:xfrm>
        </p:spPr>
        <p:txBody>
          <a:bodyPr>
            <a:normAutofit/>
          </a:bodyPr>
          <a:lstStyle/>
          <a:p>
            <a:pPr>
              <a:lnSpc>
                <a:spcPct val="80000"/>
              </a:lnSpc>
            </a:pPr>
            <a:r>
              <a:rPr lang="nb-NO" altLang="nb-NO" sz="2400" dirty="0">
                <a:latin typeface="Arial" panose="020B0604020202020204" pitchFamily="34" charset="0"/>
                <a:cs typeface="Arial" panose="020B0604020202020204" pitchFamily="34" charset="0"/>
              </a:rPr>
              <a:t>Fjern mat/vann</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Om så bare for et døgn eller to</a:t>
            </a:r>
          </a:p>
          <a:p>
            <a:pPr>
              <a:lnSpc>
                <a:spcPct val="80000"/>
              </a:lnSpc>
            </a:pPr>
            <a:r>
              <a:rPr lang="nb-NO" altLang="nb-NO" sz="2400" dirty="0">
                <a:latin typeface="Arial" panose="020B0604020202020204" pitchFamily="34" charset="0"/>
                <a:cs typeface="Arial" panose="020B0604020202020204" pitchFamily="34" charset="0"/>
              </a:rPr>
              <a:t>Tilby kvalitetsmat</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Ferskt kjøtt, lever, fisk, reker</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Plasser dette rundt feller og </a:t>
            </a:r>
            <a:r>
              <a:rPr lang="nb-NO" altLang="nb-NO" sz="2000" dirty="0" err="1">
                <a:latin typeface="Arial" panose="020B0604020202020204" pitchFamily="34" charset="0"/>
                <a:cs typeface="Arial" panose="020B0604020202020204" pitchFamily="34" charset="0"/>
              </a:rPr>
              <a:t>åtestasjoner</a:t>
            </a:r>
            <a:endParaRPr lang="nb-NO" altLang="nb-NO" sz="2000" dirty="0">
              <a:latin typeface="Arial" panose="020B0604020202020204" pitchFamily="34" charset="0"/>
              <a:cs typeface="Arial" panose="020B0604020202020204" pitchFamily="34" charset="0"/>
            </a:endParaRPr>
          </a:p>
          <a:p>
            <a:pPr>
              <a:lnSpc>
                <a:spcPct val="80000"/>
              </a:lnSpc>
            </a:pPr>
            <a:r>
              <a:rPr lang="nb-NO" altLang="nb-NO" sz="2400" dirty="0">
                <a:latin typeface="Arial" panose="020B0604020202020204" pitchFamily="34" charset="0"/>
                <a:cs typeface="Arial" panose="020B0604020202020204" pitchFamily="34" charset="0"/>
              </a:rPr>
              <a:t>Tilby naturlig mat</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Korn, snegler, mark, insekter</a:t>
            </a:r>
          </a:p>
          <a:p>
            <a:pPr>
              <a:lnSpc>
                <a:spcPct val="80000"/>
              </a:lnSpc>
            </a:pPr>
            <a:r>
              <a:rPr lang="nb-NO" altLang="nb-NO" sz="2400" dirty="0">
                <a:latin typeface="Arial" panose="020B0604020202020204" pitchFamily="34" charset="0"/>
                <a:cs typeface="Arial" panose="020B0604020202020204" pitchFamily="34" charset="0"/>
              </a:rPr>
              <a:t>Tilby reirmateriale</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Bomull, isolasjonsmateriale, papirstrimler, tøybiter, gress</a:t>
            </a:r>
          </a:p>
          <a:p>
            <a:pPr>
              <a:lnSpc>
                <a:spcPct val="80000"/>
              </a:lnSpc>
            </a:pPr>
            <a:r>
              <a:rPr lang="nb-NO" altLang="nb-NO" sz="2400" dirty="0">
                <a:latin typeface="Arial" panose="020B0604020202020204" pitchFamily="34" charset="0"/>
                <a:cs typeface="Arial" panose="020B0604020202020204" pitchFamily="34" charset="0"/>
              </a:rPr>
              <a:t>Tilby væske</a:t>
            </a:r>
          </a:p>
          <a:p>
            <a:pPr lvl="2">
              <a:lnSpc>
                <a:spcPct val="80000"/>
              </a:lnSpc>
              <a:buFont typeface="Wingdings" panose="05000000000000000000" pitchFamily="2" charset="2"/>
              <a:buChar char="Ø"/>
            </a:pPr>
            <a:r>
              <a:rPr lang="nb-NO" altLang="nb-NO" dirty="0">
                <a:latin typeface="Arial" panose="020B0604020202020204" pitchFamily="34" charset="0"/>
                <a:cs typeface="Arial" panose="020B0604020202020204" pitchFamily="34" charset="0"/>
              </a:rPr>
              <a:t>Frukt på feller</a:t>
            </a:r>
          </a:p>
          <a:p>
            <a:pPr lvl="1">
              <a:lnSpc>
                <a:spcPct val="80000"/>
              </a:lnSpc>
              <a:buFont typeface="Wingdings" panose="05000000000000000000" pitchFamily="2" charset="2"/>
              <a:buChar char="Ø"/>
            </a:pPr>
            <a:endParaRPr lang="nb-NO" altLang="nb-NO" sz="2000" dirty="0">
              <a:latin typeface="Arial" panose="020B0604020202020204" pitchFamily="34" charset="0"/>
              <a:cs typeface="Arial" panose="020B0604020202020204" pitchFamily="34" charset="0"/>
            </a:endParaRPr>
          </a:p>
          <a:p>
            <a:pPr lvl="1" eaLnBrk="1" hangingPunct="1">
              <a:lnSpc>
                <a:spcPct val="80000"/>
              </a:lnSpc>
            </a:pPr>
            <a:endParaRPr lang="nb-NO" altLang="nb-NO" sz="1400" baseline="-25000" dirty="0"/>
          </a:p>
          <a:p>
            <a:pPr eaLnBrk="1" hangingPunct="1">
              <a:lnSpc>
                <a:spcPct val="80000"/>
              </a:lnSpc>
            </a:pPr>
            <a:endParaRPr lang="nb-NO" altLang="nb-NO" sz="1400" dirty="0"/>
          </a:p>
        </p:txBody>
      </p:sp>
      <p:sp>
        <p:nvSpPr>
          <p:cNvPr id="2" name="Plassholder for innhold 1"/>
          <p:cNvSpPr>
            <a:spLocks noGrp="1"/>
          </p:cNvSpPr>
          <p:nvPr>
            <p:ph sz="half" idx="2"/>
          </p:nvPr>
        </p:nvSpPr>
        <p:spPr>
          <a:xfrm>
            <a:off x="6095999" y="1825625"/>
            <a:ext cx="5711687" cy="4787210"/>
          </a:xfrm>
        </p:spPr>
        <p:txBody>
          <a:bodyPr>
            <a:normAutofit/>
          </a:bodyPr>
          <a:lstStyle/>
          <a:p>
            <a:pPr lvl="1">
              <a:lnSpc>
                <a:spcPct val="80000"/>
              </a:lnSpc>
            </a:pPr>
            <a:r>
              <a:rPr lang="nb-NO" altLang="nb-NO" dirty="0">
                <a:latin typeface="Arial" panose="020B0604020202020204" pitchFamily="34" charset="0"/>
                <a:cs typeface="Arial" panose="020B0604020202020204" pitchFamily="34" charset="0"/>
              </a:rPr>
              <a:t>Tilvenning til feller og </a:t>
            </a:r>
            <a:r>
              <a:rPr lang="nb-NO" altLang="nb-NO" dirty="0" err="1">
                <a:latin typeface="Arial" panose="020B0604020202020204" pitchFamily="34" charset="0"/>
                <a:cs typeface="Arial" panose="020B0604020202020204" pitchFamily="34" charset="0"/>
              </a:rPr>
              <a:t>åtestasjoner</a:t>
            </a:r>
            <a:endParaRPr lang="nb-NO" altLang="nb-NO" dirty="0">
              <a:latin typeface="Arial" panose="020B0604020202020204" pitchFamily="34" charset="0"/>
              <a:cs typeface="Arial" panose="020B0604020202020204" pitchFamily="34" charset="0"/>
            </a:endParaRPr>
          </a:p>
          <a:p>
            <a:pPr lvl="2">
              <a:lnSpc>
                <a:spcPct val="80000"/>
              </a:lnSpc>
              <a:buFont typeface="Wingdings" panose="05000000000000000000" pitchFamily="2" charset="2"/>
              <a:buChar char="Ø"/>
            </a:pPr>
            <a:r>
              <a:rPr lang="nb-NO" altLang="nb-NO" dirty="0">
                <a:latin typeface="Arial" panose="020B0604020202020204" pitchFamily="34" charset="0"/>
                <a:cs typeface="Arial" panose="020B0604020202020204" pitchFamily="34" charset="0"/>
              </a:rPr>
              <a:t>Åter og ekskrementer rundt feller/</a:t>
            </a:r>
            <a:r>
              <a:rPr lang="nb-NO" altLang="nb-NO" dirty="0" err="1">
                <a:latin typeface="Arial" panose="020B0604020202020204" pitchFamily="34" charset="0"/>
                <a:cs typeface="Arial" panose="020B0604020202020204" pitchFamily="34" charset="0"/>
              </a:rPr>
              <a:t>åtestasjoner</a:t>
            </a:r>
            <a:endParaRPr lang="nb-NO" altLang="nb-NO" dirty="0">
              <a:latin typeface="Arial" panose="020B0604020202020204" pitchFamily="34" charset="0"/>
              <a:cs typeface="Arial" panose="020B0604020202020204" pitchFamily="34" charset="0"/>
            </a:endParaRPr>
          </a:p>
          <a:p>
            <a:pPr lvl="1">
              <a:lnSpc>
                <a:spcPct val="80000"/>
              </a:lnSpc>
            </a:pPr>
            <a:r>
              <a:rPr lang="nb-NO" altLang="nb-NO" dirty="0">
                <a:latin typeface="Arial" panose="020B0604020202020204" pitchFamily="34" charset="0"/>
                <a:cs typeface="Arial" panose="020B0604020202020204" pitchFamily="34" charset="0"/>
              </a:rPr>
              <a:t>Bruk forskjellige felletyper i tilfelle dyret er skeptisk til én bestemt type</a:t>
            </a:r>
          </a:p>
          <a:p>
            <a:pPr lvl="1">
              <a:lnSpc>
                <a:spcPct val="80000"/>
              </a:lnSpc>
            </a:pPr>
            <a:r>
              <a:rPr lang="nb-NO" altLang="nb-NO" dirty="0">
                <a:latin typeface="Arial" panose="020B0604020202020204" pitchFamily="34" charset="0"/>
                <a:cs typeface="Arial" panose="020B0604020202020204" pitchFamily="34" charset="0"/>
              </a:rPr>
              <a:t>Viltkamera for å avsløre atferd om natten</a:t>
            </a:r>
          </a:p>
          <a:p>
            <a:pPr lvl="2">
              <a:lnSpc>
                <a:spcPct val="80000"/>
              </a:lnSpc>
              <a:buFont typeface="Wingdings" panose="05000000000000000000" pitchFamily="2" charset="2"/>
              <a:buChar char="Ø"/>
            </a:pPr>
            <a:r>
              <a:rPr lang="nb-NO" altLang="nb-NO" dirty="0">
                <a:latin typeface="Arial" panose="020B0604020202020204" pitchFamily="34" charset="0"/>
                <a:cs typeface="Arial" panose="020B0604020202020204" pitchFamily="34" charset="0"/>
              </a:rPr>
              <a:t>Bruk gevær og foreta nedskyting når atferden er kjent</a:t>
            </a:r>
          </a:p>
          <a:p>
            <a:pPr lvl="1">
              <a:lnSpc>
                <a:spcPct val="80000"/>
              </a:lnSpc>
            </a:pPr>
            <a:r>
              <a:rPr lang="nb-NO" altLang="nb-NO" dirty="0">
                <a:latin typeface="Arial" panose="020B0604020202020204" pitchFamily="34" charset="0"/>
                <a:cs typeface="Arial" panose="020B0604020202020204" pitchFamily="34" charset="0"/>
              </a:rPr>
              <a:t>Finn alle vandringsveier</a:t>
            </a:r>
          </a:p>
          <a:p>
            <a:pPr lvl="2">
              <a:lnSpc>
                <a:spcPct val="80000"/>
              </a:lnSpc>
              <a:buFont typeface="Wingdings" panose="05000000000000000000" pitchFamily="2" charset="2"/>
              <a:buChar char="Ø"/>
            </a:pPr>
            <a:r>
              <a:rPr lang="nb-NO" altLang="nb-NO" dirty="0">
                <a:latin typeface="Arial" panose="020B0604020202020204" pitchFamily="34" charset="0"/>
                <a:cs typeface="Arial" panose="020B0604020202020204" pitchFamily="34" charset="0"/>
              </a:rPr>
              <a:t>Mel, talkum, </a:t>
            </a:r>
            <a:r>
              <a:rPr lang="nb-NO" altLang="nb-NO" dirty="0" err="1">
                <a:latin typeface="Arial" panose="020B0604020202020204" pitchFamily="34" charset="0"/>
                <a:cs typeface="Arial" panose="020B0604020202020204" pitchFamily="34" charset="0"/>
              </a:rPr>
              <a:t>lumogen</a:t>
            </a:r>
            <a:r>
              <a:rPr lang="nb-NO" altLang="nb-NO" dirty="0">
                <a:latin typeface="Arial" panose="020B0604020202020204" pitchFamily="34" charset="0"/>
                <a:cs typeface="Arial" panose="020B0604020202020204" pitchFamily="34" charset="0"/>
              </a:rPr>
              <a:t> </a:t>
            </a:r>
          </a:p>
          <a:p>
            <a:pPr lvl="2">
              <a:lnSpc>
                <a:spcPct val="80000"/>
              </a:lnSpc>
              <a:buFont typeface="Wingdings" panose="05000000000000000000" pitchFamily="2" charset="2"/>
              <a:buChar char="Ø"/>
            </a:pPr>
            <a:r>
              <a:rPr lang="nb-NO" altLang="nb-NO" dirty="0">
                <a:latin typeface="Arial" panose="020B0604020202020204" pitchFamily="34" charset="0"/>
                <a:cs typeface="Arial" panose="020B0604020202020204" pitchFamily="34" charset="0"/>
              </a:rPr>
              <a:t>UV-lys for å finne urinmarkeringer og vandringsveier</a:t>
            </a:r>
          </a:p>
          <a:p>
            <a:pPr lvl="1">
              <a:lnSpc>
                <a:spcPct val="80000"/>
              </a:lnSpc>
            </a:pPr>
            <a:r>
              <a:rPr lang="nb-NO" altLang="nb-NO" dirty="0">
                <a:latin typeface="Arial" panose="020B0604020202020204" pitchFamily="34" charset="0"/>
                <a:cs typeface="Arial" panose="020B0604020202020204" pitchFamily="34" charset="0"/>
              </a:rPr>
              <a:t>Kontaktskum – få hjelp av skadedyrbekjemper</a:t>
            </a:r>
          </a:p>
          <a:p>
            <a:endParaRPr lang="nb-NO" dirty="0"/>
          </a:p>
        </p:txBody>
      </p:sp>
    </p:spTree>
    <p:extLst>
      <p:ext uri="{BB962C8B-B14F-4D97-AF65-F5344CB8AC3E}">
        <p14:creationId xmlns:p14="http://schemas.microsoft.com/office/powerpoint/2010/main" val="3147328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3" name="Picture 11" descr="rotte i fell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927" y="1190143"/>
            <a:ext cx="4565784" cy="36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917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u="sng" dirty="0"/>
              <a:t>«Ville» norske gnagere</a:t>
            </a:r>
          </a:p>
        </p:txBody>
      </p:sp>
      <p:sp>
        <p:nvSpPr>
          <p:cNvPr id="3" name="Plassholder for innhold 2"/>
          <p:cNvSpPr>
            <a:spLocks noGrp="1"/>
          </p:cNvSpPr>
          <p:nvPr>
            <p:ph sz="half" idx="1"/>
          </p:nvPr>
        </p:nvSpPr>
        <p:spPr>
          <a:xfrm>
            <a:off x="838200" y="1825625"/>
            <a:ext cx="10912642" cy="4351338"/>
          </a:xfrm>
        </p:spPr>
        <p:txBody>
          <a:bodyPr/>
          <a:lstStyle/>
          <a:p>
            <a:r>
              <a:rPr lang="nb-NO" dirty="0"/>
              <a:t>Småskogmus</a:t>
            </a:r>
          </a:p>
          <a:p>
            <a:r>
              <a:rPr lang="nb-NO" dirty="0"/>
              <a:t>Storskogmus</a:t>
            </a:r>
          </a:p>
          <a:p>
            <a:r>
              <a:rPr lang="nb-NO" dirty="0"/>
              <a:t>Vånd</a:t>
            </a:r>
          </a:p>
          <a:p>
            <a:r>
              <a:rPr lang="nb-NO" dirty="0"/>
              <a:t>Klatremus</a:t>
            </a:r>
          </a:p>
          <a:p>
            <a:r>
              <a:rPr lang="nb-NO" dirty="0"/>
              <a:t>Rødmus</a:t>
            </a:r>
          </a:p>
          <a:p>
            <a:r>
              <a:rPr lang="nb-NO" dirty="0"/>
              <a:t>Gråsidemus</a:t>
            </a:r>
          </a:p>
          <a:p>
            <a:r>
              <a:rPr lang="nb-NO" dirty="0"/>
              <a:t>Markmus</a:t>
            </a:r>
          </a:p>
          <a:p>
            <a:r>
              <a:rPr lang="nb-NO" dirty="0"/>
              <a:t>Fjellmarkmus</a:t>
            </a:r>
          </a:p>
        </p:txBody>
      </p:sp>
      <p:sp>
        <p:nvSpPr>
          <p:cNvPr id="5" name="Høyre klammeparentes 4"/>
          <p:cNvSpPr/>
          <p:nvPr/>
        </p:nvSpPr>
        <p:spPr>
          <a:xfrm>
            <a:off x="5479163" y="2008637"/>
            <a:ext cx="371889" cy="2785036"/>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nb-NO"/>
          </a:p>
        </p:txBody>
      </p:sp>
      <p:sp>
        <p:nvSpPr>
          <p:cNvPr id="6" name="TekstSylinder 5"/>
          <p:cNvSpPr txBox="1"/>
          <p:nvPr/>
        </p:nvSpPr>
        <p:spPr>
          <a:xfrm>
            <a:off x="6096000" y="2115312"/>
            <a:ext cx="6946232" cy="2800767"/>
          </a:xfrm>
          <a:prstGeom prst="rect">
            <a:avLst/>
          </a:prstGeom>
          <a:noFill/>
        </p:spPr>
        <p:txBody>
          <a:bodyPr wrap="square" rtlCol="0">
            <a:spAutoFit/>
          </a:bodyPr>
          <a:lstStyle/>
          <a:p>
            <a:pPr marL="342900" indent="-342900">
              <a:buFont typeface="Arial" panose="020B0604020202020204" pitchFamily="34" charset="0"/>
              <a:buChar char="•"/>
            </a:pPr>
            <a:r>
              <a:rPr lang="nb-NO" sz="2200" dirty="0"/>
              <a:t>Frittlevende ute i norsk natur</a:t>
            </a:r>
          </a:p>
          <a:p>
            <a:pPr marL="342900" indent="-342900">
              <a:buFont typeface="Arial" panose="020B0604020202020204" pitchFamily="34" charset="0"/>
              <a:buChar char="•"/>
            </a:pPr>
            <a:r>
              <a:rPr lang="nb-NO" sz="2200" dirty="0"/>
              <a:t>Noen arter er meget dyktige til å klatre</a:t>
            </a:r>
          </a:p>
          <a:p>
            <a:pPr marL="342900" indent="-342900">
              <a:buFont typeface="Arial" panose="020B0604020202020204" pitchFamily="34" charset="0"/>
              <a:buChar char="•"/>
            </a:pPr>
            <a:r>
              <a:rPr lang="nb-NO" sz="2200" dirty="0"/>
              <a:t>Kommer i varierende grad (avhengig av art) inn i bygninger om høsten for å overvintre</a:t>
            </a:r>
          </a:p>
          <a:p>
            <a:pPr marL="342900" indent="-342900">
              <a:buFont typeface="Arial" panose="020B0604020202020204" pitchFamily="34" charset="0"/>
              <a:buChar char="•"/>
            </a:pPr>
            <a:r>
              <a:rPr lang="nb-NO" sz="2200" dirty="0"/>
              <a:t>Kan ta hyppige turer ut på jakt etter mat mens de overvintrer</a:t>
            </a:r>
          </a:p>
          <a:p>
            <a:pPr marL="342900" indent="-342900">
              <a:buFont typeface="Arial" panose="020B0604020202020204" pitchFamily="34" charset="0"/>
              <a:buChar char="•"/>
            </a:pPr>
            <a:r>
              <a:rPr lang="nb-NO" sz="2200" dirty="0"/>
              <a:t>Kan ha stor aksjonsradius og finnes i stort antall</a:t>
            </a:r>
          </a:p>
          <a:p>
            <a:pPr marL="342900" indent="-342900">
              <a:buFont typeface="Arial" panose="020B0604020202020204" pitchFamily="34" charset="0"/>
              <a:buChar char="•"/>
            </a:pPr>
            <a:r>
              <a:rPr lang="nb-NO" sz="2200" dirty="0"/>
              <a:t>Smågnagerår</a:t>
            </a:r>
          </a:p>
        </p:txBody>
      </p:sp>
      <p:pic>
        <p:nvPicPr>
          <p:cNvPr id="7" name="Bilde 6"/>
          <p:cNvPicPr>
            <a:picLocks noChangeAspect="1"/>
          </p:cNvPicPr>
          <p:nvPr/>
        </p:nvPicPr>
        <p:blipFill>
          <a:blip r:embed="rId3"/>
          <a:stretch>
            <a:fillRect/>
          </a:stretch>
        </p:blipFill>
        <p:spPr>
          <a:xfrm flipH="1">
            <a:off x="9879415" y="377448"/>
            <a:ext cx="1777340" cy="1856485"/>
          </a:xfrm>
          <a:prstGeom prst="rect">
            <a:avLst/>
          </a:prstGeom>
        </p:spPr>
      </p:pic>
      <p:sp>
        <p:nvSpPr>
          <p:cNvPr id="8" name="Høyre klammeparentes 7"/>
          <p:cNvSpPr/>
          <p:nvPr/>
        </p:nvSpPr>
        <p:spPr>
          <a:xfrm>
            <a:off x="2999873" y="1825625"/>
            <a:ext cx="393032" cy="1041041"/>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nb-NO"/>
          </a:p>
        </p:txBody>
      </p:sp>
      <p:sp>
        <p:nvSpPr>
          <p:cNvPr id="9" name="Høyre klammeparentes 8"/>
          <p:cNvSpPr/>
          <p:nvPr/>
        </p:nvSpPr>
        <p:spPr>
          <a:xfrm>
            <a:off x="2999873" y="2955061"/>
            <a:ext cx="393032" cy="2900793"/>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nb-NO"/>
          </a:p>
        </p:txBody>
      </p:sp>
      <p:sp>
        <p:nvSpPr>
          <p:cNvPr id="4" name="TekstSylinder 3"/>
          <p:cNvSpPr txBox="1"/>
          <p:nvPr/>
        </p:nvSpPr>
        <p:spPr>
          <a:xfrm>
            <a:off x="3479154" y="2008637"/>
            <a:ext cx="1877535" cy="707886"/>
          </a:xfrm>
          <a:prstGeom prst="rect">
            <a:avLst/>
          </a:prstGeom>
          <a:noFill/>
        </p:spPr>
        <p:txBody>
          <a:bodyPr wrap="square" rtlCol="0">
            <a:spAutoFit/>
          </a:bodyPr>
          <a:lstStyle/>
          <a:p>
            <a:r>
              <a:rPr lang="nb-NO" sz="2000" dirty="0" err="1"/>
              <a:t>Musefamilien</a:t>
            </a:r>
            <a:endParaRPr lang="nb-NO" sz="2000" dirty="0"/>
          </a:p>
          <a:p>
            <a:r>
              <a:rPr lang="nb-NO" sz="2000" dirty="0"/>
              <a:t>«Langhalemus»</a:t>
            </a:r>
          </a:p>
        </p:txBody>
      </p:sp>
      <p:sp>
        <p:nvSpPr>
          <p:cNvPr id="10" name="TekstSylinder 9"/>
          <p:cNvSpPr txBox="1"/>
          <p:nvPr/>
        </p:nvSpPr>
        <p:spPr>
          <a:xfrm>
            <a:off x="3467492" y="4051514"/>
            <a:ext cx="1937083" cy="707886"/>
          </a:xfrm>
          <a:prstGeom prst="rect">
            <a:avLst/>
          </a:prstGeom>
          <a:noFill/>
        </p:spPr>
        <p:txBody>
          <a:bodyPr wrap="square" rtlCol="0">
            <a:spAutoFit/>
          </a:bodyPr>
          <a:lstStyle/>
          <a:p>
            <a:r>
              <a:rPr lang="nb-NO" sz="2000" dirty="0"/>
              <a:t>Hamsterfamilien</a:t>
            </a:r>
          </a:p>
          <a:p>
            <a:r>
              <a:rPr lang="nb-NO" sz="2000" dirty="0"/>
              <a:t>«Korthalemus»</a:t>
            </a:r>
          </a:p>
        </p:txBody>
      </p:sp>
      <p:sp>
        <p:nvSpPr>
          <p:cNvPr id="11" name="Rektangel 10">
            <a:extLst>
              <a:ext uri="{FF2B5EF4-FFF2-40B4-BE49-F238E27FC236}">
                <a16:creationId xmlns:a16="http://schemas.microsoft.com/office/drawing/2014/main" id="{D9694C66-6FAA-78F7-AD79-B36452E2BFFE}"/>
              </a:ext>
            </a:extLst>
          </p:cNvPr>
          <p:cNvSpPr/>
          <p:nvPr/>
        </p:nvSpPr>
        <p:spPr>
          <a:xfrm>
            <a:off x="732426" y="3346418"/>
            <a:ext cx="2022499" cy="979712"/>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01BE53FE-5454-B58E-C3D7-66D6BF874CC5}"/>
              </a:ext>
            </a:extLst>
          </p:cNvPr>
          <p:cNvSpPr/>
          <p:nvPr/>
        </p:nvSpPr>
        <p:spPr>
          <a:xfrm>
            <a:off x="732425" y="377448"/>
            <a:ext cx="2022499" cy="979712"/>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kstSylinder 12">
            <a:extLst>
              <a:ext uri="{FF2B5EF4-FFF2-40B4-BE49-F238E27FC236}">
                <a16:creationId xmlns:a16="http://schemas.microsoft.com/office/drawing/2014/main" id="{452576A4-2D7A-6CCB-F0EF-266E1AE88ED2}"/>
              </a:ext>
            </a:extLst>
          </p:cNvPr>
          <p:cNvSpPr txBox="1"/>
          <p:nvPr/>
        </p:nvSpPr>
        <p:spPr>
          <a:xfrm>
            <a:off x="1083142" y="670649"/>
            <a:ext cx="1671782" cy="430887"/>
          </a:xfrm>
          <a:prstGeom prst="rect">
            <a:avLst/>
          </a:prstGeom>
          <a:noFill/>
        </p:spPr>
        <p:txBody>
          <a:bodyPr wrap="square" rtlCol="0">
            <a:spAutoFit/>
          </a:bodyPr>
          <a:lstStyle/>
          <a:p>
            <a:r>
              <a:rPr lang="nb-NO" sz="2200" dirty="0"/>
              <a:t>Musepest!</a:t>
            </a:r>
          </a:p>
        </p:txBody>
      </p:sp>
    </p:spTree>
    <p:extLst>
      <p:ext uri="{BB962C8B-B14F-4D97-AF65-F5344CB8AC3E}">
        <p14:creationId xmlns:p14="http://schemas.microsoft.com/office/powerpoint/2010/main" val="69562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animBg="1"/>
      <p:bldP spid="4" grpId="0"/>
      <p:bldP spid="10" grpId="0"/>
      <p:bldP spid="11" grpId="0" animBg="1"/>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e 19" descr="Et bilde som inneholder kart, tekst&#10;&#10;Automatisk generert beskrivelse">
            <a:extLst>
              <a:ext uri="{FF2B5EF4-FFF2-40B4-BE49-F238E27FC236}">
                <a16:creationId xmlns:a16="http://schemas.microsoft.com/office/drawing/2014/main" id="{05C44C13-9D53-908B-00E7-03112DB2DA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675" y="142121"/>
            <a:ext cx="11549149" cy="6348153"/>
          </a:xfrm>
          <a:prstGeom prst="rect">
            <a:avLst/>
          </a:prstGeom>
        </p:spPr>
      </p:pic>
      <p:sp>
        <p:nvSpPr>
          <p:cNvPr id="7" name="TekstSylinder 6">
            <a:extLst>
              <a:ext uri="{FF2B5EF4-FFF2-40B4-BE49-F238E27FC236}">
                <a16:creationId xmlns:a16="http://schemas.microsoft.com/office/drawing/2014/main" id="{C66A122F-0716-56D3-E9A8-C672F01C6F53}"/>
              </a:ext>
            </a:extLst>
          </p:cNvPr>
          <p:cNvSpPr txBox="1"/>
          <p:nvPr/>
        </p:nvSpPr>
        <p:spPr>
          <a:xfrm>
            <a:off x="821571" y="3098145"/>
            <a:ext cx="281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Småskogmus</a:t>
            </a:r>
          </a:p>
        </p:txBody>
      </p:sp>
      <p:sp>
        <p:nvSpPr>
          <p:cNvPr id="8" name="TekstSylinder 7">
            <a:extLst>
              <a:ext uri="{FF2B5EF4-FFF2-40B4-BE49-F238E27FC236}">
                <a16:creationId xmlns:a16="http://schemas.microsoft.com/office/drawing/2014/main" id="{C30F59E9-3081-7C91-7A68-BA429FFC7FF6}"/>
              </a:ext>
            </a:extLst>
          </p:cNvPr>
          <p:cNvSpPr txBox="1"/>
          <p:nvPr/>
        </p:nvSpPr>
        <p:spPr>
          <a:xfrm>
            <a:off x="3913720" y="3096917"/>
            <a:ext cx="281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Storskogmus</a:t>
            </a:r>
          </a:p>
        </p:txBody>
      </p:sp>
      <p:sp>
        <p:nvSpPr>
          <p:cNvPr id="9" name="TekstSylinder 8">
            <a:extLst>
              <a:ext uri="{FF2B5EF4-FFF2-40B4-BE49-F238E27FC236}">
                <a16:creationId xmlns:a16="http://schemas.microsoft.com/office/drawing/2014/main" id="{34BA2ADC-7E47-639D-120A-03BF67ED48DC}"/>
              </a:ext>
            </a:extLst>
          </p:cNvPr>
          <p:cNvSpPr txBox="1"/>
          <p:nvPr/>
        </p:nvSpPr>
        <p:spPr>
          <a:xfrm>
            <a:off x="10203972" y="6384848"/>
            <a:ext cx="281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Husmus</a:t>
            </a:r>
          </a:p>
        </p:txBody>
      </p:sp>
      <p:sp>
        <p:nvSpPr>
          <p:cNvPr id="11" name="TekstSylinder 10">
            <a:extLst>
              <a:ext uri="{FF2B5EF4-FFF2-40B4-BE49-F238E27FC236}">
                <a16:creationId xmlns:a16="http://schemas.microsoft.com/office/drawing/2014/main" id="{084C4090-4CD8-A0CA-5D29-B2A771052675}"/>
              </a:ext>
            </a:extLst>
          </p:cNvPr>
          <p:cNvSpPr txBox="1"/>
          <p:nvPr/>
        </p:nvSpPr>
        <p:spPr>
          <a:xfrm>
            <a:off x="10069357" y="3110538"/>
            <a:ext cx="281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Klatremus</a:t>
            </a:r>
          </a:p>
        </p:txBody>
      </p:sp>
      <p:sp>
        <p:nvSpPr>
          <p:cNvPr id="13" name="TekstSylinder 12">
            <a:extLst>
              <a:ext uri="{FF2B5EF4-FFF2-40B4-BE49-F238E27FC236}">
                <a16:creationId xmlns:a16="http://schemas.microsoft.com/office/drawing/2014/main" id="{B20FAEE3-697F-8E95-348C-9BAEF11E5757}"/>
              </a:ext>
            </a:extLst>
          </p:cNvPr>
          <p:cNvSpPr txBox="1"/>
          <p:nvPr/>
        </p:nvSpPr>
        <p:spPr>
          <a:xfrm>
            <a:off x="7069356" y="3113797"/>
            <a:ext cx="281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Rødmus</a:t>
            </a:r>
          </a:p>
        </p:txBody>
      </p:sp>
      <p:sp>
        <p:nvSpPr>
          <p:cNvPr id="15" name="TekstSylinder 14">
            <a:extLst>
              <a:ext uri="{FF2B5EF4-FFF2-40B4-BE49-F238E27FC236}">
                <a16:creationId xmlns:a16="http://schemas.microsoft.com/office/drawing/2014/main" id="{09DBE62A-0F25-5A9A-747A-4BED2F565D36}"/>
              </a:ext>
            </a:extLst>
          </p:cNvPr>
          <p:cNvSpPr txBox="1"/>
          <p:nvPr/>
        </p:nvSpPr>
        <p:spPr>
          <a:xfrm>
            <a:off x="6887283" y="6406030"/>
            <a:ext cx="281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Fjellmarkmus</a:t>
            </a:r>
          </a:p>
        </p:txBody>
      </p:sp>
      <p:sp>
        <p:nvSpPr>
          <p:cNvPr id="16" name="TekstSylinder 15">
            <a:extLst>
              <a:ext uri="{FF2B5EF4-FFF2-40B4-BE49-F238E27FC236}">
                <a16:creationId xmlns:a16="http://schemas.microsoft.com/office/drawing/2014/main" id="{EE34760E-256E-ED5D-00FB-7CC75301CBEC}"/>
              </a:ext>
            </a:extLst>
          </p:cNvPr>
          <p:cNvSpPr txBox="1"/>
          <p:nvPr/>
        </p:nvSpPr>
        <p:spPr>
          <a:xfrm>
            <a:off x="3986930" y="6379806"/>
            <a:ext cx="281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Markmus</a:t>
            </a:r>
          </a:p>
        </p:txBody>
      </p:sp>
      <p:sp>
        <p:nvSpPr>
          <p:cNvPr id="17" name="TekstSylinder 16">
            <a:extLst>
              <a:ext uri="{FF2B5EF4-FFF2-40B4-BE49-F238E27FC236}">
                <a16:creationId xmlns:a16="http://schemas.microsoft.com/office/drawing/2014/main" id="{0213A81A-8539-6159-C3F9-3D3FF9EF5447}"/>
              </a:ext>
            </a:extLst>
          </p:cNvPr>
          <p:cNvSpPr txBox="1"/>
          <p:nvPr/>
        </p:nvSpPr>
        <p:spPr>
          <a:xfrm>
            <a:off x="823157" y="6346547"/>
            <a:ext cx="281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Gråsidemus</a:t>
            </a:r>
          </a:p>
        </p:txBody>
      </p:sp>
      <p:sp>
        <p:nvSpPr>
          <p:cNvPr id="2" name="TekstSylinder 1">
            <a:extLst>
              <a:ext uri="{FF2B5EF4-FFF2-40B4-BE49-F238E27FC236}">
                <a16:creationId xmlns:a16="http://schemas.microsoft.com/office/drawing/2014/main" id="{0D564BD0-DA94-35A0-7ACE-17741B4BE23E}"/>
              </a:ext>
            </a:extLst>
          </p:cNvPr>
          <p:cNvSpPr txBox="1"/>
          <p:nvPr/>
        </p:nvSpPr>
        <p:spPr>
          <a:xfrm>
            <a:off x="7749088" y="1178078"/>
            <a:ext cx="4485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dirty="0">
                <a:ln>
                  <a:noFill/>
                </a:ln>
                <a:solidFill>
                  <a:srgbClr val="FF0000"/>
                </a:solidFill>
                <a:effectLst/>
                <a:uLnTx/>
                <a:uFillTx/>
                <a:latin typeface="Calibri" panose="020F0502020204030204"/>
                <a:ea typeface="+mn-ea"/>
                <a:cs typeface="+mn-cs"/>
              </a:rPr>
              <a:t>MUSEPEST!</a:t>
            </a:r>
          </a:p>
        </p:txBody>
      </p:sp>
      <p:sp>
        <p:nvSpPr>
          <p:cNvPr id="3" name="Rektangel 2">
            <a:extLst>
              <a:ext uri="{FF2B5EF4-FFF2-40B4-BE49-F238E27FC236}">
                <a16:creationId xmlns:a16="http://schemas.microsoft.com/office/drawing/2014/main" id="{3C9B299D-DDDC-B2CE-2456-B32F1963A8E7}"/>
              </a:ext>
            </a:extLst>
          </p:cNvPr>
          <p:cNvSpPr/>
          <p:nvPr/>
        </p:nvSpPr>
        <p:spPr>
          <a:xfrm>
            <a:off x="6733120" y="3149077"/>
            <a:ext cx="4820705" cy="29225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44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0"/>
          </a:xfrm>
          <a:prstGeom prst="rect">
            <a:avLst/>
          </a:prstGeom>
          <a:effectLst>
            <a:softEdge rad="127000"/>
          </a:effectLst>
        </p:spPr>
      </p:pic>
      <p:sp>
        <p:nvSpPr>
          <p:cNvPr id="2" name="Tittel 1"/>
          <p:cNvSpPr>
            <a:spLocks noGrp="1"/>
          </p:cNvSpPr>
          <p:nvPr>
            <p:ph type="title"/>
          </p:nvPr>
        </p:nvSpPr>
        <p:spPr>
          <a:xfrm>
            <a:off x="838200" y="365125"/>
            <a:ext cx="10515600" cy="2760040"/>
          </a:xfrm>
        </p:spPr>
        <p:txBody>
          <a:bodyPr>
            <a:noAutofit/>
          </a:bodyPr>
          <a:lstStyle/>
          <a:p>
            <a:pPr algn="ctr"/>
            <a:r>
              <a:rPr lang="nb-NO" sz="5400" b="1" dirty="0">
                <a:solidFill>
                  <a:schemeClr val="bg1"/>
                </a:solidFill>
              </a:rPr>
              <a:t>Klatremus og rødmus </a:t>
            </a:r>
            <a:br>
              <a:rPr lang="nb-NO" sz="5400" b="1" dirty="0">
                <a:solidFill>
                  <a:schemeClr val="bg1"/>
                </a:solidFill>
              </a:rPr>
            </a:br>
            <a:r>
              <a:rPr lang="nb-NO" sz="5400" b="1" dirty="0">
                <a:solidFill>
                  <a:schemeClr val="bg1"/>
                </a:solidFill>
              </a:rPr>
              <a:t>Musepest!</a:t>
            </a:r>
            <a:br>
              <a:rPr lang="nb-NO" sz="5400" b="1" dirty="0">
                <a:solidFill>
                  <a:schemeClr val="bg1"/>
                </a:solidFill>
              </a:rPr>
            </a:br>
            <a:r>
              <a:rPr lang="nb-NO" sz="5400" b="1" dirty="0">
                <a:solidFill>
                  <a:schemeClr val="bg1"/>
                </a:solidFill>
              </a:rPr>
              <a:t>Smitter ved å puste inn virus på partikler fra lort/urin</a:t>
            </a:r>
          </a:p>
        </p:txBody>
      </p:sp>
    </p:spTree>
    <p:extLst>
      <p:ext uri="{BB962C8B-B14F-4D97-AF65-F5344CB8AC3E}">
        <p14:creationId xmlns:p14="http://schemas.microsoft.com/office/powerpoint/2010/main" val="123441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5D0BC8DA90DE34FB6A749B252622F8B" ma:contentTypeVersion="6" ma:contentTypeDescription="Opprett et nytt dokument." ma:contentTypeScope="" ma:versionID="bb78e3b738b98fead8bebe34fa047891">
  <xsd:schema xmlns:xsd="http://www.w3.org/2001/XMLSchema" xmlns:xs="http://www.w3.org/2001/XMLSchema" xmlns:p="http://schemas.microsoft.com/office/2006/metadata/properties" xmlns:ns2="49783f0b-48ac-43ed-8777-a9ae9a102946" xmlns:ns3="17c28d34-4070-45a3-85bc-dc9b91de2fc9" targetNamespace="http://schemas.microsoft.com/office/2006/metadata/properties" ma:root="true" ma:fieldsID="2c195c7787982a5b65b3ccb8c1547c33" ns2:_="" ns3:_="">
    <xsd:import namespace="49783f0b-48ac-43ed-8777-a9ae9a102946"/>
    <xsd:import namespace="17c28d34-4070-45a3-85bc-dc9b91de2f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783f0b-48ac-43ed-8777-a9ae9a102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c28d34-4070-45a3-85bc-dc9b91de2fc9"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7E83F7-00FB-4CA9-90C6-0D170902B976}"/>
</file>

<file path=customXml/itemProps2.xml><?xml version="1.0" encoding="utf-8"?>
<ds:datastoreItem xmlns:ds="http://schemas.openxmlformats.org/officeDocument/2006/customXml" ds:itemID="{1EDACD9C-31F2-4F16-9589-CD5EE68899CB}"/>
</file>

<file path=customXml/itemProps3.xml><?xml version="1.0" encoding="utf-8"?>
<ds:datastoreItem xmlns:ds="http://schemas.openxmlformats.org/officeDocument/2006/customXml" ds:itemID="{08219005-C2ED-41A1-859C-CDFEB740DE29}"/>
</file>

<file path=docProps/app.xml><?xml version="1.0" encoding="utf-8"?>
<Properties xmlns="http://schemas.openxmlformats.org/officeDocument/2006/extended-properties" xmlns:vt="http://schemas.openxmlformats.org/officeDocument/2006/docPropsVTypes">
  <TotalTime>2101</TotalTime>
  <Words>5994</Words>
  <Application>Microsoft Office PowerPoint</Application>
  <PresentationFormat>Widescreen</PresentationFormat>
  <Paragraphs>698</Paragraphs>
  <Slides>65</Slides>
  <Notes>52</Notes>
  <HiddenSlides>0</HiddenSlides>
  <MMClips>1</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65</vt:i4>
      </vt:variant>
    </vt:vector>
  </HeadingPairs>
  <TitlesOfParts>
    <vt:vector size="73" baseType="lpstr">
      <vt:lpstr>Arial</vt:lpstr>
      <vt:lpstr>Calibri</vt:lpstr>
      <vt:lpstr>Calibri Light</vt:lpstr>
      <vt:lpstr>Helvetica</vt:lpstr>
      <vt:lpstr>Times</vt:lpstr>
      <vt:lpstr>Times New Roman</vt:lpstr>
      <vt:lpstr>Wingdings</vt:lpstr>
      <vt:lpstr>Office-tema</vt:lpstr>
      <vt:lpstr>PowerPoint-presentasjon</vt:lpstr>
      <vt:lpstr>PowerPoint-presentasjon</vt:lpstr>
      <vt:lpstr>Hvordan løse problemer med gnagere?</vt:lpstr>
      <vt:lpstr>PowerPoint-presentasjon</vt:lpstr>
      <vt:lpstr> Langhalemus        Korthalemus</vt:lpstr>
      <vt:lpstr>PowerPoint-presentasjon</vt:lpstr>
      <vt:lpstr>«Ville» norske gnagere</vt:lpstr>
      <vt:lpstr>PowerPoint-presentasjon</vt:lpstr>
      <vt:lpstr>Klatremus og rødmus  Musepest! Smitter ved å puste inn virus på partikler fra lort/urin</vt:lpstr>
      <vt:lpstr>Rotter og mus over hele verden</vt:lpstr>
      <vt:lpstr>Frittlevende “ville” mus</vt:lpstr>
      <vt:lpstr>Husmus</vt:lpstr>
      <vt:lpstr>Brunrotter</vt:lpstr>
      <vt:lpstr>Vånd</vt:lpstr>
      <vt:lpstr>PowerPoint-presentasjon</vt:lpstr>
      <vt:lpstr>PowerPoint-presentasjon</vt:lpstr>
      <vt:lpstr>Husspissmus</vt:lpstr>
      <vt:lpstr>Utseende brunrotte</vt:lpstr>
      <vt:lpstr>Utseende husmus</vt:lpstr>
      <vt:lpstr>Utseende skogmus</vt:lpstr>
      <vt:lpstr>Utseende klatremus og rødmus</vt:lpstr>
      <vt:lpstr>Utseende vånd</vt:lpstr>
      <vt:lpstr>PowerPoint-presentasjon</vt:lpstr>
      <vt:lpstr>Har gnageres livssyklus noe å si for hvordan man bør bekjempe rotter og mus?</vt:lpstr>
      <vt:lpstr>Teoretisk økning i antall rotter </vt:lpstr>
      <vt:lpstr>PowerPoint-presentasjon</vt:lpstr>
      <vt:lpstr>Syn</vt:lpstr>
      <vt:lpstr>Hørsel</vt:lpstr>
      <vt:lpstr>Lukt og smak</vt:lpstr>
      <vt:lpstr>Berøringssans</vt:lpstr>
      <vt:lpstr>Kinestetisk sans</vt:lpstr>
      <vt:lpstr>Atferd </vt:lpstr>
      <vt:lpstr>Atferd</vt:lpstr>
      <vt:lpstr>PowerPoint-presentasjon</vt:lpstr>
      <vt:lpstr>PowerPoint-presentasjon</vt:lpstr>
      <vt:lpstr>Atferd</vt:lpstr>
      <vt:lpstr>Har dyr gravd seg opp eller ned?</vt:lpstr>
      <vt:lpstr>Atferd</vt:lpstr>
      <vt:lpstr>Atferd</vt:lpstr>
      <vt:lpstr>PowerPoint-presentasjon</vt:lpstr>
      <vt:lpstr>Atferd - leveområder</vt:lpstr>
      <vt:lpstr>PowerPoint-presentasjon</vt:lpstr>
      <vt:lpstr>PowerPoint-presentasjon</vt:lpstr>
      <vt:lpstr>PowerPoint-presentasjon</vt:lpstr>
      <vt:lpstr>PowerPoint-presentasjon</vt:lpstr>
      <vt:lpstr>Åtevegring</vt:lpstr>
      <vt:lpstr>Atferd</vt:lpstr>
      <vt:lpstr>PowerPoint-presentasjon</vt:lpstr>
      <vt:lpstr>Skadeverk</vt:lpstr>
      <vt:lpstr>Skadeverk</vt:lpstr>
      <vt:lpstr>Skadeverk</vt:lpstr>
      <vt:lpstr>Skadeverk</vt:lpstr>
      <vt:lpstr>Skadeverk</vt:lpstr>
      <vt:lpstr>Skadeverk</vt:lpstr>
      <vt:lpstr>Inspeksjon</vt:lpstr>
      <vt:lpstr>Inspeksjon</vt:lpstr>
      <vt:lpstr>PowerPoint-presentasjon</vt:lpstr>
      <vt:lpstr>Biologisk bekjempelse og repellenter</vt:lpstr>
      <vt:lpstr>Bekjempelse </vt:lpstr>
      <vt:lpstr>Hvordan løser vi problemer med rotter og husmus? </vt:lpstr>
      <vt:lpstr>Hvordan løser vi problemer med «ville» norske mus? </vt:lpstr>
      <vt:lpstr>Antall ville mus - smågnagerår?</vt:lpstr>
      <vt:lpstr>PowerPoint-presentasjon</vt:lpstr>
      <vt:lpstr>Bekjempelse av vanskelige dyr </vt:lpstr>
      <vt:lpstr>PowerPoint-presentasjon</vt:lpstr>
    </vt:vector>
  </TitlesOfParts>
  <Company>FHI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Soleng, Arnulf</dc:creator>
  <cp:lastModifiedBy>Arnulf Soleng</cp:lastModifiedBy>
  <cp:revision>72</cp:revision>
  <dcterms:created xsi:type="dcterms:W3CDTF">2018-09-08T11:25:57Z</dcterms:created>
  <dcterms:modified xsi:type="dcterms:W3CDTF">2026-04-30T08:36:28Z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0x01010055D0BC8DA90DE34FB6A749B252622F8B</vt:lpwstr>
  </property>
</Properties>
</file>