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1505" r:id="rId4"/>
    <p:sldId id="258" r:id="rId5"/>
    <p:sldId id="1685" r:id="rId6"/>
    <p:sldId id="1378" r:id="rId7"/>
    <p:sldId id="1684" r:id="rId8"/>
    <p:sldId id="1379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5304" autoAdjust="0"/>
  </p:normalViewPr>
  <p:slideViewPr>
    <p:cSldViewPr snapToGrid="0">
      <p:cViewPr varScale="1">
        <p:scale>
          <a:sx n="120" d="100"/>
          <a:sy n="120" d="100"/>
        </p:scale>
        <p:origin x="3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5BF71-F65F-4F29-A8EA-D4FAA106F94F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76BDD-6556-407F-875D-D39E974450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430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noe som bør være velkjent fra sprøytekurset.</a:t>
            </a:r>
          </a:p>
          <a:p>
            <a:r>
              <a:rPr lang="nb-NO" dirty="0"/>
              <a:t>Men</a:t>
            </a:r>
            <a:r>
              <a:rPr lang="nb-NO" baseline="0" dirty="0"/>
              <a:t> også innenfor gnagerbekjempelse (og alle typer skadedyrbekjempelse) så snakker vi om IPM – vi må bruke flere metoder for å kunne løse et problem. Som jeg har sagt før så løser man ikke problemet bare ved å «pøse» på med gift.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76BDD-6556-407F-875D-D39E9744501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93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IPM</a:t>
            </a:r>
            <a:r>
              <a:rPr lang="nb-NO" baseline="0" dirty="0"/>
              <a:t> i landbruket setter ofte terskelverdier. Er skadedyret til stede under en viss terskel gjør man ikke noe. Øker antall dyr setter man i gang bekjempelser.</a:t>
            </a:r>
          </a:p>
          <a:p>
            <a:r>
              <a:rPr lang="nb-NO" baseline="0" dirty="0"/>
              <a:t>Oftest vil man ha nulltoleranse for gnagere inne i driftsbygninger, lagerbygninger og boliger. Finner man gnagere her setter man i gang en bekjempelse. </a:t>
            </a:r>
          </a:p>
          <a:p>
            <a:r>
              <a:rPr lang="nb-NO" baseline="0" dirty="0"/>
              <a:t>Men man må kunne tolerere enkelte gnagere utendørs på landbrukseiendommer ettersom de oftest ligger i naturområder. Man kan ikke drepe alle smågnagere i naturen. Er bygningene sikret gjør det ikke noe om mus vandrer langs husveggen på jakt etter mat.</a:t>
            </a:r>
          </a:p>
          <a:p>
            <a:r>
              <a:rPr lang="nb-NO" baseline="0" dirty="0"/>
              <a:t>Terskler kan ofte være personlig – </a:t>
            </a:r>
            <a:r>
              <a:rPr lang="nb-NO" baseline="0" dirty="0" err="1"/>
              <a:t>dvs</a:t>
            </a:r>
            <a:r>
              <a:rPr lang="nb-NO" baseline="0" dirty="0"/>
              <a:t> at forskjellige folk har ulike terskler for hva de tolererer av skadedyr. De kan være lovpålagte – for eksempel bestemmelser om maks antall rottehår pr kg korn.</a:t>
            </a:r>
          </a:p>
          <a:p>
            <a:r>
              <a:rPr lang="nb-NO" baseline="0" dirty="0"/>
              <a:t>IPM krever kunnskap om biologi og ulike metoder for forebygging og bekjempelser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3A861-0B8D-4F1F-A55C-8F8957C0F3D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15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182FB-DD94-42EA-AD6F-AE8E9FD23D0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03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de 5 hovedpunktene</a:t>
            </a:r>
            <a:r>
              <a:rPr lang="nb-NO" baseline="0" dirty="0"/>
              <a:t> i IPM: Inspeksjon, identifisering av skadegjører, dyrets biologi, tiltak og til slutt overvåkning.</a:t>
            </a:r>
          </a:p>
          <a:p>
            <a:r>
              <a:rPr lang="nb-NO" dirty="0"/>
              <a:t>Identifisering av skadegjører: Frittlevende mus er mye enklere å bekjempe enn rotter. Ikke</a:t>
            </a:r>
            <a:r>
              <a:rPr lang="nb-NO" baseline="0" dirty="0"/>
              <a:t> så skeptiske og går lettere i feller. Er det klatremus/rødmus? Tenk å så fall på faren for musepest om man puster inn partikler fra ekskrementer. Mulighet for harepest fra mange av gnagerartene og deres ekskrementer.</a:t>
            </a:r>
          </a:p>
          <a:p>
            <a:r>
              <a:rPr lang="nb-NO" baseline="0" dirty="0"/>
              <a:t>Husmus? Sannsynligvis fast bestand innendørs.</a:t>
            </a:r>
          </a:p>
          <a:p>
            <a:r>
              <a:rPr lang="nb-NO" baseline="0" dirty="0"/>
              <a:t>De andre musene (skogmus, klatremus, rødmus, gråsidemus, markmus, fjellrotte) vandrer mye mer. Stadig </a:t>
            </a:r>
            <a:r>
              <a:rPr lang="nb-NO" baseline="0" dirty="0" err="1"/>
              <a:t>inntrekk</a:t>
            </a:r>
            <a:r>
              <a:rPr lang="nb-NO" baseline="0" dirty="0"/>
              <a:t> av nye dyr. Større risiko for gift på avveie om man velger giftbruk. Større risiko for rovdyr/rovfugl.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3A861-0B8D-4F1F-A55C-8F8957C0F3D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33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 må tolerere frittlevende mus utendørs på landbrukseiendommer. Der er det ikke nulltoleranse. Vi skal hindre disse artene i å komme inn.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76BDD-6556-407F-875D-D39E974450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46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mange ulike måter å beskrive IPM på skjematisk. I denne figuren mangler karantene. Men tiltak uten risiko er grønne, litt risiko (f.eks feller) guloransje, og gift (høy risiko) er rød.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76BDD-6556-407F-875D-D39E974450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4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Veldig mange bekjempelser foregår som «brannslukking» når problemet har tatt helt overhånd. Proaktiv bekjempelse med forebygging og overvåkning er klart mest effektiv, lønnsom og mest miljøvennlig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76BDD-6556-407F-875D-D39E974450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276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Proaktiv bekjempelse betyr langt færre skader og færre dyr ettersom problemene oppdages tidlig. Mye enklere bekjempelse. Det å skulle bekjempe en stor gnagerbestand som har etablert seg er utfordrende. Skadene kan bli enorme før man i det hele tatt oppdager problemet. Overvåkning med feller, sensorer og elektronikk gir 24/7 overvåkning. Hyppig sjekk av at sikring og sanitasjon er på plass er viktig.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76BDD-6556-407F-875D-D39E974450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73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05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2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5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spalte, full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340A-1DEC-3447-9E87-CE8F8D7A246F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Ny PPT-mal, Helsedirektoratet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6" y="1665287"/>
            <a:ext cx="10801350" cy="464343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7C67C5F7-01B1-5A22-0C88-6BC31852AEFF}"/>
              </a:ext>
            </a:extLst>
          </p:cNvPr>
          <p:cNvSpPr/>
          <p:nvPr userDrawn="1"/>
        </p:nvSpPr>
        <p:spPr>
          <a:xfrm flipV="1">
            <a:off x="0" y="-3"/>
            <a:ext cx="12192000" cy="1339853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C2686F-63C6-D4AA-7648-93C87448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10801351" cy="694280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E321C28B-3A46-6E9F-4579-9A250D03277C}"/>
              </a:ext>
            </a:extLst>
          </p:cNvPr>
          <p:cNvSpPr/>
          <p:nvPr userDrawn="1"/>
        </p:nvSpPr>
        <p:spPr>
          <a:xfrm flipH="1">
            <a:off x="712743" y="332609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78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19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05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94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97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62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310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722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534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B9E9-E09B-45A1-BAF7-7EF2099317C4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AD50-3EA8-422C-8770-42CC9836F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75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443789" y="191921"/>
            <a:ext cx="9144000" cy="2387600"/>
          </a:xfrm>
        </p:spPr>
        <p:txBody>
          <a:bodyPr>
            <a:normAutofit/>
          </a:bodyPr>
          <a:lstStyle/>
          <a:p>
            <a:r>
              <a:rPr lang="nb-NO" sz="4800" b="1" dirty="0">
                <a:latin typeface="Arial" panose="020B0604020202020204" pitchFamily="34" charset="0"/>
                <a:cs typeface="Arial" panose="020B0604020202020204" pitchFamily="34" charset="0"/>
              </a:rPr>
              <a:t>Integrert skadedyrkontroll</a:t>
            </a:r>
            <a:br>
              <a:rPr lang="nb-NO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800" b="1" dirty="0">
                <a:latin typeface="Arial" panose="020B0604020202020204" pitchFamily="34" charset="0"/>
                <a:cs typeface="Arial" panose="020B0604020202020204" pitchFamily="34" charset="0"/>
              </a:rPr>
              <a:t>IPM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30" y="2579521"/>
            <a:ext cx="3845344" cy="32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2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Sylinder 16"/>
          <p:cNvSpPr txBox="1"/>
          <p:nvPr/>
        </p:nvSpPr>
        <p:spPr>
          <a:xfrm>
            <a:off x="3361474" y="3518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IPM - Integrert skadedyrkontroll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b-NO" altLang="en-US" sz="2400" kern="0" dirty="0">
                <a:latin typeface="Arial"/>
              </a:rPr>
              <a:t>IPM (Integrated Pest Management): 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Kombinerer mange strategier og metoder for å oppnå langvarig effekt på en økonomisk og miljømessig akseptabel måte.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b-NO" altLang="en-US" sz="2400" kern="0" dirty="0">
                <a:latin typeface="Arial"/>
              </a:rPr>
              <a:t>Krever kunnskaper om: 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Inspeksjon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Skadedyrenes biologi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Ulike forebyggende metoder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Ulike kontrollmetoder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Ulike etterkontroller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Overvåkning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nb-NO" altLang="en-US" sz="2000" kern="0" dirty="0">
              <a:latin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b-NO" altLang="en-US" sz="2400" kern="0" dirty="0">
                <a:latin typeface="Arial"/>
              </a:rPr>
              <a:t>Reduserer rodenticidbruk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Mer effektivt en periodevis «brannslukking»</a:t>
            </a:r>
          </a:p>
        </p:txBody>
      </p:sp>
    </p:spTree>
    <p:extLst>
      <p:ext uri="{BB962C8B-B14F-4D97-AF65-F5344CB8AC3E}">
        <p14:creationId xmlns:p14="http://schemas.microsoft.com/office/powerpoint/2010/main" val="406416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909897C-3ACF-67F8-0DD4-310071D8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F6712B7-E139-0A92-3127-2C0C6BC915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7" y="1665287"/>
            <a:ext cx="9667874" cy="4643437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Ca 1940-1965: «</a:t>
            </a:r>
            <a:r>
              <a:rPr lang="en-US" sz="2600" i="1" dirty="0"/>
              <a:t>The dark ages of pest control</a:t>
            </a:r>
            <a:r>
              <a:rPr lang="en-US" sz="2600" dirty="0"/>
              <a:t>»</a:t>
            </a:r>
          </a:p>
          <a:p>
            <a:r>
              <a:rPr lang="nb-NO" sz="2600" dirty="0"/>
              <a:t>1950-tallet: «</a:t>
            </a:r>
            <a:r>
              <a:rPr lang="nb-NO" sz="2600" i="1" dirty="0"/>
              <a:t>Integrated Control</a:t>
            </a:r>
            <a:r>
              <a:rPr lang="nb-NO" sz="2600" dirty="0"/>
              <a:t>» utviklet av forskere i Texas og California</a:t>
            </a:r>
          </a:p>
          <a:p>
            <a:r>
              <a:rPr lang="nb-NO" sz="2600" dirty="0"/>
              <a:t>1959: «</a:t>
            </a:r>
            <a:r>
              <a:rPr lang="nb-NO" sz="2600" i="1" dirty="0"/>
              <a:t>Integrated Pest Management - IPM</a:t>
            </a:r>
            <a:r>
              <a:rPr lang="nb-NO" sz="2600" dirty="0"/>
              <a:t>» blir et faglig begrep</a:t>
            </a:r>
          </a:p>
          <a:p>
            <a:r>
              <a:rPr lang="nb-NO" sz="2600" dirty="0"/>
              <a:t>1968: FN-organisasjonen for mat og landbruk (FAO) gjorde IPM til et offisielt rammeverk for plantevern</a:t>
            </a:r>
          </a:p>
          <a:p>
            <a:r>
              <a:rPr lang="nb-NO" sz="2600" dirty="0"/>
              <a:t>1970-tallet: IPM ble en internasjonalt anbefalt strategi og tas i bruk i landbruket</a:t>
            </a:r>
          </a:p>
          <a:p>
            <a:pPr lvl="0"/>
            <a:r>
              <a:rPr lang="nb-NO" sz="2600" dirty="0"/>
              <a:t>1980-tallet: IPM spres fra landbruksmiljøer til museer, kulturinstitusjoner, bymiljø </a:t>
            </a:r>
            <a:r>
              <a:rPr lang="nb-NO" sz="2600" dirty="0" err="1"/>
              <a:t>osv</a:t>
            </a:r>
            <a:endParaRPr lang="nb-NO" sz="2600" dirty="0"/>
          </a:p>
          <a:p>
            <a:pPr lvl="0"/>
            <a:r>
              <a:rPr lang="nb-NO" sz="2600" dirty="0"/>
              <a:t>2004: WHO lanserer IVM («</a:t>
            </a:r>
            <a:r>
              <a:rPr lang="nb-NO" sz="2600" i="1" dirty="0"/>
              <a:t>Integrated </a:t>
            </a:r>
            <a:r>
              <a:rPr lang="nb-NO" sz="2600" i="1" dirty="0" err="1"/>
              <a:t>Vector</a:t>
            </a:r>
            <a:r>
              <a:rPr lang="nb-NO" sz="2600" i="1" dirty="0"/>
              <a:t> Control</a:t>
            </a:r>
            <a:r>
              <a:rPr lang="nb-NO" sz="2600" dirty="0"/>
              <a:t>») ved bekjempelse av vektorbårne sykdommer slik som f.eks malaria</a:t>
            </a:r>
          </a:p>
          <a:p>
            <a:pPr lvl="0"/>
            <a:r>
              <a:rPr lang="nb-NO" sz="2600" dirty="0"/>
              <a:t>I dag: IPM er standard for bærekraftig skadedyrkontroll/vektorkontroll verden over (både i landbruk og urbant)</a:t>
            </a:r>
          </a:p>
          <a:p>
            <a:pPr marL="0" lvl="0" indent="0">
              <a:buNone/>
            </a:pPr>
            <a:br>
              <a:rPr lang="nb-NO" dirty="0"/>
            </a:b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4A1093F5-E0F6-FED1-E6E5-6B1D2110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4000" dirty="0"/>
            </a:br>
            <a:r>
              <a:rPr lang="nb-NO" sz="4000" b="1" dirty="0">
                <a:latin typeface="Arial" panose="020B0604020202020204" pitchFamily="34" charset="0"/>
                <a:cs typeface="Arial" panose="020B0604020202020204" pitchFamily="34" charset="0"/>
              </a:rPr>
              <a:t>Utviklingen av IPM</a:t>
            </a:r>
            <a:br>
              <a:rPr lang="nb-NO" dirty="0"/>
            </a:b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C17EBAE-8EB3-56D2-134F-DE867C89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657" y="-55729"/>
            <a:ext cx="2809343" cy="240367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7A38A98-EBE1-3DD9-B1E7-C925DCBA8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474" y="2478116"/>
            <a:ext cx="1016000" cy="9398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834035A-3726-F1CA-778A-AEA1FE8CBB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3045" r="63283" b="35467"/>
          <a:stretch>
            <a:fillRect/>
          </a:stretch>
        </p:blipFill>
        <p:spPr>
          <a:xfrm>
            <a:off x="10552111" y="3678255"/>
            <a:ext cx="1228725" cy="10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Sylinder 16"/>
          <p:cNvSpPr txBox="1"/>
          <p:nvPr/>
        </p:nvSpPr>
        <p:spPr>
          <a:xfrm>
            <a:off x="3361474" y="3518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Hovedelementene i IPM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nb-NO" altLang="nb-NO" sz="2000" dirty="0"/>
          </a:p>
          <a:p>
            <a:pPr marL="457200" lvl="1" indent="0">
              <a:buNone/>
            </a:pPr>
            <a:endParaRPr lang="nb-NO" altLang="nb-NO" sz="2000" dirty="0"/>
          </a:p>
          <a:p>
            <a:endParaRPr lang="nb-NO" altLang="nb-NO" sz="24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>
          <a:xfrm>
            <a:off x="838200" y="1825624"/>
            <a:ext cx="10515600" cy="4818243"/>
          </a:xfrm>
        </p:spPr>
        <p:txBody>
          <a:bodyPr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nb-NO" altLang="en-US" sz="2400" kern="0" dirty="0">
                <a:latin typeface="Arial"/>
              </a:rPr>
              <a:t>Inspeksjon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Oppdage forekomst eller skade på et så tidlig tidspunkt som mulig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Identifisere skadedyret, antall, art, ny/gammel infestasjon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Finne steder der dyr kan komme inn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Årsak til problemene?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nb-NO" altLang="en-US" sz="2400" kern="0" dirty="0">
                <a:latin typeface="Arial"/>
              </a:rPr>
              <a:t>Kunnskap om biologien til dyret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Avgjørende for å kunne sette i gang tiltak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nb-NO" altLang="en-US" sz="2400" kern="0" dirty="0">
                <a:latin typeface="Arial"/>
              </a:rPr>
              <a:t>Skal det gjøres tiltak?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Terskelverdi?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nb-NO" altLang="en-US" sz="2400" kern="0" dirty="0">
                <a:latin typeface="Arial"/>
              </a:rPr>
              <a:t>Hvilke tiltak?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Forebygging og bekjempelse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nb-NO" altLang="en-US" sz="2400" kern="0" dirty="0">
                <a:latin typeface="Arial"/>
              </a:rPr>
              <a:t>Overvåkning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Oppfølging og evaluering av effekt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nb-NO" altLang="en-US" sz="2000" kern="0" dirty="0">
                <a:latin typeface="Arial"/>
              </a:rPr>
              <a:t>Overvåkning 24/7</a:t>
            </a:r>
          </a:p>
        </p:txBody>
      </p:sp>
    </p:spTree>
    <p:extLst>
      <p:ext uri="{BB962C8B-B14F-4D97-AF65-F5344CB8AC3E}">
        <p14:creationId xmlns:p14="http://schemas.microsoft.com/office/powerpoint/2010/main" val="250364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1C7AD2-EE97-DEFF-4BDB-8B3F3F59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Terskelverdier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61CFEC-5BB8-CD53-D24D-419053C73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Man har ofte ulike terskelverdier for ulike skadedyr og ulike miljøer:</a:t>
            </a:r>
          </a:p>
          <a:p>
            <a:endParaRPr lang="nb-NO" dirty="0"/>
          </a:p>
          <a:p>
            <a:r>
              <a:rPr lang="nb-NO" dirty="0"/>
              <a:t>Helsemessige</a:t>
            </a:r>
          </a:p>
          <a:p>
            <a:r>
              <a:rPr lang="nb-NO" dirty="0"/>
              <a:t>Lovmessige</a:t>
            </a:r>
          </a:p>
          <a:p>
            <a:r>
              <a:rPr lang="nb-NO" dirty="0"/>
              <a:t>Økonomiske årsaker</a:t>
            </a:r>
          </a:p>
          <a:p>
            <a:r>
              <a:rPr lang="nb-NO" dirty="0"/>
              <a:t>Individuell toleranse (interesser/frykt/fobi)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2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skjermbilde, Font, logo&#10;&#10;Automatisk generert beskrivelse">
            <a:extLst>
              <a:ext uri="{FF2B5EF4-FFF2-40B4-BE49-F238E27FC236}">
                <a16:creationId xmlns:a16="http://schemas.microsoft.com/office/drawing/2014/main" id="{898C7443-362E-E206-00F7-5486F0E48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00" y="176505"/>
            <a:ext cx="8342799" cy="650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A949E5-EC1C-1749-2983-13631700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To hovedtyper «bekjempelse»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C6F0F6-EBB1-32D2-AF33-D417EDF57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3200" b="0" dirty="0">
                <a:solidFill>
                  <a:srgbClr val="FF0000"/>
                </a:solidFill>
              </a:rPr>
              <a:t>1. «Reaktiv» bekjempelse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EB819B-0D87-2A54-E8D1-212FD7D93F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nb-NO" dirty="0"/>
              <a:t>«Brannslukking»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36A01BC-124C-11F2-41BA-0BD77ED8D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6600" y="1693195"/>
            <a:ext cx="5183188" cy="823912"/>
          </a:xfrm>
        </p:spPr>
        <p:txBody>
          <a:bodyPr>
            <a:normAutofit/>
          </a:bodyPr>
          <a:lstStyle/>
          <a:p>
            <a:r>
              <a:rPr lang="nb-NO" sz="3200" b="0" dirty="0">
                <a:solidFill>
                  <a:srgbClr val="FF0000"/>
                </a:solidFill>
              </a:rPr>
              <a:t>2. «Proaktiv» bekjempelse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D789A18-CEBC-AB83-20CA-07BB37FDC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86600" y="2517726"/>
            <a:ext cx="5183188" cy="3684588"/>
          </a:xfrm>
        </p:spPr>
        <p:txBody>
          <a:bodyPr/>
          <a:lstStyle/>
          <a:p>
            <a:pPr marL="457200" lvl="1" indent="0">
              <a:buNone/>
            </a:pPr>
            <a:r>
              <a:rPr lang="nb-NO" dirty="0"/>
              <a:t>«Forebygging og overvåkning»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CF9E1C1-FD32-BCA9-DA97-4F7CC4B8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70" y="3116570"/>
            <a:ext cx="5085621" cy="290531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FA014F4-9582-81E2-3F55-A70426FE1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239" y="3151539"/>
            <a:ext cx="6603359" cy="28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843CC40D-DCF1-B7EC-A54D-DA12311E287D}"/>
              </a:ext>
            </a:extLst>
          </p:cNvPr>
          <p:cNvSpPr/>
          <p:nvPr/>
        </p:nvSpPr>
        <p:spPr>
          <a:xfrm>
            <a:off x="809625" y="1610321"/>
            <a:ext cx="2181225" cy="9233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6F4E8D04-3D1A-983E-77CB-FCB4DD9A0A7D}"/>
              </a:ext>
            </a:extLst>
          </p:cNvPr>
          <p:cNvCxnSpPr>
            <a:cxnSpLocks/>
          </p:cNvCxnSpPr>
          <p:nvPr/>
        </p:nvCxnSpPr>
        <p:spPr>
          <a:xfrm>
            <a:off x="3343275" y="857494"/>
            <a:ext cx="0" cy="149518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0476B5B-6547-9E83-8FF7-BD8EBA554270}"/>
              </a:ext>
            </a:extLst>
          </p:cNvPr>
          <p:cNvSpPr txBox="1"/>
          <p:nvPr/>
        </p:nvSpPr>
        <p:spPr>
          <a:xfrm>
            <a:off x="2166937" y="459765"/>
            <a:ext cx="235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Gnagere dukker opp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4D0E5080-BDD6-178C-36FC-D595802F0E99}"/>
              </a:ext>
            </a:extLst>
          </p:cNvPr>
          <p:cNvSpPr/>
          <p:nvPr/>
        </p:nvSpPr>
        <p:spPr>
          <a:xfrm>
            <a:off x="3661902" y="2105025"/>
            <a:ext cx="4434348" cy="428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42CFA47-211F-25DE-8E58-F23938EB1A69}"/>
              </a:ext>
            </a:extLst>
          </p:cNvPr>
          <p:cNvSpPr txBox="1"/>
          <p:nvPr/>
        </p:nvSpPr>
        <p:spPr>
          <a:xfrm>
            <a:off x="3695700" y="2145718"/>
            <a:ext cx="45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Gnagere reproduserer, og skaden utvikler seg</a:t>
            </a: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2F7D8824-E7EA-0B9B-8A18-A770BD847A02}"/>
              </a:ext>
            </a:extLst>
          </p:cNvPr>
          <p:cNvCxnSpPr>
            <a:cxnSpLocks/>
          </p:cNvCxnSpPr>
          <p:nvPr/>
        </p:nvCxnSpPr>
        <p:spPr>
          <a:xfrm>
            <a:off x="8281527" y="862730"/>
            <a:ext cx="0" cy="149518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AFD1BE1-BB7B-E214-8554-FC4F30E58A41}"/>
              </a:ext>
            </a:extLst>
          </p:cNvPr>
          <p:cNvSpPr txBox="1"/>
          <p:nvPr/>
        </p:nvSpPr>
        <p:spPr>
          <a:xfrm>
            <a:off x="7238539" y="478881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Gnagere oppdages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D43E8F01-454C-F92C-FD23-2B9CEEBAF39B}"/>
              </a:ext>
            </a:extLst>
          </p:cNvPr>
          <p:cNvSpPr/>
          <p:nvPr/>
        </p:nvSpPr>
        <p:spPr>
          <a:xfrm>
            <a:off x="8402368" y="2116072"/>
            <a:ext cx="3695698" cy="428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Bekjempelse av et betydelig problem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5E7F8A4C-1607-3EF6-C448-933E99689A14}"/>
              </a:ext>
            </a:extLst>
          </p:cNvPr>
          <p:cNvSpPr txBox="1"/>
          <p:nvPr/>
        </p:nvSpPr>
        <p:spPr>
          <a:xfrm>
            <a:off x="809624" y="1610861"/>
            <a:ext cx="208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Tradisjonell bekjempelse («reaktiv»)</a:t>
            </a:r>
          </a:p>
        </p:txBody>
      </p:sp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CC355527-9201-63E1-0C62-A86F691E8901}"/>
              </a:ext>
            </a:extLst>
          </p:cNvPr>
          <p:cNvSpPr/>
          <p:nvPr/>
        </p:nvSpPr>
        <p:spPr>
          <a:xfrm>
            <a:off x="795337" y="3354563"/>
            <a:ext cx="2181225" cy="9233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6909250-FA2E-B364-0C7E-30A7C95EF003}"/>
              </a:ext>
            </a:extLst>
          </p:cNvPr>
          <p:cNvSpPr txBox="1"/>
          <p:nvPr/>
        </p:nvSpPr>
        <p:spPr>
          <a:xfrm>
            <a:off x="842961" y="3309658"/>
            <a:ext cx="208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Forebygging og 24/7-overvåkning («proaktiv»)</a:t>
            </a:r>
          </a:p>
        </p:txBody>
      </p:sp>
      <p:sp>
        <p:nvSpPr>
          <p:cNvPr id="28" name="Rektangel: avrundede hjørner 27">
            <a:extLst>
              <a:ext uri="{FF2B5EF4-FFF2-40B4-BE49-F238E27FC236}">
                <a16:creationId xmlns:a16="http://schemas.microsoft.com/office/drawing/2014/main" id="{6048245F-A9C0-9890-F1BB-8EB0ED9577F5}"/>
              </a:ext>
            </a:extLst>
          </p:cNvPr>
          <p:cNvSpPr/>
          <p:nvPr/>
        </p:nvSpPr>
        <p:spPr>
          <a:xfrm>
            <a:off x="3676653" y="3365036"/>
            <a:ext cx="142870" cy="428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25EA4385-43E1-C57A-2851-059C21FF0BAA}"/>
              </a:ext>
            </a:extLst>
          </p:cNvPr>
          <p:cNvCxnSpPr>
            <a:cxnSpLocks/>
          </p:cNvCxnSpPr>
          <p:nvPr/>
        </p:nvCxnSpPr>
        <p:spPr>
          <a:xfrm flipV="1">
            <a:off x="3343274" y="3579346"/>
            <a:ext cx="0" cy="146896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6881BF7-A3F7-0558-5649-921413AA06F2}"/>
              </a:ext>
            </a:extLst>
          </p:cNvPr>
          <p:cNvSpPr txBox="1"/>
          <p:nvPr/>
        </p:nvSpPr>
        <p:spPr>
          <a:xfrm>
            <a:off x="2300285" y="5060247"/>
            <a:ext cx="208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Gnagere dukker opp og </a:t>
            </a:r>
            <a:r>
              <a:rPr lang="nb-NO" sz="2000" u="sng" dirty="0"/>
              <a:t>oppdages</a:t>
            </a:r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989DC2B3-5B8A-3A1A-7019-5A21E8DACD69}"/>
              </a:ext>
            </a:extLst>
          </p:cNvPr>
          <p:cNvSpPr/>
          <p:nvPr/>
        </p:nvSpPr>
        <p:spPr>
          <a:xfrm>
            <a:off x="3905259" y="3365035"/>
            <a:ext cx="638167" cy="428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: avrundede hjørner 36">
            <a:extLst>
              <a:ext uri="{FF2B5EF4-FFF2-40B4-BE49-F238E27FC236}">
                <a16:creationId xmlns:a16="http://schemas.microsoft.com/office/drawing/2014/main" id="{A43F65D3-91B2-87B5-57C1-F3B5622D62D3}"/>
              </a:ext>
            </a:extLst>
          </p:cNvPr>
          <p:cNvSpPr/>
          <p:nvPr/>
        </p:nvSpPr>
        <p:spPr>
          <a:xfrm>
            <a:off x="3676652" y="3910363"/>
            <a:ext cx="8421405" cy="4286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1651D730-2029-3E97-E3FE-C99FBF1DE369}"/>
              </a:ext>
            </a:extLst>
          </p:cNvPr>
          <p:cNvSpPr txBox="1"/>
          <p:nvPr/>
        </p:nvSpPr>
        <p:spPr>
          <a:xfrm>
            <a:off x="3748087" y="3944496"/>
            <a:ext cx="787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24/7-overvåkning og forebygging med sjekk av sikring og utførelse av sanitasjon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31B3D590-A3F7-E407-450E-87A3D3EB60C7}"/>
              </a:ext>
            </a:extLst>
          </p:cNvPr>
          <p:cNvSpPr txBox="1"/>
          <p:nvPr/>
        </p:nvSpPr>
        <p:spPr>
          <a:xfrm>
            <a:off x="3133730" y="2709838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Tid</a:t>
            </a:r>
          </a:p>
        </p:txBody>
      </p:sp>
      <p:pic>
        <p:nvPicPr>
          <p:cNvPr id="84" name="Bilde 83">
            <a:extLst>
              <a:ext uri="{FF2B5EF4-FFF2-40B4-BE49-F238E27FC236}">
                <a16:creationId xmlns:a16="http://schemas.microsoft.com/office/drawing/2014/main" id="{B1078874-62D3-2FCF-CAFF-1DB1EBEAC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782" y="2781527"/>
            <a:ext cx="7419475" cy="231668"/>
          </a:xfrm>
          <a:prstGeom prst="rect">
            <a:avLst/>
          </a:prstGeom>
        </p:spPr>
      </p:pic>
      <p:cxnSp>
        <p:nvCxnSpPr>
          <p:cNvPr id="85" name="Rett pilkobling 84">
            <a:extLst>
              <a:ext uri="{FF2B5EF4-FFF2-40B4-BE49-F238E27FC236}">
                <a16:creationId xmlns:a16="http://schemas.microsoft.com/office/drawing/2014/main" id="{F981A13C-295E-B8C2-1A33-B3BA205680ED}"/>
              </a:ext>
            </a:extLst>
          </p:cNvPr>
          <p:cNvCxnSpPr>
            <a:cxnSpLocks/>
          </p:cNvCxnSpPr>
          <p:nvPr/>
        </p:nvCxnSpPr>
        <p:spPr>
          <a:xfrm>
            <a:off x="10963271" y="2894504"/>
            <a:ext cx="4979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Bilde 85">
            <a:extLst>
              <a:ext uri="{FF2B5EF4-FFF2-40B4-BE49-F238E27FC236}">
                <a16:creationId xmlns:a16="http://schemas.microsoft.com/office/drawing/2014/main" id="{69264A05-CD8D-D27C-4B5A-65FD51C3A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71129" y="331521"/>
            <a:ext cx="1468165" cy="805908"/>
          </a:xfrm>
          <a:prstGeom prst="rect">
            <a:avLst/>
          </a:prstGeom>
        </p:spPr>
      </p:pic>
      <p:pic>
        <p:nvPicPr>
          <p:cNvPr id="87" name="Bilde 86">
            <a:extLst>
              <a:ext uri="{FF2B5EF4-FFF2-40B4-BE49-F238E27FC236}">
                <a16:creationId xmlns:a16="http://schemas.microsoft.com/office/drawing/2014/main" id="{72569AC0-B542-6D26-C6D3-05A51EB2B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399" y="5060247"/>
            <a:ext cx="1463167" cy="810838"/>
          </a:xfrm>
          <a:prstGeom prst="rect">
            <a:avLst/>
          </a:prstGeom>
        </p:spPr>
      </p:pic>
      <p:cxnSp>
        <p:nvCxnSpPr>
          <p:cNvPr id="88" name="Rett pilkobling 87">
            <a:extLst>
              <a:ext uri="{FF2B5EF4-FFF2-40B4-BE49-F238E27FC236}">
                <a16:creationId xmlns:a16="http://schemas.microsoft.com/office/drawing/2014/main" id="{647F82A5-B457-D2F0-8D1E-5B463F2D6EE0}"/>
              </a:ext>
            </a:extLst>
          </p:cNvPr>
          <p:cNvCxnSpPr>
            <a:cxnSpLocks/>
          </p:cNvCxnSpPr>
          <p:nvPr/>
        </p:nvCxnSpPr>
        <p:spPr>
          <a:xfrm>
            <a:off x="11461181" y="2894504"/>
            <a:ext cx="4979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21" grpId="0"/>
      <p:bldP spid="22" grpId="0" animBg="1"/>
      <p:bldP spid="26" grpId="0" animBg="1"/>
      <p:bldP spid="27" grpId="0"/>
      <p:bldP spid="28" grpId="0" animBg="1"/>
      <p:bldP spid="34" grpId="0"/>
      <p:bldP spid="36" grpId="0" animBg="1"/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D0BC8DA90DE34FB6A749B252622F8B" ma:contentTypeVersion="6" ma:contentTypeDescription="Opprett et nytt dokument." ma:contentTypeScope="" ma:versionID="bb78e3b738b98fead8bebe34fa047891">
  <xsd:schema xmlns:xsd="http://www.w3.org/2001/XMLSchema" xmlns:xs="http://www.w3.org/2001/XMLSchema" xmlns:p="http://schemas.microsoft.com/office/2006/metadata/properties" xmlns:ns2="49783f0b-48ac-43ed-8777-a9ae9a102946" xmlns:ns3="17c28d34-4070-45a3-85bc-dc9b91de2fc9" targetNamespace="http://schemas.microsoft.com/office/2006/metadata/properties" ma:root="true" ma:fieldsID="2c195c7787982a5b65b3ccb8c1547c33" ns2:_="" ns3:_="">
    <xsd:import namespace="49783f0b-48ac-43ed-8777-a9ae9a102946"/>
    <xsd:import namespace="17c28d34-4070-45a3-85bc-dc9b91de2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83f0b-48ac-43ed-8777-a9ae9a1029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28d34-4070-45a3-85bc-dc9b91de2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526265-FE5D-4252-9C87-82564513C72A}"/>
</file>

<file path=customXml/itemProps2.xml><?xml version="1.0" encoding="utf-8"?>
<ds:datastoreItem xmlns:ds="http://schemas.openxmlformats.org/officeDocument/2006/customXml" ds:itemID="{0EEE8BB1-AE65-454E-93C3-3DB66AEF727B}"/>
</file>

<file path=customXml/itemProps3.xml><?xml version="1.0" encoding="utf-8"?>
<ds:datastoreItem xmlns:ds="http://schemas.openxmlformats.org/officeDocument/2006/customXml" ds:itemID="{E8D3C0A3-52BE-4D9B-8761-BAD94188C761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862</Words>
  <Application>Microsoft Office PowerPoint</Application>
  <PresentationFormat>Widescreen</PresentationFormat>
  <Paragraphs>86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Office-tema</vt:lpstr>
      <vt:lpstr>Integrert skadedyrkontroll IPM</vt:lpstr>
      <vt:lpstr>IPM - Integrert skadedyrkontroll</vt:lpstr>
      <vt:lpstr> Utviklingen av IPM </vt:lpstr>
      <vt:lpstr>Hovedelementene i IPM</vt:lpstr>
      <vt:lpstr>Terskelverdier</vt:lpstr>
      <vt:lpstr>PowerPoint-presentasjon</vt:lpstr>
      <vt:lpstr>To hovedtyper «bekjempelse»</vt:lpstr>
      <vt:lpstr>PowerPoint-presentasjon</vt:lpstr>
    </vt:vector>
  </TitlesOfParts>
  <Company>FHI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Integrert skadedyrkontroll IPM</dc:title>
  <dc:creator>Soleng, Arnulf</dc:creator>
  <cp:lastModifiedBy>Arnulf Soleng</cp:lastModifiedBy>
  <cp:revision>20</cp:revision>
  <dcterms:created xsi:type="dcterms:W3CDTF">2018-09-06T12:23:49Z</dcterms:created>
  <dcterms:modified xsi:type="dcterms:W3CDTF">2026-04-30T08:48:56Z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0x01010055D0BC8DA90DE34FB6A749B252622F8B</vt:lpwstr>
  </property>
</Properties>
</file>