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1685" r:id="rId3"/>
    <p:sldId id="260" r:id="rId4"/>
    <p:sldId id="261" r:id="rId5"/>
    <p:sldId id="258" r:id="rId6"/>
    <p:sldId id="262" r:id="rId7"/>
    <p:sldId id="1684" r:id="rId8"/>
    <p:sldId id="1379" r:id="rId9"/>
    <p:sldId id="259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28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624D2-00FD-45E4-BD17-0B364C6B450A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A7D67-13AE-4769-A640-0BE40DA5C2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815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Helt til slutt en oppsummering</a:t>
            </a:r>
            <a:r>
              <a:rPr lang="nb-NO" baseline="0" dirty="0"/>
              <a:t> om hva som er en miljøvennlig og fremtidsrettet bekjempelse av </a:t>
            </a:r>
            <a:r>
              <a:rPr lang="nb-NO" baseline="0"/>
              <a:t>gnagere.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7D67-13AE-4769-A640-0BE40DA5C22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4036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Vil bare minne om det viktige substitusjonsprinsippet igjen. Dette betyr at man har PLIKT til å bruke andre metoder enn gift når man skal bekjempe</a:t>
            </a:r>
            <a:r>
              <a:rPr lang="nb-NO" baseline="0" dirty="0"/>
              <a:t> gnagere. Derfor vil FOREBYGGING (</a:t>
            </a:r>
            <a:r>
              <a:rPr lang="nb-NO" baseline="0" dirty="0" err="1"/>
              <a:t>sanitasjon</a:t>
            </a:r>
            <a:r>
              <a:rPr lang="nb-NO" baseline="0" dirty="0"/>
              <a:t> og sikring) være det første tiltaket man gjør. Deretter andre mekaniske tiltak slik som feller. Lykkes man ikke må man vurdere om gift er et alternativ – og i så tilfelle må man alltid begynne med den svakeste giften først.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E3BDFF-190F-48BB-BC80-5A1FCE3EFCE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749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Nr. 1. Grundig inspeksjon av området ute og inne. </a:t>
            </a:r>
          </a:p>
          <a:p>
            <a:r>
              <a:rPr lang="nb-NO" dirty="0"/>
              <a:t>Hvorfor</a:t>
            </a:r>
            <a:r>
              <a:rPr lang="nb-NO" baseline="0" dirty="0"/>
              <a:t> er det mye gnagere? Faste bestander av rotter og husmus inne?</a:t>
            </a:r>
          </a:p>
          <a:p>
            <a:r>
              <a:rPr lang="nb-NO" baseline="0" dirty="0"/>
              <a:t>Innvandring av skogmus, klatremus, markmus </a:t>
            </a:r>
            <a:r>
              <a:rPr lang="nb-NO" baseline="0" dirty="0" err="1"/>
              <a:t>osv</a:t>
            </a:r>
            <a:r>
              <a:rPr lang="nb-NO" baseline="0" dirty="0"/>
              <a:t>?</a:t>
            </a:r>
          </a:p>
          <a:p>
            <a:r>
              <a:rPr lang="nb-NO" baseline="0" dirty="0"/>
              <a:t>Hvor finner dyrene mat og vann og hvor er </a:t>
            </a:r>
            <a:r>
              <a:rPr lang="nb-NO" baseline="0" dirty="0" err="1"/>
              <a:t>bolplassene</a:t>
            </a:r>
            <a:r>
              <a:rPr lang="nb-NO" baseline="0" dirty="0"/>
              <a:t>? Hull etter rotter?</a:t>
            </a:r>
          </a:p>
          <a:p>
            <a:r>
              <a:rPr lang="nb-NO" baseline="0" dirty="0"/>
              <a:t>Er det naboområder med gnagere?</a:t>
            </a:r>
          </a:p>
          <a:p>
            <a:r>
              <a:rPr lang="nb-NO" baseline="0" dirty="0"/>
              <a:t>Er bygningene tette og sikret?</a:t>
            </a:r>
          </a:p>
          <a:p>
            <a:r>
              <a:rPr lang="nb-NO" baseline="0" dirty="0"/>
              <a:t>Hva med kloakknettet? Skader på rør?</a:t>
            </a:r>
          </a:p>
          <a:p>
            <a:r>
              <a:rPr lang="nb-NO" baseline="0" dirty="0"/>
              <a:t>2. Forebygging</a:t>
            </a:r>
          </a:p>
          <a:p>
            <a:r>
              <a:rPr lang="nb-NO" baseline="0" dirty="0"/>
              <a:t>Er </a:t>
            </a:r>
            <a:r>
              <a:rPr lang="nb-NO" baseline="0" dirty="0" err="1"/>
              <a:t>sanitasjon</a:t>
            </a:r>
            <a:r>
              <a:rPr lang="nb-NO" baseline="0" dirty="0"/>
              <a:t> utført? Opprydding, fjerning av vegetasjon og mat?</a:t>
            </a:r>
          </a:p>
          <a:p>
            <a:r>
              <a:rPr lang="nb-NO" baseline="0" dirty="0"/>
              <a:t>Er byggene sikret? Husk at gnagere klatrer så hele bygget fra bakke til tak må tettes. Strømsikring?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7D67-13AE-4769-A640-0BE40DA5C22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7318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Er bygningene tette og sikret?</a:t>
            </a:r>
          </a:p>
          <a:p>
            <a:r>
              <a:rPr lang="nb-NO" baseline="0" dirty="0"/>
              <a:t>Hva med kloakknettet? Skader på rør?</a:t>
            </a:r>
          </a:p>
          <a:p>
            <a:r>
              <a:rPr lang="nb-NO" baseline="0" dirty="0"/>
              <a:t>Er </a:t>
            </a:r>
            <a:r>
              <a:rPr lang="nb-NO" baseline="0" dirty="0" err="1"/>
              <a:t>sanitasjon</a:t>
            </a:r>
            <a:r>
              <a:rPr lang="nb-NO" baseline="0" dirty="0"/>
              <a:t> utført? Opprydding, fjerning av vegetasjon og mat?</a:t>
            </a:r>
          </a:p>
          <a:p>
            <a:r>
              <a:rPr lang="nb-NO" baseline="0" dirty="0"/>
              <a:t>Er byggene sikret? Husk at gnagere klatrer så hele bygget fra bakke til tak må tettes. Strømsikring?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7D67-13AE-4769-A640-0BE40DA5C22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231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Mekanisk bekjempelse med</a:t>
            </a:r>
            <a:r>
              <a:rPr lang="nb-NO" baseline="0" dirty="0"/>
              <a:t> ulike typer feller.</a:t>
            </a:r>
          </a:p>
          <a:p>
            <a:r>
              <a:rPr lang="nb-NO" baseline="0" dirty="0"/>
              <a:t>Levendefangstfeller for mus kan være effektivt. Husk mat/vann/skjul i fellene. Sjekkes daglig. Husk riktig avlivning.</a:t>
            </a:r>
          </a:p>
          <a:p>
            <a:r>
              <a:rPr lang="nb-NO" baseline="0" dirty="0"/>
              <a:t>Klappfeller – effektivt men krever oppfølging. Husk tilvenning til feller og åte.</a:t>
            </a:r>
          </a:p>
          <a:p>
            <a:r>
              <a:rPr lang="nb-NO" baseline="0" dirty="0"/>
              <a:t>Elektroniske feller er et alternativ – arbeidsbesparende ettersom man får beskjed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7D67-13AE-4769-A640-0BE40DA5C22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495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Gift er siste utvei</a:t>
            </a:r>
          </a:p>
          <a:p>
            <a:r>
              <a:rPr lang="nb-NO" baseline="0" dirty="0"/>
              <a:t>Minst mulig gift</a:t>
            </a:r>
          </a:p>
          <a:p>
            <a:r>
              <a:rPr lang="nb-NO" baseline="0" dirty="0"/>
              <a:t>Svakeste gift</a:t>
            </a:r>
          </a:p>
          <a:p>
            <a:r>
              <a:rPr lang="nb-NO" baseline="0" dirty="0"/>
              <a:t>Fjern gift etter bekjempelsen</a:t>
            </a:r>
          </a:p>
          <a:p>
            <a:r>
              <a:rPr lang="nb-NO" baseline="0" dirty="0"/>
              <a:t>Fjern døde dyr</a:t>
            </a:r>
          </a:p>
          <a:p>
            <a:r>
              <a:rPr lang="nb-NO" baseline="0" dirty="0" err="1"/>
              <a:t>Åtestasjoner</a:t>
            </a:r>
            <a:r>
              <a:rPr lang="nb-NO" baseline="0" dirty="0"/>
              <a:t>, formulering </a:t>
            </a:r>
            <a:r>
              <a:rPr lang="nb-NO" baseline="0" dirty="0" err="1"/>
              <a:t>osv</a:t>
            </a:r>
            <a:endParaRPr lang="nb-NO" baseline="0" dirty="0"/>
          </a:p>
          <a:p>
            <a:r>
              <a:rPr lang="nb-NO" baseline="0" dirty="0"/>
              <a:t>Nabovarsel</a:t>
            </a:r>
            <a:r>
              <a:rPr lang="nb-NO" baseline="0"/>
              <a:t>, protokoll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7D67-13AE-4769-A640-0BE40DA5C22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4589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Forebygging og overvåkning har langt bedre effekt enn periodevis «brannslukking». I det lange løp er dette også langt mer lønnsomt.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A7D67-13AE-4769-A640-0BE40DA5C22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7908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Hvis gnagere får etablere seg og reprodusere kan de bli et betydelig problem, men store skader som resultat. Det er langt vanskeligere å bekjempe store bestander av gnagere </a:t>
            </a:r>
            <a:r>
              <a:rPr lang="nb-NO"/>
              <a:t>enn små bestander.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A7D67-13AE-4769-A640-0BE40DA5C22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182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062D-5C22-4D0A-A95F-27A0ECC1A9F4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ACF7-FFED-4A4F-9495-DDC037CB1B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186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062D-5C22-4D0A-A95F-27A0ECC1A9F4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ACF7-FFED-4A4F-9495-DDC037CB1B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074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062D-5C22-4D0A-A95F-27A0ECC1A9F4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ACF7-FFED-4A4F-9495-DDC037CB1B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73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062D-5C22-4D0A-A95F-27A0ECC1A9F4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ACF7-FFED-4A4F-9495-DDC037CB1B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494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062D-5C22-4D0A-A95F-27A0ECC1A9F4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ACF7-FFED-4A4F-9495-DDC037CB1B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129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062D-5C22-4D0A-A95F-27A0ECC1A9F4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ACF7-FFED-4A4F-9495-DDC037CB1B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18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062D-5C22-4D0A-A95F-27A0ECC1A9F4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ACF7-FFED-4A4F-9495-DDC037CB1B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785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062D-5C22-4D0A-A95F-27A0ECC1A9F4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ACF7-FFED-4A4F-9495-DDC037CB1B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53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062D-5C22-4D0A-A95F-27A0ECC1A9F4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ACF7-FFED-4A4F-9495-DDC037CB1B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64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062D-5C22-4D0A-A95F-27A0ECC1A9F4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ACF7-FFED-4A4F-9495-DDC037CB1B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2805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062D-5C22-4D0A-A95F-27A0ECC1A9F4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ACF7-FFED-4A4F-9495-DDC037CB1B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240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6062D-5C22-4D0A-A95F-27A0ECC1A9F4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7ACF7-FFED-4A4F-9495-DDC037CB1B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442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360363"/>
            <a:ext cx="9144000" cy="2387600"/>
          </a:xfrm>
        </p:spPr>
        <p:txBody>
          <a:bodyPr>
            <a:noAutofit/>
          </a:bodyPr>
          <a:lstStyle/>
          <a:p>
            <a:r>
              <a:rPr lang="nb-NO" sz="4800" b="1" dirty="0"/>
              <a:t>Miljøvennlig og fremtidsrettet gnagerkontroll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076" y="3067573"/>
            <a:ext cx="2987984" cy="164151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64210" y="4253374"/>
            <a:ext cx="1645910" cy="164591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060" y="4046640"/>
            <a:ext cx="3407959" cy="226790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433" y="3114629"/>
            <a:ext cx="1908213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1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Substitusjonsprinsippet (§ 3-2)</a:t>
            </a:r>
          </a:p>
        </p:txBody>
      </p:sp>
      <p:sp>
        <p:nvSpPr>
          <p:cNvPr id="13" name="Plassholder for innhold 12"/>
          <p:cNvSpPr>
            <a:spLocks noGrp="1"/>
          </p:cNvSpPr>
          <p:nvPr>
            <p:ph sz="half" idx="2"/>
          </p:nvPr>
        </p:nvSpPr>
        <p:spPr>
          <a:xfrm>
            <a:off x="4483768" y="1825625"/>
            <a:ext cx="6870032" cy="4351338"/>
          </a:xfrm>
        </p:spPr>
        <p:txBody>
          <a:bodyPr/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Den som skal foreta skadedyrbekjempelse plikter å bruke det middel og den metode som gir </a:t>
            </a:r>
            <a:r>
              <a:rPr lang="nb-NO" sz="2400" u="sng" dirty="0">
                <a:latin typeface="Arial" panose="020B0604020202020204" pitchFamily="34" charset="0"/>
                <a:cs typeface="Arial" panose="020B0604020202020204" pitchFamily="34" charset="0"/>
              </a:rPr>
              <a:t>minst skadevirkning for miljø og helse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og som </a:t>
            </a:r>
            <a:r>
              <a:rPr lang="nb-NO" sz="2400" u="sng" dirty="0">
                <a:latin typeface="Arial" panose="020B0604020202020204" pitchFamily="34" charset="0"/>
                <a:cs typeface="Arial" panose="020B0604020202020204" pitchFamily="34" charset="0"/>
              </a:rPr>
              <a:t>kan føre til ønsket resultat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nb-NO" dirty="0"/>
          </a:p>
        </p:txBody>
      </p:sp>
      <p:pic>
        <p:nvPicPr>
          <p:cNvPr id="6" name="Picture 2" descr="Skadedyrforskrif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66" y="1690688"/>
            <a:ext cx="311887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3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b="1" dirty="0">
                <a:latin typeface="Arial" panose="020B0604020202020204" pitchFamily="34" charset="0"/>
                <a:cs typeface="Arial" panose="020B0604020202020204" pitchFamily="34" charset="0"/>
              </a:rPr>
              <a:t>Oppsummering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1217"/>
          </a:xfrm>
        </p:spPr>
        <p:txBody>
          <a:bodyPr>
            <a:normAutofit/>
          </a:bodyPr>
          <a:lstStyle/>
          <a:p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Grundig inspeksjon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Finn årsaken til problemene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Er det faste bestander av rotter/husmus eller «ville norske mus» som kommer inn om høsten?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Vandringsveier, kilder til mat og vann, </a:t>
            </a:r>
            <a:r>
              <a:rPr lang="nb-NO" sz="2100" dirty="0" err="1">
                <a:latin typeface="Arial" panose="020B0604020202020204" pitchFamily="34" charset="0"/>
                <a:cs typeface="Arial" panose="020B0604020202020204" pitchFamily="34" charset="0"/>
              </a:rPr>
              <a:t>bolplasser</a:t>
            </a:r>
            <a:endParaRPr lang="nb-NO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Er bygninger sikret?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Rotter fra kloakknettet?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Innvandring fra naboeiendommer?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Gnagere </a:t>
            </a:r>
            <a:r>
              <a:rPr lang="nb-NO" sz="2100">
                <a:latin typeface="Arial" panose="020B0604020202020204" pitchFamily="34" charset="0"/>
                <a:cs typeface="Arial" panose="020B0604020202020204" pitchFamily="34" charset="0"/>
              </a:rPr>
              <a:t>inn med varer?</a:t>
            </a:r>
            <a:endParaRPr lang="nb-NO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140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b="1" dirty="0">
                <a:latin typeface="Arial" panose="020B0604020202020204" pitchFamily="34" charset="0"/>
                <a:cs typeface="Arial" panose="020B0604020202020204" pitchFamily="34" charset="0"/>
              </a:rPr>
              <a:t>Oppsummering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1217"/>
          </a:xfrm>
        </p:spPr>
        <p:txBody>
          <a:bodyPr>
            <a:normAutofit/>
          </a:bodyPr>
          <a:lstStyle/>
          <a:p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Forebygging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 err="1">
                <a:latin typeface="Arial" panose="020B0604020202020204" pitchFamily="34" charset="0"/>
                <a:cs typeface="Arial" panose="020B0604020202020204" pitchFamily="34" charset="0"/>
              </a:rPr>
              <a:t>Sanitasjon</a:t>
            </a: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 – opprydding inne og ute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Gjør områdene minst mulig attraktive for gnagere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Sikring og tetting av bygg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Husk at frittlevende norske mus skal få lov til å vandre ute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Vi kan ikke ta livet av alle gnagere i norsk natur!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Vi skal derimot hindre de i å komme inn på steder der vi ikke vil ha de inn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770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b="1" dirty="0">
                <a:latin typeface="Arial" panose="020B0604020202020204" pitchFamily="34" charset="0"/>
                <a:cs typeface="Arial" panose="020B0604020202020204" pitchFamily="34" charset="0"/>
              </a:rPr>
              <a:t>Oppsummering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1217"/>
          </a:xfrm>
        </p:spPr>
        <p:txBody>
          <a:bodyPr>
            <a:normAutofit/>
          </a:bodyPr>
          <a:lstStyle/>
          <a:p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Mekanisk bekjempelse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Ulike typer feller, også elektroniske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Øvelse gjør mester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Tilvenning til feller og åte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Plasser feller på de riktige stedene basert på det du kan om dyrenes biologi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Husk dyrevelferd ved fangst og avlivning!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196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b="1" dirty="0">
                <a:latin typeface="Arial" panose="020B0604020202020204" pitchFamily="34" charset="0"/>
                <a:cs typeface="Arial" panose="020B0604020202020204" pitchFamily="34" charset="0"/>
              </a:rPr>
              <a:t>Oppsummering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1217"/>
          </a:xfrm>
        </p:spPr>
        <p:txBody>
          <a:bodyPr>
            <a:normAutofit/>
          </a:bodyPr>
          <a:lstStyle/>
          <a:p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Kjemisk bekjempelse med gift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Alltid det siste man forsøker når man ikke har andre muligheter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Bruk sikre </a:t>
            </a:r>
            <a:r>
              <a:rPr lang="nb-NO" sz="2100" dirty="0" err="1">
                <a:latin typeface="Arial" panose="020B0604020202020204" pitchFamily="34" charset="0"/>
                <a:cs typeface="Arial" panose="020B0604020202020204" pitchFamily="34" charset="0"/>
              </a:rPr>
              <a:t>åtestasjoner</a:t>
            </a: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100" dirty="0" err="1">
                <a:latin typeface="Arial" panose="020B0604020202020204" pitchFamily="34" charset="0"/>
                <a:cs typeface="Arial" panose="020B0604020202020204" pitchFamily="34" charset="0"/>
              </a:rPr>
              <a:t>evnt</a:t>
            </a: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 «rottehotell»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Bevist valg av formulering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Nabovarsel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Protokoll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Fjern døde gnagere (pakkes i plast og puttes i restavfall)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Fjern gift etter bekjempelsen (leveres som farlig avfall)</a:t>
            </a:r>
          </a:p>
          <a:p>
            <a:endParaRPr lang="nb-NO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Grundig overvåking og evaluering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  <a:t>Bruk av kamera, sensorer, elektroniske feller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882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A949E5-EC1C-1749-2983-13631700D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To hovedtyper «bekjempelse»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C6F0F6-EBB1-32D2-AF33-D417EDF57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3200" b="0" dirty="0">
                <a:solidFill>
                  <a:srgbClr val="FF0000"/>
                </a:solidFill>
              </a:rPr>
              <a:t>1. «Reaktiv» bekjempelse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8EB819B-0D87-2A54-E8D1-212FD7D93F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nb-NO" dirty="0"/>
              <a:t>«Brannslukking»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36A01BC-124C-11F2-41BA-0BD77ED8D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86600" y="1693195"/>
            <a:ext cx="5183188" cy="823912"/>
          </a:xfrm>
        </p:spPr>
        <p:txBody>
          <a:bodyPr>
            <a:normAutofit/>
          </a:bodyPr>
          <a:lstStyle/>
          <a:p>
            <a:r>
              <a:rPr lang="nb-NO" sz="3200" b="0" dirty="0">
                <a:solidFill>
                  <a:srgbClr val="FF0000"/>
                </a:solidFill>
              </a:rPr>
              <a:t>2. «Proaktiv» bekjempelse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D789A18-CEBC-AB83-20CA-07BB37FDC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86600" y="2517726"/>
            <a:ext cx="5183188" cy="3684588"/>
          </a:xfrm>
        </p:spPr>
        <p:txBody>
          <a:bodyPr/>
          <a:lstStyle/>
          <a:p>
            <a:pPr marL="457200" lvl="1" indent="0">
              <a:buNone/>
            </a:pPr>
            <a:r>
              <a:rPr lang="nb-NO" dirty="0"/>
              <a:t>«Forebygging og overvåkning»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CF9E1C1-FD32-BCA9-DA97-4F7CC4B89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70" y="3116570"/>
            <a:ext cx="5085621" cy="290531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FA014F4-9582-81E2-3F55-A70426FE1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239" y="3151539"/>
            <a:ext cx="6603359" cy="287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6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843CC40D-DCF1-B7EC-A54D-DA12311E287D}"/>
              </a:ext>
            </a:extLst>
          </p:cNvPr>
          <p:cNvSpPr/>
          <p:nvPr/>
        </p:nvSpPr>
        <p:spPr>
          <a:xfrm>
            <a:off x="809625" y="1610321"/>
            <a:ext cx="2181225" cy="9233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6F4E8D04-3D1A-983E-77CB-FCB4DD9A0A7D}"/>
              </a:ext>
            </a:extLst>
          </p:cNvPr>
          <p:cNvCxnSpPr>
            <a:cxnSpLocks/>
          </p:cNvCxnSpPr>
          <p:nvPr/>
        </p:nvCxnSpPr>
        <p:spPr>
          <a:xfrm>
            <a:off x="3343275" y="857494"/>
            <a:ext cx="0" cy="149518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0476B5B-6547-9E83-8FF7-BD8EBA554270}"/>
              </a:ext>
            </a:extLst>
          </p:cNvPr>
          <p:cNvSpPr txBox="1"/>
          <p:nvPr/>
        </p:nvSpPr>
        <p:spPr>
          <a:xfrm>
            <a:off x="2166937" y="459765"/>
            <a:ext cx="235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Gnagere dukker opp</a:t>
            </a:r>
          </a:p>
        </p:txBody>
      </p:sp>
      <p:sp>
        <p:nvSpPr>
          <p:cNvPr id="15" name="Rektangel: avrundede hjørner 14">
            <a:extLst>
              <a:ext uri="{FF2B5EF4-FFF2-40B4-BE49-F238E27FC236}">
                <a16:creationId xmlns:a16="http://schemas.microsoft.com/office/drawing/2014/main" id="{4D0E5080-BDD6-178C-36FC-D595802F0E99}"/>
              </a:ext>
            </a:extLst>
          </p:cNvPr>
          <p:cNvSpPr/>
          <p:nvPr/>
        </p:nvSpPr>
        <p:spPr>
          <a:xfrm>
            <a:off x="3661902" y="2105025"/>
            <a:ext cx="4434348" cy="4286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242CFA47-211F-25DE-8E58-F23938EB1A69}"/>
              </a:ext>
            </a:extLst>
          </p:cNvPr>
          <p:cNvSpPr txBox="1"/>
          <p:nvPr/>
        </p:nvSpPr>
        <p:spPr>
          <a:xfrm>
            <a:off x="3695700" y="2145718"/>
            <a:ext cx="458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Gnagere reproduserer, og skaden utvikler seg</a:t>
            </a:r>
          </a:p>
        </p:txBody>
      </p: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2F7D8824-E7EA-0B9B-8A18-A770BD847A02}"/>
              </a:ext>
            </a:extLst>
          </p:cNvPr>
          <p:cNvCxnSpPr>
            <a:cxnSpLocks/>
          </p:cNvCxnSpPr>
          <p:nvPr/>
        </p:nvCxnSpPr>
        <p:spPr>
          <a:xfrm>
            <a:off x="8281527" y="862730"/>
            <a:ext cx="0" cy="149518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BAFD1BE1-BB7B-E214-8554-FC4F30E58A41}"/>
              </a:ext>
            </a:extLst>
          </p:cNvPr>
          <p:cNvSpPr txBox="1"/>
          <p:nvPr/>
        </p:nvSpPr>
        <p:spPr>
          <a:xfrm>
            <a:off x="7238539" y="478881"/>
            <a:ext cx="20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Gnagere oppdages</a:t>
            </a:r>
          </a:p>
        </p:txBody>
      </p:sp>
      <p:sp>
        <p:nvSpPr>
          <p:cNvPr id="22" name="Rektangel: avrundede hjørner 21">
            <a:extLst>
              <a:ext uri="{FF2B5EF4-FFF2-40B4-BE49-F238E27FC236}">
                <a16:creationId xmlns:a16="http://schemas.microsoft.com/office/drawing/2014/main" id="{D43E8F01-454C-F92C-FD23-2B9CEEBAF39B}"/>
              </a:ext>
            </a:extLst>
          </p:cNvPr>
          <p:cNvSpPr/>
          <p:nvPr/>
        </p:nvSpPr>
        <p:spPr>
          <a:xfrm>
            <a:off x="8402368" y="2116072"/>
            <a:ext cx="3695698" cy="4286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Bekjempelse av et betydelig problem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5E7F8A4C-1607-3EF6-C448-933E99689A14}"/>
              </a:ext>
            </a:extLst>
          </p:cNvPr>
          <p:cNvSpPr txBox="1"/>
          <p:nvPr/>
        </p:nvSpPr>
        <p:spPr>
          <a:xfrm>
            <a:off x="809624" y="1610861"/>
            <a:ext cx="2085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Tradisjonell bekjempelse («reaktiv»)</a:t>
            </a:r>
          </a:p>
        </p:txBody>
      </p:sp>
      <p:sp>
        <p:nvSpPr>
          <p:cNvPr id="26" name="Rektangel: avrundede hjørner 25">
            <a:extLst>
              <a:ext uri="{FF2B5EF4-FFF2-40B4-BE49-F238E27FC236}">
                <a16:creationId xmlns:a16="http://schemas.microsoft.com/office/drawing/2014/main" id="{CC355527-9201-63E1-0C62-A86F691E8901}"/>
              </a:ext>
            </a:extLst>
          </p:cNvPr>
          <p:cNvSpPr/>
          <p:nvPr/>
        </p:nvSpPr>
        <p:spPr>
          <a:xfrm>
            <a:off x="795337" y="3354563"/>
            <a:ext cx="2181225" cy="9233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76909250-FA2E-B364-0C7E-30A7C95EF003}"/>
              </a:ext>
            </a:extLst>
          </p:cNvPr>
          <p:cNvSpPr txBox="1"/>
          <p:nvPr/>
        </p:nvSpPr>
        <p:spPr>
          <a:xfrm>
            <a:off x="842961" y="3309658"/>
            <a:ext cx="2085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Forebygging og 24/7-overvåkning («proaktiv»)</a:t>
            </a:r>
          </a:p>
        </p:txBody>
      </p:sp>
      <p:sp>
        <p:nvSpPr>
          <p:cNvPr id="28" name="Rektangel: avrundede hjørner 27">
            <a:extLst>
              <a:ext uri="{FF2B5EF4-FFF2-40B4-BE49-F238E27FC236}">
                <a16:creationId xmlns:a16="http://schemas.microsoft.com/office/drawing/2014/main" id="{6048245F-A9C0-9890-F1BB-8EB0ED9577F5}"/>
              </a:ext>
            </a:extLst>
          </p:cNvPr>
          <p:cNvSpPr/>
          <p:nvPr/>
        </p:nvSpPr>
        <p:spPr>
          <a:xfrm>
            <a:off x="3676653" y="3365036"/>
            <a:ext cx="142870" cy="4286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9" name="Rett pilkobling 28">
            <a:extLst>
              <a:ext uri="{FF2B5EF4-FFF2-40B4-BE49-F238E27FC236}">
                <a16:creationId xmlns:a16="http://schemas.microsoft.com/office/drawing/2014/main" id="{25EA4385-43E1-C57A-2851-059C21FF0BAA}"/>
              </a:ext>
            </a:extLst>
          </p:cNvPr>
          <p:cNvCxnSpPr>
            <a:cxnSpLocks/>
          </p:cNvCxnSpPr>
          <p:nvPr/>
        </p:nvCxnSpPr>
        <p:spPr>
          <a:xfrm flipV="1">
            <a:off x="3343274" y="3579346"/>
            <a:ext cx="0" cy="146896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6881BF7-A3F7-0558-5649-921413AA06F2}"/>
              </a:ext>
            </a:extLst>
          </p:cNvPr>
          <p:cNvSpPr txBox="1"/>
          <p:nvPr/>
        </p:nvSpPr>
        <p:spPr>
          <a:xfrm>
            <a:off x="2300285" y="5060247"/>
            <a:ext cx="2085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Gnagere dukker opp og </a:t>
            </a:r>
            <a:r>
              <a:rPr lang="nb-NO" sz="2000" u="sng" dirty="0"/>
              <a:t>oppdages</a:t>
            </a:r>
          </a:p>
        </p:txBody>
      </p:sp>
      <p:sp>
        <p:nvSpPr>
          <p:cNvPr id="36" name="Rektangel: avrundede hjørner 35">
            <a:extLst>
              <a:ext uri="{FF2B5EF4-FFF2-40B4-BE49-F238E27FC236}">
                <a16:creationId xmlns:a16="http://schemas.microsoft.com/office/drawing/2014/main" id="{989DC2B3-5B8A-3A1A-7019-5A21E8DACD69}"/>
              </a:ext>
            </a:extLst>
          </p:cNvPr>
          <p:cNvSpPr/>
          <p:nvPr/>
        </p:nvSpPr>
        <p:spPr>
          <a:xfrm>
            <a:off x="3905259" y="3365035"/>
            <a:ext cx="638167" cy="4286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: avrundede hjørner 36">
            <a:extLst>
              <a:ext uri="{FF2B5EF4-FFF2-40B4-BE49-F238E27FC236}">
                <a16:creationId xmlns:a16="http://schemas.microsoft.com/office/drawing/2014/main" id="{A43F65D3-91B2-87B5-57C1-F3B5622D62D3}"/>
              </a:ext>
            </a:extLst>
          </p:cNvPr>
          <p:cNvSpPr/>
          <p:nvPr/>
        </p:nvSpPr>
        <p:spPr>
          <a:xfrm>
            <a:off x="3676652" y="3910363"/>
            <a:ext cx="8421405" cy="4286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1651D730-2029-3E97-E3FE-C99FBF1DE369}"/>
              </a:ext>
            </a:extLst>
          </p:cNvPr>
          <p:cNvSpPr txBox="1"/>
          <p:nvPr/>
        </p:nvSpPr>
        <p:spPr>
          <a:xfrm>
            <a:off x="3748087" y="3944496"/>
            <a:ext cx="787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24/7-overvåkning og forebygging med sjekk av sikring og utførelse av sanitasjon</a:t>
            </a:r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31B3D590-A3F7-E407-450E-87A3D3EB60C7}"/>
              </a:ext>
            </a:extLst>
          </p:cNvPr>
          <p:cNvSpPr txBox="1"/>
          <p:nvPr/>
        </p:nvSpPr>
        <p:spPr>
          <a:xfrm>
            <a:off x="3133730" y="2709838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Tid</a:t>
            </a:r>
          </a:p>
        </p:txBody>
      </p:sp>
      <p:pic>
        <p:nvPicPr>
          <p:cNvPr id="84" name="Bilde 83">
            <a:extLst>
              <a:ext uri="{FF2B5EF4-FFF2-40B4-BE49-F238E27FC236}">
                <a16:creationId xmlns:a16="http://schemas.microsoft.com/office/drawing/2014/main" id="{B1078874-62D3-2FCF-CAFF-1DB1EBEAC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782" y="2781527"/>
            <a:ext cx="7419475" cy="231668"/>
          </a:xfrm>
          <a:prstGeom prst="rect">
            <a:avLst/>
          </a:prstGeom>
        </p:spPr>
      </p:pic>
      <p:cxnSp>
        <p:nvCxnSpPr>
          <p:cNvPr id="85" name="Rett pilkobling 84">
            <a:extLst>
              <a:ext uri="{FF2B5EF4-FFF2-40B4-BE49-F238E27FC236}">
                <a16:creationId xmlns:a16="http://schemas.microsoft.com/office/drawing/2014/main" id="{F981A13C-295E-B8C2-1A33-B3BA205680ED}"/>
              </a:ext>
            </a:extLst>
          </p:cNvPr>
          <p:cNvCxnSpPr>
            <a:cxnSpLocks/>
          </p:cNvCxnSpPr>
          <p:nvPr/>
        </p:nvCxnSpPr>
        <p:spPr>
          <a:xfrm>
            <a:off x="10963271" y="2894504"/>
            <a:ext cx="4979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Bilde 85">
            <a:extLst>
              <a:ext uri="{FF2B5EF4-FFF2-40B4-BE49-F238E27FC236}">
                <a16:creationId xmlns:a16="http://schemas.microsoft.com/office/drawing/2014/main" id="{69264A05-CD8D-D27C-4B5A-65FD51C3A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171129" y="331521"/>
            <a:ext cx="1468165" cy="805908"/>
          </a:xfrm>
          <a:prstGeom prst="rect">
            <a:avLst/>
          </a:prstGeom>
        </p:spPr>
      </p:pic>
      <p:pic>
        <p:nvPicPr>
          <p:cNvPr id="87" name="Bilde 86">
            <a:extLst>
              <a:ext uri="{FF2B5EF4-FFF2-40B4-BE49-F238E27FC236}">
                <a16:creationId xmlns:a16="http://schemas.microsoft.com/office/drawing/2014/main" id="{72569AC0-B542-6D26-C6D3-05A51EB2B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0399" y="5060247"/>
            <a:ext cx="1463167" cy="810838"/>
          </a:xfrm>
          <a:prstGeom prst="rect">
            <a:avLst/>
          </a:prstGeom>
        </p:spPr>
      </p:pic>
      <p:cxnSp>
        <p:nvCxnSpPr>
          <p:cNvPr id="88" name="Rett pilkobling 87">
            <a:extLst>
              <a:ext uri="{FF2B5EF4-FFF2-40B4-BE49-F238E27FC236}">
                <a16:creationId xmlns:a16="http://schemas.microsoft.com/office/drawing/2014/main" id="{647F82A5-B457-D2F0-8D1E-5B463F2D6EE0}"/>
              </a:ext>
            </a:extLst>
          </p:cNvPr>
          <p:cNvCxnSpPr>
            <a:cxnSpLocks/>
          </p:cNvCxnSpPr>
          <p:nvPr/>
        </p:nvCxnSpPr>
        <p:spPr>
          <a:xfrm>
            <a:off x="11461181" y="2894504"/>
            <a:ext cx="4979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94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21" grpId="0"/>
      <p:bldP spid="22" grpId="0" animBg="1"/>
      <p:bldP spid="26" grpId="0" animBg="1"/>
      <p:bldP spid="27" grpId="0"/>
      <p:bldP spid="28" grpId="0" animBg="1"/>
      <p:bldP spid="34" grpId="0"/>
      <p:bldP spid="36" grpId="0" animBg="1"/>
      <p:bldP spid="37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252" y="-754"/>
            <a:ext cx="10282989" cy="685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74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D0BC8DA90DE34FB6A749B252622F8B" ma:contentTypeVersion="6" ma:contentTypeDescription="Opprett et nytt dokument." ma:contentTypeScope="" ma:versionID="bb78e3b738b98fead8bebe34fa047891">
  <xsd:schema xmlns:xsd="http://www.w3.org/2001/XMLSchema" xmlns:xs="http://www.w3.org/2001/XMLSchema" xmlns:p="http://schemas.microsoft.com/office/2006/metadata/properties" xmlns:ns2="49783f0b-48ac-43ed-8777-a9ae9a102946" xmlns:ns3="17c28d34-4070-45a3-85bc-dc9b91de2fc9" targetNamespace="http://schemas.microsoft.com/office/2006/metadata/properties" ma:root="true" ma:fieldsID="2c195c7787982a5b65b3ccb8c1547c33" ns2:_="" ns3:_="">
    <xsd:import namespace="49783f0b-48ac-43ed-8777-a9ae9a102946"/>
    <xsd:import namespace="17c28d34-4070-45a3-85bc-dc9b91de2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83f0b-48ac-43ed-8777-a9ae9a1029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28d34-4070-45a3-85bc-dc9b91de2f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69742B-D824-40B5-AF9F-E4755A444A7A}"/>
</file>

<file path=customXml/itemProps2.xml><?xml version="1.0" encoding="utf-8"?>
<ds:datastoreItem xmlns:ds="http://schemas.openxmlformats.org/officeDocument/2006/customXml" ds:itemID="{C676F0A6-E416-4C40-8934-74698B51F227}"/>
</file>

<file path=customXml/itemProps3.xml><?xml version="1.0" encoding="utf-8"?>
<ds:datastoreItem xmlns:ds="http://schemas.openxmlformats.org/officeDocument/2006/customXml" ds:itemID="{93E8F59B-760D-4309-A9B3-FFF1372D0008}"/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711</Words>
  <Application>Microsoft Office PowerPoint</Application>
  <PresentationFormat>Widescreen</PresentationFormat>
  <Paragraphs>98</Paragraphs>
  <Slides>9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Office-tema</vt:lpstr>
      <vt:lpstr>Miljøvennlig og fremtidsrettet gnagerkontroll </vt:lpstr>
      <vt:lpstr>Substitusjonsprinsippet (§ 3-2)</vt:lpstr>
      <vt:lpstr>Oppsummering</vt:lpstr>
      <vt:lpstr>Oppsummering</vt:lpstr>
      <vt:lpstr>Oppsummering</vt:lpstr>
      <vt:lpstr>Oppsummering</vt:lpstr>
      <vt:lpstr>To hovedtyper «bekjempelse»</vt:lpstr>
      <vt:lpstr>PowerPoint-presentasjon</vt:lpstr>
      <vt:lpstr>PowerPoint-presentasjon</vt:lpstr>
    </vt:vector>
  </TitlesOfParts>
  <Company>FHI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Miljøvennlig og fremtidsrettet gnagerkontroll</dc:title>
  <dc:creator>Soleng, Arnulf</dc:creator>
  <cp:lastModifiedBy>Arnulf Soleng</cp:lastModifiedBy>
  <cp:revision>18</cp:revision>
  <dcterms:created xsi:type="dcterms:W3CDTF">2018-09-13T05:41:50Z</dcterms:created>
  <dcterms:modified xsi:type="dcterms:W3CDTF">2026-04-30T09:36:35Z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0x01010055D0BC8DA90DE34FB6A749B252622F8B</vt:lpwstr>
  </property>
</Properties>
</file>