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notesSlides/notesSlide30.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5" r:id="rId3"/>
    <p:sldId id="284" r:id="rId4"/>
    <p:sldId id="285" r:id="rId5"/>
    <p:sldId id="1364" r:id="rId6"/>
    <p:sldId id="550" r:id="rId7"/>
    <p:sldId id="551" r:id="rId8"/>
    <p:sldId id="1367" r:id="rId9"/>
    <p:sldId id="257" r:id="rId10"/>
    <p:sldId id="261" r:id="rId11"/>
    <p:sldId id="266" r:id="rId12"/>
    <p:sldId id="258" r:id="rId13"/>
    <p:sldId id="1374" r:id="rId14"/>
    <p:sldId id="1376" r:id="rId15"/>
    <p:sldId id="259" r:id="rId16"/>
    <p:sldId id="1368" r:id="rId17"/>
    <p:sldId id="1371" r:id="rId18"/>
    <p:sldId id="1369" r:id="rId19"/>
    <p:sldId id="1370" r:id="rId20"/>
    <p:sldId id="264" r:id="rId21"/>
    <p:sldId id="1697" r:id="rId22"/>
    <p:sldId id="262" r:id="rId23"/>
    <p:sldId id="1375" r:id="rId24"/>
    <p:sldId id="260" r:id="rId25"/>
    <p:sldId id="1373"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361" r:id="rId40"/>
    <p:sldId id="282" r:id="rId41"/>
    <p:sldId id="283"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8846" autoAdjust="0"/>
  </p:normalViewPr>
  <p:slideViewPr>
    <p:cSldViewPr snapToGrid="0">
      <p:cViewPr varScale="1">
        <p:scale>
          <a:sx n="125" d="100"/>
          <a:sy n="125" d="100"/>
        </p:scale>
        <p:origin x="3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E84C1-E273-4312-8F91-EA4311D2BE4F}" type="datetimeFigureOut">
              <a:rPr lang="nb-NO" smtClean="0"/>
              <a:t>30.04.2026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10300-2567-4CAE-A15B-72B8065CC31B}" type="slidenum">
              <a:rPr lang="nb-NO" smtClean="0"/>
              <a:t>‹#›</a:t>
            </a:fld>
            <a:endParaRPr lang="nb-NO"/>
          </a:p>
        </p:txBody>
      </p:sp>
    </p:spTree>
    <p:extLst>
      <p:ext uri="{BB962C8B-B14F-4D97-AF65-F5344CB8AC3E}">
        <p14:creationId xmlns:p14="http://schemas.microsoft.com/office/powerpoint/2010/main" val="252860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mekanisk</a:t>
            </a:r>
            <a:r>
              <a:rPr lang="nb-NO" baseline="0" dirty="0"/>
              <a:t> bekjempelse mener vi alle typer feller</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1</a:t>
            </a:fld>
            <a:endParaRPr lang="nb-NO"/>
          </a:p>
        </p:txBody>
      </p:sp>
    </p:spTree>
    <p:extLst>
      <p:ext uri="{BB962C8B-B14F-4D97-AF65-F5344CB8AC3E}">
        <p14:creationId xmlns:p14="http://schemas.microsoft.com/office/powerpoint/2010/main" val="3281406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Lett å ta frittlevende mus i</a:t>
            </a:r>
            <a:r>
              <a:rPr lang="nb-NO" baseline="0" dirty="0"/>
              <a:t> levendefangstfeller – har man først tatt én så fanger man ofte mange. Rotter kan være vanskeligere. Slike feller er basert på at dyret trår på en lem for å komme inn i fella. Går dyret inn lukkes lemmen etter dyret og dyret er innestengt.</a:t>
            </a:r>
            <a:endParaRPr lang="nb-NO" dirty="0"/>
          </a:p>
          <a:p>
            <a:r>
              <a:rPr lang="nb-NO" dirty="0"/>
              <a:t>Dyr som fanges i levendefangstfeller skal ikke stresses. De må ha tilgang på mat og vann, samt skjulesteder. Det må heller ikke bli for varmt eller for kaldt. Fellen må ikke stå i et område med mye støy som kan være stressende.</a:t>
            </a:r>
          </a:p>
          <a:p>
            <a:r>
              <a:rPr lang="nb-NO" dirty="0"/>
              <a:t>Hele fellen må</a:t>
            </a:r>
            <a:r>
              <a:rPr lang="nb-NO" baseline="0" dirty="0"/>
              <a:t> plasseres i eske/kasse/sekk og det fylles på med CO2. Etter bedøving avlives alle  dyr </a:t>
            </a:r>
            <a:r>
              <a:rPr lang="nb-NO" baseline="0" dirty="0" err="1"/>
              <a:t>vha</a:t>
            </a:r>
            <a:r>
              <a:rPr lang="nb-NO" baseline="0" dirty="0"/>
              <a:t> nakketrekk, knusing av hode eller avkapping av hode.</a:t>
            </a:r>
          </a:p>
          <a:p>
            <a:r>
              <a:rPr lang="nb-NO" baseline="0" dirty="0"/>
              <a:t>Pass på at dyret er dødt ved de to førstnevnte metodene.</a:t>
            </a:r>
          </a:p>
          <a:p>
            <a:r>
              <a:rPr lang="nb-NO" baseline="0" dirty="0"/>
              <a:t>Levendefangstfeller må sjekkes hver dag. </a:t>
            </a:r>
          </a:p>
          <a:p>
            <a:r>
              <a:rPr lang="nb-NO" baseline="0" dirty="0" err="1"/>
              <a:t>Lokkedyr</a:t>
            </a:r>
            <a:r>
              <a:rPr lang="nb-NO" baseline="0" dirty="0"/>
              <a:t> er ikke lov. Alle </a:t>
            </a:r>
            <a:r>
              <a:rPr lang="nb-NO" baseline="0" dirty="0" err="1"/>
              <a:t>måldyr</a:t>
            </a:r>
            <a:r>
              <a:rPr lang="nb-NO" baseline="0" dirty="0"/>
              <a:t> som går i fella skal avlives. Går andre arter inn </a:t>
            </a:r>
            <a:r>
              <a:rPr lang="nb-NO" baseline="0" dirty="0" err="1"/>
              <a:t>f.eks</a:t>
            </a:r>
            <a:r>
              <a:rPr lang="nb-NO" baseline="0" dirty="0"/>
              <a:t> spissmus så skal de slippes fri.</a:t>
            </a:r>
            <a:endParaRPr lang="nb-NO" dirty="0"/>
          </a:p>
          <a:p>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10</a:t>
            </a:fld>
            <a:endParaRPr lang="nb-NO"/>
          </a:p>
        </p:txBody>
      </p:sp>
    </p:spTree>
    <p:extLst>
      <p:ext uri="{BB962C8B-B14F-4D97-AF65-F5344CB8AC3E}">
        <p14:creationId xmlns:p14="http://schemas.microsoft.com/office/powerpoint/2010/main" val="115473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Klappfeller er effektive mot alle mus, rotter og vånd. Men rotter (og husmus) må ofte tilvennes feller.</a:t>
            </a:r>
          </a:p>
          <a:p>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11</a:t>
            </a:fld>
            <a:endParaRPr lang="nb-NO"/>
          </a:p>
        </p:txBody>
      </p:sp>
    </p:spTree>
    <p:extLst>
      <p:ext uri="{BB962C8B-B14F-4D97-AF65-F5344CB8AC3E}">
        <p14:creationId xmlns:p14="http://schemas.microsoft.com/office/powerpoint/2010/main" val="3941969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Feller plasseres der dyrene har vandringsveier. Under skap, maskiner </a:t>
            </a:r>
            <a:r>
              <a:rPr lang="nb-NO" dirty="0" err="1"/>
              <a:t>osv</a:t>
            </a:r>
            <a:r>
              <a:rPr lang="nb-NO" dirty="0"/>
              <a:t>, inntil vegger – sjelden</a:t>
            </a:r>
            <a:r>
              <a:rPr lang="nb-NO" baseline="0" dirty="0"/>
              <a:t> midt ute på åpne flater.</a:t>
            </a:r>
          </a:p>
          <a:p>
            <a:r>
              <a:rPr lang="nb-NO" baseline="0" dirty="0"/>
              <a:t>Rotter kan være redd sterke lukter - unngå derfor kraftige vaskemidler på feller. Kan vaskes med vann eller en 10% blanding med klor som desinfeksjon. En slik blanding med klor skal ikke være repellerende (skremmende) for rotter.</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12</a:t>
            </a:fld>
            <a:endParaRPr lang="nb-NO"/>
          </a:p>
        </p:txBody>
      </p:sp>
    </p:spTree>
    <p:extLst>
      <p:ext uri="{BB962C8B-B14F-4D97-AF65-F5344CB8AC3E}">
        <p14:creationId xmlns:p14="http://schemas.microsoft.com/office/powerpoint/2010/main" val="3104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Dyr som bare får en fot eller halen i fella kan dra de med seg. Feller må derfor festes til underlaget. På bildet er fellene festet i plankebiter ved hjelp av strips. En annen løsning er å bruke vaier for å feste feller i gulv/vegg. </a:t>
            </a:r>
          </a:p>
          <a:p>
            <a:r>
              <a:rPr lang="nb-NO" dirty="0"/>
              <a:t>Pass også på at fellene er konstruert for det dyret du skal fange. Musefeller for mus og rottefeller for rotter. </a:t>
            </a:r>
          </a:p>
          <a:p>
            <a:r>
              <a:rPr lang="nb-NO" dirty="0"/>
              <a:t>Optimalt bør dyrene ledes inn i fellen slik at bøylen treffer over nakken. Musa øverst oppe til høyre har fått bøylen overforkroppen da den har passert fellen feil vei. De tre andre musene har fått bøylen perfekt over nakken. </a:t>
            </a:r>
          </a:p>
        </p:txBody>
      </p:sp>
      <p:sp>
        <p:nvSpPr>
          <p:cNvPr id="4" name="Plassholder for lysbildenummer 3"/>
          <p:cNvSpPr>
            <a:spLocks noGrp="1"/>
          </p:cNvSpPr>
          <p:nvPr>
            <p:ph type="sldNum" sz="quarter" idx="5"/>
          </p:nvPr>
        </p:nvSpPr>
        <p:spPr/>
        <p:txBody>
          <a:bodyPr/>
          <a:lstStyle/>
          <a:p>
            <a:fld id="{13910300-2567-4CAE-A15B-72B8065CC31B}" type="slidenum">
              <a:rPr lang="nb-NO" smtClean="0"/>
              <a:t>13</a:t>
            </a:fld>
            <a:endParaRPr lang="nb-NO"/>
          </a:p>
        </p:txBody>
      </p:sp>
    </p:spTree>
    <p:extLst>
      <p:ext uri="{BB962C8B-B14F-4D97-AF65-F5344CB8AC3E}">
        <p14:creationId xmlns:p14="http://schemas.microsoft.com/office/powerpoint/2010/main" val="363642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Power </a:t>
            </a:r>
            <a:r>
              <a:rPr lang="nb-NO" dirty="0" err="1"/>
              <a:t>snap</a:t>
            </a:r>
            <a:r>
              <a:rPr lang="nb-NO" dirty="0"/>
              <a:t> – klappfelle som leder dyrene inn mot utløseren noe som sikrer bedre effektivitet og riktig treff av slagbøylen</a:t>
            </a:r>
          </a:p>
        </p:txBody>
      </p:sp>
      <p:sp>
        <p:nvSpPr>
          <p:cNvPr id="4" name="Plassholder for lysbildenummer 3"/>
          <p:cNvSpPr>
            <a:spLocks noGrp="1"/>
          </p:cNvSpPr>
          <p:nvPr>
            <p:ph type="sldNum" sz="quarter" idx="5"/>
          </p:nvPr>
        </p:nvSpPr>
        <p:spPr/>
        <p:txBody>
          <a:bodyPr/>
          <a:lstStyle/>
          <a:p>
            <a:fld id="{13910300-2567-4CAE-A15B-72B8065CC31B}" type="slidenum">
              <a:rPr lang="nb-NO" smtClean="0"/>
              <a:t>14</a:t>
            </a:fld>
            <a:endParaRPr lang="nb-NO"/>
          </a:p>
        </p:txBody>
      </p:sp>
    </p:spTree>
    <p:extLst>
      <p:ext uri="{BB962C8B-B14F-4D97-AF65-F5344CB8AC3E}">
        <p14:creationId xmlns:p14="http://schemas.microsoft.com/office/powerpoint/2010/main" val="259337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finnes et antall ulike klappfeller eller slagfeller for gnagere. Det er ikke krav til typegodkjenning, men sjekk at klappfellene slår hardt nok til å drepe dyr. Feller med stor</a:t>
            </a:r>
            <a:r>
              <a:rPr lang="nb-NO" baseline="0" dirty="0"/>
              <a:t> utløser (øverste bilder) vil typisk også klappe over bein og haler og ikke ta livet av dyrene. Feller må derfor ettersees hyppig. Dette er feller som må spennes opp på nytt når de har tatt et dyr. I fellen nederst til venstre gjemmes åten under det gule lokket. For å slå må dyret løfte opp dette lokket med snuta. Sjansen for riktig treff er derfor stort. Fella slår imidlertid for svakt.</a:t>
            </a:r>
          </a:p>
          <a:p>
            <a:r>
              <a:rPr lang="nb-NO" baseline="0" dirty="0"/>
              <a:t>Se rapport fra Veterinærinstituttet: </a:t>
            </a:r>
            <a:r>
              <a:rPr lang="nb-NO" b="1" dirty="0" err="1"/>
              <a:t>Dyrevernmessige</a:t>
            </a:r>
            <a:r>
              <a:rPr lang="nb-NO" b="1" dirty="0"/>
              <a:t> konsekvenser ved bekjempelse av rotter og mus</a:t>
            </a:r>
            <a:endParaRPr lang="nb-NO" baseline="0"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15</a:t>
            </a:fld>
            <a:endParaRPr lang="nb-NO"/>
          </a:p>
        </p:txBody>
      </p:sp>
    </p:spTree>
    <p:extLst>
      <p:ext uri="{BB962C8B-B14F-4D97-AF65-F5344CB8AC3E}">
        <p14:creationId xmlns:p14="http://schemas.microsoft.com/office/powerpoint/2010/main" val="10819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slags klappfeller der bøylen slår opp fra undersiden når musa gnager på en tynn tråd innsmurt med åte</a:t>
            </a:r>
          </a:p>
        </p:txBody>
      </p:sp>
      <p:sp>
        <p:nvSpPr>
          <p:cNvPr id="4" name="Plassholder for lysbildenummer 3"/>
          <p:cNvSpPr>
            <a:spLocks noGrp="1"/>
          </p:cNvSpPr>
          <p:nvPr>
            <p:ph type="sldNum" sz="quarter" idx="5"/>
          </p:nvPr>
        </p:nvSpPr>
        <p:spPr/>
        <p:txBody>
          <a:bodyPr/>
          <a:lstStyle/>
          <a:p>
            <a:fld id="{13910300-2567-4CAE-A15B-72B8065CC31B}" type="slidenum">
              <a:rPr lang="nb-NO" smtClean="0"/>
              <a:t>16</a:t>
            </a:fld>
            <a:endParaRPr lang="nb-NO"/>
          </a:p>
        </p:txBody>
      </p:sp>
    </p:spTree>
    <p:extLst>
      <p:ext uri="{BB962C8B-B14F-4D97-AF65-F5344CB8AC3E}">
        <p14:creationId xmlns:p14="http://schemas.microsoft.com/office/powerpoint/2010/main" val="11959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Felle som er forbudt i enkelte stater i USA. Dyr får en gummiring rundt halsen og dør ikke momentant. Ikke dyrevelferdsmessig akseptabelt.</a:t>
            </a:r>
          </a:p>
        </p:txBody>
      </p:sp>
      <p:sp>
        <p:nvSpPr>
          <p:cNvPr id="4" name="Plassholder for lysbildenummer 3"/>
          <p:cNvSpPr>
            <a:spLocks noGrp="1"/>
          </p:cNvSpPr>
          <p:nvPr>
            <p:ph type="sldNum" sz="quarter" idx="5"/>
          </p:nvPr>
        </p:nvSpPr>
        <p:spPr/>
        <p:txBody>
          <a:bodyPr/>
          <a:lstStyle/>
          <a:p>
            <a:fld id="{13910300-2567-4CAE-A15B-72B8065CC31B}" type="slidenum">
              <a:rPr lang="nb-NO" smtClean="0"/>
              <a:t>17</a:t>
            </a:fld>
            <a:endParaRPr lang="nb-NO"/>
          </a:p>
        </p:txBody>
      </p:sp>
    </p:spTree>
    <p:extLst>
      <p:ext uri="{BB962C8B-B14F-4D97-AF65-F5344CB8AC3E}">
        <p14:creationId xmlns:p14="http://schemas.microsoft.com/office/powerpoint/2010/main" val="1535871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Her er et utvalg av såkalte muldvarpsakser/våndsaker som settes ned i gangsystemet for å bekjempe vånd/rotter. Disse kan også monteres i PVC-rør der bare gnagere får tilgang.</a:t>
            </a:r>
          </a:p>
          <a:p>
            <a:r>
              <a:rPr lang="nb-NO" baseline="0" dirty="0"/>
              <a:t>Pass da på at ikke andre dyr kommer til fellen. Disse kan også plasseres i egnete plastrør som sikres slik at kun gnagere kommer inn. Felles nederst til høyre er meget kraftig og armeres ved hjelp av foten. Vil nok klippe av en hundepote uten problem.</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18</a:t>
            </a:fld>
            <a:endParaRPr lang="nb-NO"/>
          </a:p>
        </p:txBody>
      </p:sp>
    </p:spTree>
    <p:extLst>
      <p:ext uri="{BB962C8B-B14F-4D97-AF65-F5344CB8AC3E}">
        <p14:creationId xmlns:p14="http://schemas.microsoft.com/office/powerpoint/2010/main" val="3861121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Meget kraftig våndsaks som nok kan klippe beina av hunder/katter og andre dyr som kommer i kontakt med fellen. Alle feller må sikres slik at ikke andre dyr og mennesker kan komme i kontakt med fellen.</a:t>
            </a:r>
          </a:p>
        </p:txBody>
      </p:sp>
      <p:sp>
        <p:nvSpPr>
          <p:cNvPr id="4" name="Plassholder for lysbildenummer 3"/>
          <p:cNvSpPr>
            <a:spLocks noGrp="1"/>
          </p:cNvSpPr>
          <p:nvPr>
            <p:ph type="sldNum" sz="quarter" idx="5"/>
          </p:nvPr>
        </p:nvSpPr>
        <p:spPr/>
        <p:txBody>
          <a:bodyPr/>
          <a:lstStyle/>
          <a:p>
            <a:fld id="{13910300-2567-4CAE-A15B-72B8065CC31B}" type="slidenum">
              <a:rPr lang="nb-NO" smtClean="0"/>
              <a:t>19</a:t>
            </a:fld>
            <a:endParaRPr lang="nb-NO"/>
          </a:p>
        </p:txBody>
      </p:sp>
    </p:spTree>
    <p:extLst>
      <p:ext uri="{BB962C8B-B14F-4D97-AF65-F5344CB8AC3E}">
        <p14:creationId xmlns:p14="http://schemas.microsoft.com/office/powerpoint/2010/main" val="363711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at de </a:t>
            </a:r>
            <a:r>
              <a:rPr lang="nb-NO" dirty="0" err="1"/>
              <a:t>skadedyrbekjemperne</a:t>
            </a:r>
            <a:r>
              <a:rPr lang="nb-NO" dirty="0"/>
              <a:t> som er interessert i jakt og fangst lykkes veldig ofte med feller</a:t>
            </a:r>
            <a:r>
              <a:rPr lang="nb-NO" baseline="0" dirty="0"/>
              <a:t> mot gnagere (og andre pattedyr og fugler). </a:t>
            </a:r>
          </a:p>
          <a:p>
            <a:r>
              <a:rPr lang="nb-NO" baseline="0" dirty="0"/>
              <a:t>Men kunnskap er viktig – både om feller og biologi</a:t>
            </a:r>
          </a:p>
          <a:p>
            <a:r>
              <a:rPr lang="nb-NO" baseline="0" dirty="0"/>
              <a:t>Det utvikles stadig vekk nye felletyper – noen er dyre i innkjøp men er oftest en engangsinvestering.</a:t>
            </a:r>
          </a:p>
          <a:p>
            <a:r>
              <a:rPr lang="nb-NO" baseline="0" dirty="0"/>
              <a:t>Ofte vil man oppleve en og annen frittlevende mus på eiendommen. Disse musene har store leveområder – og man må vurdere om felling av disse er nødvendig. Man vil ikke klare å ta livet av alle mus i norsk natur, og det vil kontinuerlig være tilsig av nye dyr. </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2</a:t>
            </a:fld>
            <a:endParaRPr lang="nb-NO"/>
          </a:p>
        </p:txBody>
      </p:sp>
    </p:spTree>
    <p:extLst>
      <p:ext uri="{BB962C8B-B14F-4D97-AF65-F5344CB8AC3E}">
        <p14:creationId xmlns:p14="http://schemas.microsoft.com/office/powerpoint/2010/main" val="118223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Elektriske feller skal gi øyeblikkelig</a:t>
            </a:r>
            <a:r>
              <a:rPr lang="nb-NO" baseline="0" dirty="0"/>
              <a:t> bevissthetstap og strøm gjennom hjernen. Hvorvidt dette skjer med disse fellene fra Victor er usikkert ettersom dyrene står på en metallplate og får strøm gjennom kroppen. Disse to fellene skal kun brukes innendørs. </a:t>
            </a:r>
          </a:p>
          <a:p>
            <a:r>
              <a:rPr lang="nb-NO" baseline="0" dirty="0"/>
              <a:t>Wise-</a:t>
            </a:r>
            <a:r>
              <a:rPr lang="nb-NO" baseline="0" dirty="0" err="1"/>
              <a:t>box</a:t>
            </a:r>
            <a:r>
              <a:rPr lang="nb-NO" baseline="0" dirty="0"/>
              <a:t> (smartfelle) fra Anticimex dreper med strøm, og gir beskjed om fangst. Wise-</a:t>
            </a:r>
            <a:r>
              <a:rPr lang="nb-NO" baseline="0" dirty="0" err="1"/>
              <a:t>box</a:t>
            </a:r>
            <a:r>
              <a:rPr lang="nb-NO" baseline="0" dirty="0"/>
              <a:t> kan fange mange dyr etter hverandre. Drives av batteri og solceller. Døde dyr samles opp i en egen pose i en boks inne i fella. </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20</a:t>
            </a:fld>
            <a:endParaRPr lang="nb-NO"/>
          </a:p>
        </p:txBody>
      </p:sp>
    </p:spTree>
    <p:extLst>
      <p:ext uri="{BB962C8B-B14F-4D97-AF65-F5344CB8AC3E}">
        <p14:creationId xmlns:p14="http://schemas.microsoft.com/office/powerpoint/2010/main" val="3173469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Elektroniske feller fra venstre: </a:t>
            </a:r>
          </a:p>
          <a:p>
            <a:endParaRPr lang="nb-NO" dirty="0"/>
          </a:p>
          <a:p>
            <a:r>
              <a:rPr lang="nb-NO" dirty="0" err="1"/>
              <a:t>Trap-me</a:t>
            </a:r>
            <a:r>
              <a:rPr lang="nb-NO" dirty="0"/>
              <a:t>: Klappfelle som gir beskjed om fangst (eller om den klapper helt sammen uten fangst, og om den har</a:t>
            </a:r>
            <a:r>
              <a:rPr lang="nb-NO" baseline="0" dirty="0"/>
              <a:t> klappet igjen over en hale eller et bein). Må spennes opp på nytt manuelt. Man kan bruke mange feller, og få fellene inn på et kart slik at man ser hvilke feller som har fanget dyr til enhver tid.</a:t>
            </a:r>
          </a:p>
          <a:p>
            <a:endParaRPr lang="nb-NO" baseline="0" dirty="0"/>
          </a:p>
          <a:p>
            <a:r>
              <a:rPr lang="nb-NO" baseline="0" dirty="0"/>
              <a:t>Good Nature, </a:t>
            </a:r>
            <a:r>
              <a:rPr lang="nb-NO" baseline="0" dirty="0" err="1"/>
              <a:t>Auro-trap</a:t>
            </a:r>
            <a:r>
              <a:rPr lang="nb-NO" baseline="0" dirty="0"/>
              <a:t>, </a:t>
            </a:r>
            <a:r>
              <a:rPr lang="nb-NO" baseline="0" dirty="0" err="1"/>
              <a:t>Camro</a:t>
            </a:r>
            <a:r>
              <a:rPr lang="nb-NO" baseline="0" dirty="0"/>
              <a:t> STA-25 og </a:t>
            </a:r>
            <a:r>
              <a:rPr lang="nb-NO" baseline="0" dirty="0" err="1"/>
              <a:t>Ratél</a:t>
            </a:r>
            <a:r>
              <a:rPr lang="nb-NO" baseline="0" dirty="0"/>
              <a:t> er CO2-drevne slagfeller som kan fange opptil 22-80 dyr før patronen må byttes. Med telleverk. Kan gi beskjed til mobiltelefon om fangst. Døde dyr glir ut av fellene</a:t>
            </a:r>
          </a:p>
          <a:p>
            <a:endParaRPr lang="nb-NO" baseline="0" dirty="0"/>
          </a:p>
          <a:p>
            <a:endParaRPr lang="nb-NO"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0D4B2-5520-45FB-9DFF-766152A7577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27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 «</a:t>
            </a:r>
            <a:r>
              <a:rPr lang="nb-NO" baseline="0" dirty="0" err="1"/>
              <a:t>Good</a:t>
            </a:r>
            <a:r>
              <a:rPr lang="nb-NO" baseline="0" dirty="0"/>
              <a:t> Nature». En slagfelle som drives av CO2 patron. Lokkemiddel i den oransje beholderen til venstre på bildet øverst. Fellen plasseres inne i en metallkasse (nederst til høyre). Kan ta gjentatte slag av seg selv. Døde dyr ramler ut av fellen og kan fjernes manuelt eller de tas av rovdyr. Bruk av gift sammen med en slik felle anbefales ikke da døde dyr vil være lett tilgjengelig for andre rovdyr og rovfugler. Slår meget hardt så andre dyr må ikke få tilgang til fella. Kan gi beskjed til mobiltelefon om fangst. Gamle feller som er plassert i hvit plastkasse er ikke å anbefale. Åpningen er for stor slik at andre dyr får tilgang. </a:t>
            </a:r>
            <a:endParaRPr lang="nb-NO" dirty="0"/>
          </a:p>
          <a:p>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22</a:t>
            </a:fld>
            <a:endParaRPr lang="nb-NO"/>
          </a:p>
        </p:txBody>
      </p:sp>
    </p:spTree>
    <p:extLst>
      <p:ext uri="{BB962C8B-B14F-4D97-AF65-F5344CB8AC3E}">
        <p14:creationId xmlns:p14="http://schemas.microsoft.com/office/powerpoint/2010/main" val="184085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Auro-trap</a:t>
            </a:r>
            <a:r>
              <a:rPr lang="nb-NO" dirty="0"/>
              <a:t> finnes i to versjoner:</a:t>
            </a:r>
          </a:p>
          <a:p>
            <a:r>
              <a:rPr lang="nb-NO" dirty="0"/>
              <a:t>1. «Nature» der dyr som drepes sklir ut av fella, og som kan fjernes av rovdyr. Slike feller benyttes utendørs.</a:t>
            </a:r>
          </a:p>
          <a:p>
            <a:r>
              <a:rPr lang="nb-NO" dirty="0"/>
              <a:t>2. «</a:t>
            </a:r>
            <a:r>
              <a:rPr lang="nb-NO" dirty="0" err="1"/>
              <a:t>Collect</a:t>
            </a:r>
            <a:r>
              <a:rPr lang="nb-NO" dirty="0"/>
              <a:t>» som sampler opp dyr i en egen beholder. Slike feller kan benyttes på steder der man ikke ønsker at døde dyr skal være synlig.</a:t>
            </a:r>
          </a:p>
        </p:txBody>
      </p:sp>
      <p:sp>
        <p:nvSpPr>
          <p:cNvPr id="4" name="Plassholder for lysbildenummer 3"/>
          <p:cNvSpPr>
            <a:spLocks noGrp="1"/>
          </p:cNvSpPr>
          <p:nvPr>
            <p:ph type="sldNum" sz="quarter" idx="5"/>
          </p:nvPr>
        </p:nvSpPr>
        <p:spPr/>
        <p:txBody>
          <a:bodyPr/>
          <a:lstStyle/>
          <a:p>
            <a:fld id="{13910300-2567-4CAE-A15B-72B8065CC31B}" type="slidenum">
              <a:rPr lang="nb-NO" smtClean="0"/>
              <a:t>23</a:t>
            </a:fld>
            <a:endParaRPr lang="nb-NO"/>
          </a:p>
        </p:txBody>
      </p:sp>
    </p:spTree>
    <p:extLst>
      <p:ext uri="{BB962C8B-B14F-4D97-AF65-F5344CB8AC3E}">
        <p14:creationId xmlns:p14="http://schemas.microsoft.com/office/powerpoint/2010/main" val="1242932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a:p>
            <a:r>
              <a:rPr lang="nb-NO" baseline="0" dirty="0"/>
              <a:t>Wise-</a:t>
            </a:r>
            <a:r>
              <a:rPr lang="nb-NO" baseline="0" dirty="0" err="1"/>
              <a:t>trap</a:t>
            </a:r>
            <a:r>
              <a:rPr lang="nb-NO" baseline="0" dirty="0"/>
              <a:t>: Plasseres nede i kloakksystemet. Drives av batteri. Dreper dyr ved hjelp av et spyd (avansert slagfelle), og døde dyr skylles bort med avløpsvannet. Gir beskjed om fangst. Må flyttes ofte mellom kummer for å opprettholde god effekt </a:t>
            </a:r>
            <a:r>
              <a:rPr lang="nb-NO" baseline="0" dirty="0" err="1"/>
              <a:t>pga</a:t>
            </a:r>
            <a:r>
              <a:rPr lang="nb-NO" baseline="0" dirty="0"/>
              <a:t> liten aksjonsradius på rotter</a:t>
            </a:r>
          </a:p>
          <a:p>
            <a:endParaRPr lang="nb-NO" baseline="0" dirty="0"/>
          </a:p>
          <a:p>
            <a:r>
              <a:rPr lang="nb-NO" baseline="0" dirty="0" err="1"/>
              <a:t>Ratél</a:t>
            </a:r>
            <a:r>
              <a:rPr lang="nb-NO" baseline="0" dirty="0"/>
              <a:t> kloakkfelle drives av en CO2-patron – slagfelle der døde dyr skylles bort med avløpsvannet. Fungerer også som en  sperre for rotter som vandrer i kloakken. Kan tilpasse ulike rørstørrelser.</a:t>
            </a:r>
          </a:p>
          <a:p>
            <a:endParaRPr lang="nb-NO" baseline="0"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24</a:t>
            </a:fld>
            <a:endParaRPr lang="nb-NO"/>
          </a:p>
        </p:txBody>
      </p:sp>
    </p:spTree>
    <p:extLst>
      <p:ext uri="{BB962C8B-B14F-4D97-AF65-F5344CB8AC3E}">
        <p14:creationId xmlns:p14="http://schemas.microsoft.com/office/powerpoint/2010/main" val="3391279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Mus går inn i bøtta på bakkeplan gjennom en «</a:t>
            </a:r>
            <a:r>
              <a:rPr lang="nb-NO" dirty="0" err="1"/>
              <a:t>flappventil</a:t>
            </a:r>
            <a:r>
              <a:rPr lang="nb-NO" dirty="0"/>
              <a:t>». NB! Skogmus vil kunne hoppe ut av bøtta på bildet.</a:t>
            </a:r>
          </a:p>
        </p:txBody>
      </p:sp>
      <p:sp>
        <p:nvSpPr>
          <p:cNvPr id="4" name="Plassholder for lysbildenummer 3"/>
          <p:cNvSpPr>
            <a:spLocks noGrp="1"/>
          </p:cNvSpPr>
          <p:nvPr>
            <p:ph type="sldNum" sz="quarter" idx="5"/>
          </p:nvPr>
        </p:nvSpPr>
        <p:spPr/>
        <p:txBody>
          <a:bodyPr/>
          <a:lstStyle/>
          <a:p>
            <a:fld id="{13910300-2567-4CAE-A15B-72B8065CC31B}" type="slidenum">
              <a:rPr lang="nb-NO" smtClean="0"/>
              <a:t>25</a:t>
            </a:fld>
            <a:endParaRPr lang="nb-NO"/>
          </a:p>
        </p:txBody>
      </p:sp>
    </p:spTree>
    <p:extLst>
      <p:ext uri="{BB962C8B-B14F-4D97-AF65-F5344CB8AC3E}">
        <p14:creationId xmlns:p14="http://schemas.microsoft.com/office/powerpoint/2010/main" val="38874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nå gå litt inn på bekjempelse av vånd ettersom den ofte er et problemdyr i landbruket. Tidligere hadde man mange metoder – men nå er det kun feller som er aktuelt.</a:t>
            </a:r>
          </a:p>
        </p:txBody>
      </p:sp>
      <p:sp>
        <p:nvSpPr>
          <p:cNvPr id="4" name="Plassholder for lysbildenummer 3"/>
          <p:cNvSpPr>
            <a:spLocks noGrp="1"/>
          </p:cNvSpPr>
          <p:nvPr>
            <p:ph type="sldNum" sz="quarter" idx="10"/>
          </p:nvPr>
        </p:nvSpPr>
        <p:spPr/>
        <p:txBody>
          <a:bodyPr/>
          <a:lstStyle/>
          <a:p>
            <a:fld id="{13910300-2567-4CAE-A15B-72B8065CC31B}" type="slidenum">
              <a:rPr lang="nb-NO" smtClean="0"/>
              <a:t>26</a:t>
            </a:fld>
            <a:endParaRPr lang="nb-NO"/>
          </a:p>
        </p:txBody>
      </p:sp>
    </p:spTree>
    <p:extLst>
      <p:ext uri="{BB962C8B-B14F-4D97-AF65-F5344CB8AC3E}">
        <p14:creationId xmlns:p14="http://schemas.microsoft.com/office/powerpoint/2010/main" val="1419274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Vånd i midten,</a:t>
            </a:r>
            <a:r>
              <a:rPr lang="nb-NO" baseline="0" dirty="0"/>
              <a:t> </a:t>
            </a:r>
            <a:r>
              <a:rPr lang="nb-NO" baseline="0" dirty="0" err="1"/>
              <a:t>svartrotte</a:t>
            </a:r>
            <a:r>
              <a:rPr lang="nb-NO" baseline="0" dirty="0"/>
              <a:t> til venstre og </a:t>
            </a:r>
            <a:r>
              <a:rPr lang="nb-NO" baseline="0" dirty="0" err="1"/>
              <a:t>brunrotte</a:t>
            </a:r>
            <a:r>
              <a:rPr lang="nb-NO" baseline="0" dirty="0"/>
              <a:t> til høyre. </a:t>
            </a:r>
          </a:p>
          <a:p>
            <a:r>
              <a:rPr lang="nb-NO" baseline="0" dirty="0"/>
              <a:t>Vånd er lett gjenkjennelig og skiller seg klart fra rottene med en kort hårete hale, butt snute, korte bein og ører som er små og skjult i pelsen. </a:t>
            </a:r>
            <a:r>
              <a:rPr lang="nb-NO" baseline="0" dirty="0" err="1"/>
              <a:t>Svartrotta</a:t>
            </a:r>
            <a:r>
              <a:rPr lang="nb-NO" baseline="0" dirty="0"/>
              <a:t> er utryddet i Norge, men kjennes igjen på den ekstremt lange halen. </a:t>
            </a:r>
            <a:r>
              <a:rPr lang="nb-NO" baseline="0" dirty="0" err="1"/>
              <a:t>Brunrotta</a:t>
            </a:r>
            <a:r>
              <a:rPr lang="nb-NO" baseline="0" dirty="0"/>
              <a:t> er veldig tykke i halerota, og fremstår som en kraftigere rotte enn </a:t>
            </a:r>
            <a:r>
              <a:rPr lang="nb-NO" baseline="0" dirty="0" err="1"/>
              <a:t>svartrotta</a:t>
            </a:r>
            <a:r>
              <a:rPr lang="nb-NO" baseline="0" dirty="0"/>
              <a:t>. Halen til </a:t>
            </a:r>
            <a:r>
              <a:rPr lang="nb-NO" baseline="0" dirty="0" err="1"/>
              <a:t>brunrotta</a:t>
            </a:r>
            <a:r>
              <a:rPr lang="nb-NO" baseline="0" dirty="0"/>
              <a:t> er lysere </a:t>
            </a:r>
            <a:r>
              <a:rPr lang="nb-NO" baseline="0"/>
              <a:t>på undersiden.</a:t>
            </a:r>
            <a:endParaRPr lang="nb-NO" dirty="0"/>
          </a:p>
        </p:txBody>
      </p:sp>
      <p:sp>
        <p:nvSpPr>
          <p:cNvPr id="4" name="Plassholder for lysbildenummer 3"/>
          <p:cNvSpPr>
            <a:spLocks noGrp="1"/>
          </p:cNvSpPr>
          <p:nvPr>
            <p:ph type="sldNum" sz="quarter" idx="10"/>
          </p:nvPr>
        </p:nvSpPr>
        <p:spPr/>
        <p:txBody>
          <a:bodyPr/>
          <a:lstStyle/>
          <a:p>
            <a:fld id="{ECE1D892-ACBC-4172-AEE1-AB247A813657}" type="slidenum">
              <a:rPr lang="nb-NO" smtClean="0"/>
              <a:t>27</a:t>
            </a:fld>
            <a:endParaRPr lang="nb-NO"/>
          </a:p>
        </p:txBody>
      </p:sp>
    </p:spTree>
    <p:extLst>
      <p:ext uri="{BB962C8B-B14F-4D97-AF65-F5344CB8AC3E}">
        <p14:creationId xmlns:p14="http://schemas.microsoft.com/office/powerpoint/2010/main" val="2420835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Tilhører gruppen «korthalemus» sammen med markmus, klatremus, gråsidemus, rødmus, fjellrotte Vånd øverst og </a:t>
            </a:r>
            <a:r>
              <a:rPr lang="nb-NO" dirty="0" err="1"/>
              <a:t>brunrotte</a:t>
            </a:r>
            <a:r>
              <a:rPr lang="nb-NO" dirty="0"/>
              <a:t> nederst. Noen har beskrevet våndens utseende som om man har tråkket på en </a:t>
            </a:r>
            <a:r>
              <a:rPr lang="nb-NO" dirty="0" err="1"/>
              <a:t>brunrotte</a:t>
            </a:r>
            <a:r>
              <a:rPr lang="nb-NO" baseline="0" dirty="0"/>
              <a:t> og sparket den foran og bak. Den er mer butt og klumpete, med små ører som er skjult i pelsen. Korte bein og en kort hårete hale.</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28</a:t>
            </a:fld>
            <a:endParaRPr lang="nb-NO"/>
          </a:p>
        </p:txBody>
      </p:sp>
    </p:spTree>
    <p:extLst>
      <p:ext uri="{BB962C8B-B14F-4D97-AF65-F5344CB8AC3E}">
        <p14:creationId xmlns:p14="http://schemas.microsoft.com/office/powerpoint/2010/main" val="2930936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Lager slike jordpølser – men det gjør andre mus også f.eks. markmus. Store pølser tyder på vånd</a:t>
            </a:r>
          </a:p>
        </p:txBody>
      </p:sp>
      <p:sp>
        <p:nvSpPr>
          <p:cNvPr id="4" name="Plassholder for lysbildenummer 3"/>
          <p:cNvSpPr>
            <a:spLocks noGrp="1"/>
          </p:cNvSpPr>
          <p:nvPr>
            <p:ph type="sldNum" sz="quarter" idx="10"/>
          </p:nvPr>
        </p:nvSpPr>
        <p:spPr/>
        <p:txBody>
          <a:bodyPr/>
          <a:lstStyle/>
          <a:p>
            <a:fld id="{13910300-2567-4CAE-A15B-72B8065CC31B}" type="slidenum">
              <a:rPr lang="nb-NO" smtClean="0"/>
              <a:t>29</a:t>
            </a:fld>
            <a:endParaRPr lang="nb-NO"/>
          </a:p>
        </p:txBody>
      </p:sp>
    </p:spTree>
    <p:extLst>
      <p:ext uri="{BB962C8B-B14F-4D97-AF65-F5344CB8AC3E}">
        <p14:creationId xmlns:p14="http://schemas.microsoft.com/office/powerpoint/2010/main" val="330963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Rottehotell er utviklet av en tysk </a:t>
            </a:r>
            <a:r>
              <a:rPr lang="nb-NO" dirty="0" err="1"/>
              <a:t>skadedyrbekjemper</a:t>
            </a:r>
            <a:r>
              <a:rPr lang="nb-NO" dirty="0"/>
              <a:t> for å gi rotter på gårdsbruk et egnet sted</a:t>
            </a:r>
            <a:r>
              <a:rPr lang="nb-NO" baseline="0" dirty="0"/>
              <a:t> for </a:t>
            </a:r>
            <a:r>
              <a:rPr lang="nb-NO" baseline="0" dirty="0" err="1"/>
              <a:t>bolbygging</a:t>
            </a:r>
            <a:r>
              <a:rPr lang="nb-NO" baseline="0" dirty="0"/>
              <a:t>. Disse kassene fylles med halm, mat, vann og gir dyrene trygghet. Når dyrene har inntatt kassene plasseres det feller eller gift i kassene. Dyr som dør befinner seg oftest inne i kassene.</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3</a:t>
            </a:fld>
            <a:endParaRPr lang="nb-NO"/>
          </a:p>
        </p:txBody>
      </p:sp>
    </p:spTree>
    <p:extLst>
      <p:ext uri="{BB962C8B-B14F-4D97-AF65-F5344CB8AC3E}">
        <p14:creationId xmlns:p14="http://schemas.microsoft.com/office/powerpoint/2010/main" val="1211655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gnager med typisk gnagerlivssyklus. Flere kull gjennom sommerhalvåret,</a:t>
            </a:r>
            <a:r>
              <a:rPr lang="nb-NO" baseline="0" dirty="0"/>
              <a:t> og flere unger pr kull. Igjen typiske jordpølser</a:t>
            </a:r>
            <a:endParaRPr lang="nb-NO" dirty="0"/>
          </a:p>
        </p:txBody>
      </p:sp>
      <p:sp>
        <p:nvSpPr>
          <p:cNvPr id="4" name="Plassholder for lysbildenummer 3"/>
          <p:cNvSpPr>
            <a:spLocks noGrp="1"/>
          </p:cNvSpPr>
          <p:nvPr>
            <p:ph type="sldNum" sz="quarter" idx="10"/>
          </p:nvPr>
        </p:nvSpPr>
        <p:spPr/>
        <p:txBody>
          <a:bodyPr/>
          <a:lstStyle/>
          <a:p>
            <a:fld id="{ECE1D892-ACBC-4172-AEE1-AB247A813657}" type="slidenum">
              <a:rPr lang="nb-NO" smtClean="0"/>
              <a:t>30</a:t>
            </a:fld>
            <a:endParaRPr lang="nb-NO"/>
          </a:p>
        </p:txBody>
      </p:sp>
    </p:spTree>
    <p:extLst>
      <p:ext uri="{BB962C8B-B14F-4D97-AF65-F5344CB8AC3E}">
        <p14:creationId xmlns:p14="http://schemas.microsoft.com/office/powerpoint/2010/main" val="1407023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Rotter har runde gangsystemer </a:t>
            </a:r>
          </a:p>
        </p:txBody>
      </p:sp>
      <p:sp>
        <p:nvSpPr>
          <p:cNvPr id="4" name="Plassholder for lysbildenummer 3"/>
          <p:cNvSpPr>
            <a:spLocks noGrp="1"/>
          </p:cNvSpPr>
          <p:nvPr>
            <p:ph type="sldNum" sz="quarter" idx="10"/>
          </p:nvPr>
        </p:nvSpPr>
        <p:spPr/>
        <p:txBody>
          <a:bodyPr/>
          <a:lstStyle/>
          <a:p>
            <a:fld id="{13910300-2567-4CAE-A15B-72B8065CC31B}" type="slidenum">
              <a:rPr lang="nb-NO" smtClean="0"/>
              <a:t>31</a:t>
            </a:fld>
            <a:endParaRPr lang="nb-NO"/>
          </a:p>
        </p:txBody>
      </p:sp>
    </p:spTree>
    <p:extLst>
      <p:ext uri="{BB962C8B-B14F-4D97-AF65-F5344CB8AC3E}">
        <p14:creationId xmlns:p14="http://schemas.microsoft.com/office/powerpoint/2010/main" val="1391634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Kommer sjelden i kontakt med matvarer som mennesker skal</a:t>
            </a:r>
            <a:r>
              <a:rPr lang="nb-NO" baseline="0" dirty="0"/>
              <a:t> spise eller på steder der mat skal tilberedes. Mulig smitte av harepest kan kobles til vånd i år med mye vånd. Det er viktig å sikre brønner slik at ikke vånd (og andre gnagere) kan ramle ned</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32</a:t>
            </a:fld>
            <a:endParaRPr lang="nb-NO"/>
          </a:p>
        </p:txBody>
      </p:sp>
    </p:spTree>
    <p:extLst>
      <p:ext uri="{BB962C8B-B14F-4D97-AF65-F5344CB8AC3E}">
        <p14:creationId xmlns:p14="http://schemas.microsoft.com/office/powerpoint/2010/main" val="4056005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Åte for vånd er frukt og grønnsaker.</a:t>
            </a:r>
          </a:p>
          <a:p>
            <a:r>
              <a:rPr lang="nb-NO" dirty="0"/>
              <a:t>Egne levendefangstfeller som har hull på undersiden</a:t>
            </a:r>
            <a:r>
              <a:rPr lang="nb-NO" baseline="0" dirty="0"/>
              <a:t> og i enden. Disse plasseres over utgangshullene. Burfeller (levendefangst) kan plasseres i vandringsveiene på overflaten. Lag gjerne ledegjerder med annen vegetasjon (</a:t>
            </a:r>
            <a:r>
              <a:rPr lang="nb-NO" baseline="0" dirty="0" err="1"/>
              <a:t>f.eks</a:t>
            </a:r>
            <a:r>
              <a:rPr lang="nb-NO" baseline="0" dirty="0"/>
              <a:t> granbar). Dekk fellen godt til.</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34</a:t>
            </a:fld>
            <a:endParaRPr lang="nb-NO"/>
          </a:p>
        </p:txBody>
      </p:sp>
    </p:spTree>
    <p:extLst>
      <p:ext uri="{BB962C8B-B14F-4D97-AF65-F5344CB8AC3E}">
        <p14:creationId xmlns:p14="http://schemas.microsoft.com/office/powerpoint/2010/main" val="3767490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 klarer ikke drukne vånden med vann.</a:t>
            </a:r>
            <a:r>
              <a:rPr lang="nb-NO" baseline="0" dirty="0"/>
              <a:t> Vannet renner oftest ned i bakken.</a:t>
            </a:r>
            <a:endParaRPr lang="nb-NO" dirty="0"/>
          </a:p>
          <a:p>
            <a:r>
              <a:rPr lang="nb-NO" dirty="0"/>
              <a:t>Vånden kan bli lei forstyrrelser. Hyppig bruk av gressklipper, </a:t>
            </a:r>
            <a:r>
              <a:rPr lang="nb-NO" dirty="0" err="1"/>
              <a:t>jordfres</a:t>
            </a:r>
            <a:r>
              <a:rPr lang="nb-NO" dirty="0"/>
              <a:t>, valser eller </a:t>
            </a:r>
            <a:r>
              <a:rPr lang="nb-NO" dirty="0" err="1"/>
              <a:t>tråkking</a:t>
            </a:r>
            <a:r>
              <a:rPr lang="nb-NO" dirty="0"/>
              <a:t> i gangsystemet kan få de til å flytte.</a:t>
            </a:r>
          </a:p>
          <a:p>
            <a:r>
              <a:rPr lang="nb-NO" dirty="0"/>
              <a:t>Kun begrenset effekt av hund, katt, ilder men</a:t>
            </a:r>
            <a:r>
              <a:rPr lang="nb-NO" baseline="0" dirty="0"/>
              <a:t> kommer selvsagt an på dyktigheten til å jakte. Ilder på øyer har vært vellykket.</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35</a:t>
            </a:fld>
            <a:endParaRPr lang="nb-NO"/>
          </a:p>
        </p:txBody>
      </p:sp>
    </p:spTree>
    <p:extLst>
      <p:ext uri="{BB962C8B-B14F-4D97-AF65-F5344CB8AC3E}">
        <p14:creationId xmlns:p14="http://schemas.microsoft.com/office/powerpoint/2010/main" val="2579867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Vanskelig å få acetylengass</a:t>
            </a:r>
            <a:r>
              <a:rPr lang="nb-NO" baseline="0" dirty="0"/>
              <a:t> til å spre seg i gangsystemet. Vånden lukter også gass og kan stenge gangsystemet fort hvis den kjenner det.</a:t>
            </a:r>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37</a:t>
            </a:fld>
            <a:endParaRPr lang="nb-NO"/>
          </a:p>
        </p:txBody>
      </p:sp>
    </p:spTree>
    <p:extLst>
      <p:ext uri="{BB962C8B-B14F-4D97-AF65-F5344CB8AC3E}">
        <p14:creationId xmlns:p14="http://schemas.microsoft.com/office/powerpoint/2010/main" val="217252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Gassen antennes og eksploderer</a:t>
            </a:r>
          </a:p>
        </p:txBody>
      </p:sp>
      <p:sp>
        <p:nvSpPr>
          <p:cNvPr id="4" name="Plassholder for lysbildenummer 3"/>
          <p:cNvSpPr>
            <a:spLocks noGrp="1"/>
          </p:cNvSpPr>
          <p:nvPr>
            <p:ph type="sldNum" sz="quarter" idx="10"/>
          </p:nvPr>
        </p:nvSpPr>
        <p:spPr/>
        <p:txBody>
          <a:bodyPr/>
          <a:lstStyle/>
          <a:p>
            <a:fld id="{ECE1D892-ACBC-4172-AEE1-AB247A813657}" type="slidenum">
              <a:rPr lang="nb-NO" smtClean="0"/>
              <a:t>40</a:t>
            </a:fld>
            <a:endParaRPr lang="nb-NO"/>
          </a:p>
        </p:txBody>
      </p:sp>
    </p:spTree>
    <p:extLst>
      <p:ext uri="{BB962C8B-B14F-4D97-AF65-F5344CB8AC3E}">
        <p14:creationId xmlns:p14="http://schemas.microsoft.com/office/powerpoint/2010/main" val="2513248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TX-</a:t>
            </a:r>
            <a:r>
              <a:rPr lang="nb-NO" dirty="0" err="1"/>
              <a:t>Guardian</a:t>
            </a:r>
            <a:r>
              <a:rPr lang="nb-NO" dirty="0"/>
              <a:t> sitt strømsystem kan kanskje brukes for å beskytte frukthager, avlinger osv.</a:t>
            </a:r>
          </a:p>
        </p:txBody>
      </p:sp>
      <p:sp>
        <p:nvSpPr>
          <p:cNvPr id="4" name="Plassholder for lysbildenummer 3"/>
          <p:cNvSpPr>
            <a:spLocks noGrp="1"/>
          </p:cNvSpPr>
          <p:nvPr>
            <p:ph type="sldNum" sz="quarter" idx="10"/>
          </p:nvPr>
        </p:nvSpPr>
        <p:spPr/>
        <p:txBody>
          <a:bodyPr/>
          <a:lstStyle/>
          <a:p>
            <a:fld id="{13910300-2567-4CAE-A15B-72B8065CC31B}" type="slidenum">
              <a:rPr lang="nb-NO" smtClean="0"/>
              <a:t>41</a:t>
            </a:fld>
            <a:endParaRPr lang="nb-NO"/>
          </a:p>
        </p:txBody>
      </p:sp>
    </p:spTree>
    <p:extLst>
      <p:ext uri="{BB962C8B-B14F-4D97-AF65-F5344CB8AC3E}">
        <p14:creationId xmlns:p14="http://schemas.microsoft.com/office/powerpoint/2010/main" val="65957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3910300-2567-4CAE-A15B-72B8065CC31B}" type="slidenum">
              <a:rPr lang="nb-NO" smtClean="0"/>
              <a:t>4</a:t>
            </a:fld>
            <a:endParaRPr lang="nb-NO"/>
          </a:p>
        </p:txBody>
      </p:sp>
    </p:spTree>
    <p:extLst>
      <p:ext uri="{BB962C8B-B14F-4D97-AF65-F5344CB8AC3E}">
        <p14:creationId xmlns:p14="http://schemas.microsoft.com/office/powerpoint/2010/main" val="374504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Åtestasjoner og feller må plasseres der gnagere vil ferdes. Ikke i åpne områder, men langs vegger der det er skjul, og under og inntil vegetasjon.</a:t>
            </a:r>
          </a:p>
        </p:txBody>
      </p:sp>
      <p:sp>
        <p:nvSpPr>
          <p:cNvPr id="4" name="Plassholder for lysbildenummer 3"/>
          <p:cNvSpPr>
            <a:spLocks noGrp="1"/>
          </p:cNvSpPr>
          <p:nvPr>
            <p:ph type="sldNum" sz="quarter" idx="5"/>
          </p:nvPr>
        </p:nvSpPr>
        <p:spPr/>
        <p:txBody>
          <a:bodyPr/>
          <a:lstStyle/>
          <a:p>
            <a:fld id="{13910300-2567-4CAE-A15B-72B8065CC31B}" type="slidenum">
              <a:rPr lang="nb-NO" smtClean="0"/>
              <a:t>5</a:t>
            </a:fld>
            <a:endParaRPr lang="nb-NO"/>
          </a:p>
        </p:txBody>
      </p:sp>
    </p:spTree>
    <p:extLst>
      <p:ext uri="{BB962C8B-B14F-4D97-AF65-F5344CB8AC3E}">
        <p14:creationId xmlns:p14="http://schemas.microsoft.com/office/powerpoint/2010/main" val="303096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Kamera kan avsløre atferd. Dette er en rotte inn i en leilighet i New York der man ikke skjønte hvor den kom inn. Pilen viser såkalte fettmerker etter dyret som ikke var lett å se.</a:t>
            </a:r>
          </a:p>
        </p:txBody>
      </p:sp>
      <p:sp>
        <p:nvSpPr>
          <p:cNvPr id="4" name="Plassholder for lysbildenummer 3"/>
          <p:cNvSpPr>
            <a:spLocks noGrp="1"/>
          </p:cNvSpPr>
          <p:nvPr>
            <p:ph type="sldNum" sz="quarter" idx="5"/>
          </p:nvPr>
        </p:nvSpPr>
        <p:spPr/>
        <p:txBody>
          <a:bodyPr/>
          <a:lstStyle/>
          <a:p>
            <a:fld id="{13910300-2567-4CAE-A15B-72B8065CC31B}" type="slidenum">
              <a:rPr lang="nb-NO" smtClean="0"/>
              <a:t>6</a:t>
            </a:fld>
            <a:endParaRPr lang="nb-NO"/>
          </a:p>
        </p:txBody>
      </p:sp>
    </p:spTree>
    <p:extLst>
      <p:ext uri="{BB962C8B-B14F-4D97-AF65-F5344CB8AC3E}">
        <p14:creationId xmlns:p14="http://schemas.microsoft.com/office/powerpoint/2010/main" val="77225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Hullet rotta benyttet var under en list på veggen</a:t>
            </a:r>
          </a:p>
        </p:txBody>
      </p:sp>
      <p:sp>
        <p:nvSpPr>
          <p:cNvPr id="4" name="Plassholder for lysbildenummer 3"/>
          <p:cNvSpPr>
            <a:spLocks noGrp="1"/>
          </p:cNvSpPr>
          <p:nvPr>
            <p:ph type="sldNum" sz="quarter" idx="5"/>
          </p:nvPr>
        </p:nvSpPr>
        <p:spPr/>
        <p:txBody>
          <a:bodyPr/>
          <a:lstStyle/>
          <a:p>
            <a:fld id="{13910300-2567-4CAE-A15B-72B8065CC31B}" type="slidenum">
              <a:rPr lang="nb-NO" smtClean="0"/>
              <a:t>7</a:t>
            </a:fld>
            <a:endParaRPr lang="nb-NO"/>
          </a:p>
        </p:txBody>
      </p:sp>
    </p:spTree>
    <p:extLst>
      <p:ext uri="{BB962C8B-B14F-4D97-AF65-F5344CB8AC3E}">
        <p14:creationId xmlns:p14="http://schemas.microsoft.com/office/powerpoint/2010/main" val="273202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mammarotte med ungene på tur – kommer ikke i kontakt med åtestasjonen som er plassert godt i skjul av vegetasjon og inntil en vegg. Kamera kan avsløre slik atferd der rottene bare vandrer langs en gren eller kant eller annet utspring på veggen</a:t>
            </a:r>
          </a:p>
        </p:txBody>
      </p:sp>
      <p:sp>
        <p:nvSpPr>
          <p:cNvPr id="4" name="Plassholder for lysbildenummer 3"/>
          <p:cNvSpPr>
            <a:spLocks noGrp="1"/>
          </p:cNvSpPr>
          <p:nvPr>
            <p:ph type="sldNum" sz="quarter" idx="5"/>
          </p:nvPr>
        </p:nvSpPr>
        <p:spPr/>
        <p:txBody>
          <a:bodyPr/>
          <a:lstStyle/>
          <a:p>
            <a:fld id="{13910300-2567-4CAE-A15B-72B8065CC31B}" type="slidenum">
              <a:rPr lang="nb-NO" smtClean="0"/>
              <a:t>8</a:t>
            </a:fld>
            <a:endParaRPr lang="nb-NO"/>
          </a:p>
        </p:txBody>
      </p:sp>
    </p:spTree>
    <p:extLst>
      <p:ext uri="{BB962C8B-B14F-4D97-AF65-F5344CB8AC3E}">
        <p14:creationId xmlns:p14="http://schemas.microsoft.com/office/powerpoint/2010/main" val="2564204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av limfeller er</a:t>
            </a:r>
            <a:r>
              <a:rPr lang="nb-NO" baseline="0" dirty="0"/>
              <a:t> et kraftig brudd på dyrevelferdsloven. Ved brudd på dette kan man vente seg strenge reaksjoner inkludert politianmeldelse. </a:t>
            </a:r>
          </a:p>
          <a:p>
            <a:r>
              <a:rPr lang="nb-NO" baseline="0" dirty="0"/>
              <a:t>En person ble nylig frikjent i høyesterett etter bruk av drukningsfeller – men ingen anbefalt metode. Medfører langvarig stress og store lidelser for dyrene. En person med kurs innen bekjempelse vil mest sannsynlig bli dømt hvis det benyttes drukningsfeller</a:t>
            </a:r>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9</a:t>
            </a:fld>
            <a:endParaRPr lang="nb-NO"/>
          </a:p>
        </p:txBody>
      </p:sp>
    </p:spTree>
    <p:extLst>
      <p:ext uri="{BB962C8B-B14F-4D97-AF65-F5344CB8AC3E}">
        <p14:creationId xmlns:p14="http://schemas.microsoft.com/office/powerpoint/2010/main" val="103254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3BF8F4A4-AAE1-47BB-91FF-06F91CC5BA3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327849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BF8F4A4-AAE1-47BB-91FF-06F91CC5BA3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393668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BF8F4A4-AAE1-47BB-91FF-06F91CC5BA3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108735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BF8F4A4-AAE1-47BB-91FF-06F91CC5BA3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185212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3BF8F4A4-AAE1-47BB-91FF-06F91CC5BA3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1146140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BF8F4A4-AAE1-47BB-91FF-06F91CC5BA38}"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150845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BF8F4A4-AAE1-47BB-91FF-06F91CC5BA38}" type="datetimeFigureOut">
              <a:rPr lang="nb-NO" smtClean="0"/>
              <a:t>30.04.2026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64295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3BF8F4A4-AAE1-47BB-91FF-06F91CC5BA38}" type="datetimeFigureOut">
              <a:rPr lang="nb-NO" smtClean="0"/>
              <a:t>30.04.2026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2962142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F8F4A4-AAE1-47BB-91FF-06F91CC5BA38}" type="datetimeFigureOut">
              <a:rPr lang="nb-NO" smtClean="0"/>
              <a:t>30.04.2026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402672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3BF8F4A4-AAE1-47BB-91FF-06F91CC5BA38}"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4786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3BF8F4A4-AAE1-47BB-91FF-06F91CC5BA38}"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940F856-721A-4B55-9DD8-FB884B824D5D}" type="slidenum">
              <a:rPr lang="nb-NO" smtClean="0"/>
              <a:t>‹#›</a:t>
            </a:fld>
            <a:endParaRPr lang="nb-NO"/>
          </a:p>
        </p:txBody>
      </p:sp>
    </p:spTree>
    <p:extLst>
      <p:ext uri="{BB962C8B-B14F-4D97-AF65-F5344CB8AC3E}">
        <p14:creationId xmlns:p14="http://schemas.microsoft.com/office/powerpoint/2010/main" val="406464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8F4A4-AAE1-47BB-91FF-06F91CC5BA38}" type="datetimeFigureOut">
              <a:rPr lang="nb-NO" smtClean="0"/>
              <a:t>30.04.2026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0F856-721A-4B55-9DD8-FB884B824D5D}" type="slidenum">
              <a:rPr lang="nb-NO" smtClean="0"/>
              <a:t>‹#›</a:t>
            </a:fld>
            <a:endParaRPr lang="nb-NO"/>
          </a:p>
        </p:txBody>
      </p:sp>
    </p:spTree>
    <p:extLst>
      <p:ext uri="{BB962C8B-B14F-4D97-AF65-F5344CB8AC3E}">
        <p14:creationId xmlns:p14="http://schemas.microsoft.com/office/powerpoint/2010/main" val="3386212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http://grow.ars-informatica.ca/images/havahart_humane_trap.jpg"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hyperlink" Target="http://www.killgerm.com/product-group.php?group=465" TargetMode="External"/><Relationship Id="rId10" Type="http://schemas.openxmlformats.org/officeDocument/2006/relationships/image" Target="../media/image43.jpg"/><Relationship Id="rId4" Type="http://schemas.openxmlformats.org/officeDocument/2006/relationships/image" Target="../media/image38.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633728" y="343942"/>
            <a:ext cx="9144000" cy="1328237"/>
          </a:xfrm>
        </p:spPr>
        <p:txBody>
          <a:bodyPr>
            <a:normAutofit/>
          </a:bodyPr>
          <a:lstStyle/>
          <a:p>
            <a:r>
              <a:rPr lang="nb-NO" sz="4800" b="1" dirty="0">
                <a:latin typeface="Arial" panose="020B0604020202020204" pitchFamily="34" charset="0"/>
                <a:cs typeface="Arial" panose="020B0604020202020204" pitchFamily="34" charset="0"/>
              </a:rPr>
              <a:t>Mekanisk bekjempelse - feller</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593" y="1816608"/>
            <a:ext cx="5212269" cy="415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242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02273" y="1938096"/>
            <a:ext cx="8229600" cy="4525963"/>
          </a:xfrm>
        </p:spPr>
        <p:txBody>
          <a:bodyPr>
            <a:normAutofit/>
          </a:bodyPr>
          <a:lstStyle/>
          <a:p>
            <a:pPr eaLnBrk="1" hangingPunct="1"/>
            <a:r>
              <a:rPr lang="nb-NO" altLang="nb-NO" sz="2400" dirty="0">
                <a:latin typeface="Arial" panose="020B0604020202020204" pitchFamily="34" charset="0"/>
                <a:cs typeface="Arial" panose="020B0604020202020204" pitchFamily="34" charset="0"/>
              </a:rPr>
              <a:t>Feller som fanger dyr levende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Effektive mot frittlevende mus</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Vanskeligere å fange rotter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Husk riktig avlivning etter fangst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Skal inneholde mat og vann og skjulested</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Må sjekkes daglig</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Ikke lov med levende lokkedyr i fella</a:t>
            </a:r>
          </a:p>
          <a:p>
            <a:pPr eaLnBrk="1" hangingPunct="1"/>
            <a:endParaRPr lang="nb-NO" altLang="nb-NO" sz="2400" dirty="0">
              <a:latin typeface="Arial" panose="020B0604020202020204" pitchFamily="34" charset="0"/>
              <a:cs typeface="Arial" panose="020B0604020202020204" pitchFamily="34" charset="0"/>
            </a:endParaRPr>
          </a:p>
          <a:p>
            <a:pPr eaLnBrk="1" hangingPunct="1"/>
            <a:endParaRPr lang="nb-NO" altLang="nb-NO" dirty="0"/>
          </a:p>
          <a:p>
            <a:pPr lvl="1" eaLnBrk="1" hangingPunct="1"/>
            <a:endParaRPr lang="nb-NO" altLang="nb-NO" sz="3100" dirty="0"/>
          </a:p>
        </p:txBody>
      </p:sp>
      <p:pic>
        <p:nvPicPr>
          <p:cNvPr id="68612" name="Picture 11" descr="MCT-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2063878"/>
            <a:ext cx="17716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14"/>
          <p:cNvSpPr>
            <a:spLocks noGrp="1" noChangeArrowheads="1"/>
          </p:cNvSpPr>
          <p:nvPr>
            <p:ph type="title"/>
          </p:nvPr>
        </p:nvSpPr>
        <p:spPr bwMode="auto">
          <a:xfrm>
            <a:off x="1563084" y="607421"/>
            <a:ext cx="9065831"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eaLnBrk="1" hangingPunct="1"/>
            <a:r>
              <a:rPr lang="nb-NO" altLang="nb-NO" sz="3600" b="1" dirty="0">
                <a:latin typeface="Arial" panose="020B0604020202020204" pitchFamily="34" charset="0"/>
                <a:cs typeface="Arial" panose="020B0604020202020204" pitchFamily="34" charset="0"/>
              </a:rPr>
              <a:t>Levendefangstfeller</a:t>
            </a:r>
          </a:p>
        </p:txBody>
      </p:sp>
      <p:pic>
        <p:nvPicPr>
          <p:cNvPr id="8" name="Picture 2" descr="http://grow.ars-informatica.ca/images/havahart_humane_trap.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831873" y="2412705"/>
            <a:ext cx="3003550" cy="199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79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Drepende feller</a:t>
            </a:r>
          </a:p>
        </p:txBody>
      </p:sp>
      <p:pic>
        <p:nvPicPr>
          <p:cNvPr id="4" name="Plassholder for innhold 3"/>
          <p:cNvPicPr>
            <a:picLocks noGrp="1" noChangeAspect="1"/>
          </p:cNvPicPr>
          <p:nvPr>
            <p:ph idx="1"/>
          </p:nvPr>
        </p:nvPicPr>
        <p:blipFill>
          <a:blip r:embed="rId3"/>
          <a:stretch>
            <a:fillRect/>
          </a:stretch>
        </p:blipFill>
        <p:spPr>
          <a:xfrm>
            <a:off x="4111580" y="2262353"/>
            <a:ext cx="3968840" cy="3164098"/>
          </a:xfrm>
          <a:prstGeom prst="rect">
            <a:avLst/>
          </a:prstGeom>
        </p:spPr>
      </p:pic>
    </p:spTree>
    <p:extLst>
      <p:ext uri="{BB962C8B-B14F-4D97-AF65-F5344CB8AC3E}">
        <p14:creationId xmlns:p14="http://schemas.microsoft.com/office/powerpoint/2010/main" val="513893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sz="half" idx="1"/>
          </p:nvPr>
        </p:nvSpPr>
        <p:spPr>
          <a:xfrm>
            <a:off x="425939" y="1557338"/>
            <a:ext cx="9061938" cy="4525963"/>
          </a:xfrm>
        </p:spPr>
        <p:txBody>
          <a:bodyPr>
            <a:noAutofit/>
          </a:bodyPr>
          <a:lstStyle/>
          <a:p>
            <a:pPr eaLnBrk="1" hangingPunct="1">
              <a:lnSpc>
                <a:spcPct val="80000"/>
              </a:lnSpc>
            </a:pPr>
            <a:r>
              <a:rPr lang="nb-NO" altLang="nb-NO" sz="2400" dirty="0">
                <a:latin typeface="Arial" panose="020B0604020202020204" pitchFamily="34" charset="0"/>
                <a:cs typeface="Arial" panose="020B0604020202020204" pitchFamily="34" charset="0"/>
              </a:rPr>
              <a:t>Klappfeller/slagfeller/sakser</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Husk begrenset aksjonsradius på rotter og husmus</a:t>
            </a:r>
          </a:p>
          <a:p>
            <a:pPr lvl="2" eaLnBrk="1" hangingPunct="1">
              <a:lnSpc>
                <a:spcPct val="8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Sett fellene tett</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Tilvenning til feller og åte</a:t>
            </a:r>
          </a:p>
          <a:p>
            <a:pPr lvl="2" eaLnBrk="1" hangingPunct="1">
              <a:lnSpc>
                <a:spcPct val="8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Åter slik som bacon, leverpostei, peanøttsmør, frukt, rosiner, sjokolade, smør, nøtter, tøybiter, bomull, papir osv.</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Ikke flytt rundt på fellene hvis du bekjemper rotter (og til dels husmus)</a:t>
            </a:r>
          </a:p>
          <a:p>
            <a:pPr lvl="2" eaLnBrk="1" hangingPunct="1">
              <a:lnSpc>
                <a:spcPct val="8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Tilvenning tar lengre tid</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Ikke vask fellene med såpe</a:t>
            </a:r>
          </a:p>
          <a:p>
            <a:pPr lvl="2">
              <a:lnSpc>
                <a:spcPct val="8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Kan bruke 10% klorblanding for desinfeksjon</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Ved </a:t>
            </a:r>
            <a:r>
              <a:rPr lang="nb-NO" altLang="nb-NO" sz="2000" dirty="0" err="1">
                <a:latin typeface="Arial" panose="020B0604020202020204" pitchFamily="34" charset="0"/>
                <a:cs typeface="Arial" panose="020B0604020202020204" pitchFamily="34" charset="0"/>
              </a:rPr>
              <a:t>neofobe</a:t>
            </a:r>
            <a:r>
              <a:rPr lang="nb-NO" altLang="nb-NO" sz="2000" dirty="0">
                <a:latin typeface="Arial" panose="020B0604020202020204" pitchFamily="34" charset="0"/>
                <a:cs typeface="Arial" panose="020B0604020202020204" pitchFamily="34" charset="0"/>
              </a:rPr>
              <a:t> dyr kan man plassere litt rotteekskrementer rundt fellene</a:t>
            </a:r>
          </a:p>
          <a:p>
            <a:pPr lvl="1" eaLnBrk="1" hangingPunct="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Sjekk fellene så ofte som mulig og minimum en gang i uka</a:t>
            </a:r>
          </a:p>
        </p:txBody>
      </p:sp>
      <p:pic>
        <p:nvPicPr>
          <p:cNvPr id="69636" name="Picture 12" descr="IMG_0343"/>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9758120" y="3068639"/>
            <a:ext cx="1812925" cy="1360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13" descr="Rottefeller veg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0820" y="1522414"/>
            <a:ext cx="1800225"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15"/>
          <p:cNvSpPr>
            <a:spLocks noGrp="1" noChangeArrowheads="1"/>
          </p:cNvSpPr>
          <p:nvPr>
            <p:ph type="title"/>
          </p:nvPr>
        </p:nvSpPr>
        <p:spPr bwMode="auto">
          <a:xfrm>
            <a:off x="1992313" y="620714"/>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Klappfeller og slagfeller</a:t>
            </a:r>
            <a:r>
              <a:rPr lang="nb-NO" altLang="nb-NO" sz="4000" dirty="0"/>
              <a:t> </a:t>
            </a:r>
            <a:endParaRPr lang="nb-NO" altLang="nb-NO" sz="1800" dirty="0"/>
          </a:p>
        </p:txBody>
      </p:sp>
      <p:pic>
        <p:nvPicPr>
          <p:cNvPr id="2" name="Bilde 1"/>
          <p:cNvPicPr>
            <a:picLocks noChangeAspect="1"/>
          </p:cNvPicPr>
          <p:nvPr/>
        </p:nvPicPr>
        <p:blipFill>
          <a:blip r:embed="rId5"/>
          <a:stretch>
            <a:fillRect/>
          </a:stretch>
        </p:blipFill>
        <p:spPr>
          <a:xfrm>
            <a:off x="9758120" y="4624390"/>
            <a:ext cx="1812925" cy="1359694"/>
          </a:xfrm>
          <a:prstGeom prst="rect">
            <a:avLst/>
          </a:prstGeom>
        </p:spPr>
      </p:pic>
    </p:spTree>
    <p:extLst>
      <p:ext uri="{BB962C8B-B14F-4D97-AF65-F5344CB8AC3E}">
        <p14:creationId xmlns:p14="http://schemas.microsoft.com/office/powerpoint/2010/main" val="379711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7CD532-A633-9559-9943-39C6C309DE31}"/>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Klappfeller og slagfeller</a:t>
            </a:r>
          </a:p>
        </p:txBody>
      </p:sp>
      <p:sp>
        <p:nvSpPr>
          <p:cNvPr id="3" name="Plassholder for innhold 2">
            <a:extLst>
              <a:ext uri="{FF2B5EF4-FFF2-40B4-BE49-F238E27FC236}">
                <a16:creationId xmlns:a16="http://schemas.microsoft.com/office/drawing/2014/main" id="{A7379B1C-8D57-C2B3-E79E-9C1524025714}"/>
              </a:ext>
            </a:extLst>
          </p:cNvPr>
          <p:cNvSpPr>
            <a:spLocks noGrp="1"/>
          </p:cNvSpPr>
          <p:nvPr>
            <p:ph sz="half" idx="1"/>
          </p:nvPr>
        </p:nvSpPr>
        <p:spPr/>
        <p:txBody>
          <a:bodyPr/>
          <a:lstStyle/>
          <a:p>
            <a:r>
              <a:rPr lang="nb-NO" dirty="0"/>
              <a:t>Klappfeller må festes slik at dyr ikke kan dra de med seg!</a:t>
            </a:r>
          </a:p>
        </p:txBody>
      </p:sp>
      <p:pic>
        <p:nvPicPr>
          <p:cNvPr id="8" name="Plassholder for innhold 7" descr="Et bilde som inneholder grunn, verktøy, utendørs, gulv&#10;&#10;Automatisk generert beskrivelse">
            <a:extLst>
              <a:ext uri="{FF2B5EF4-FFF2-40B4-BE49-F238E27FC236}">
                <a16:creationId xmlns:a16="http://schemas.microsoft.com/office/drawing/2014/main" id="{F946590A-6F46-4A9E-79F5-BC4F6FB1AC3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19800" y="1825625"/>
            <a:ext cx="5801785" cy="4351338"/>
          </a:xfrm>
        </p:spPr>
      </p:pic>
    </p:spTree>
    <p:extLst>
      <p:ext uri="{BB962C8B-B14F-4D97-AF65-F5344CB8AC3E}">
        <p14:creationId xmlns:p14="http://schemas.microsoft.com/office/powerpoint/2010/main" val="336070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32A00B6-4BE5-DE35-59E5-28DFB15C4DFB}"/>
              </a:ext>
            </a:extLst>
          </p:cNvPr>
          <p:cNvPicPr>
            <a:picLocks noChangeAspect="1"/>
          </p:cNvPicPr>
          <p:nvPr/>
        </p:nvPicPr>
        <p:blipFill>
          <a:blip r:embed="rId3"/>
          <a:stretch>
            <a:fillRect/>
          </a:stretch>
        </p:blipFill>
        <p:spPr>
          <a:xfrm>
            <a:off x="171072" y="385419"/>
            <a:ext cx="5410955" cy="4925112"/>
          </a:xfrm>
          <a:prstGeom prst="rect">
            <a:avLst/>
          </a:prstGeom>
        </p:spPr>
      </p:pic>
      <p:pic>
        <p:nvPicPr>
          <p:cNvPr id="5" name="Bilde 4">
            <a:extLst>
              <a:ext uri="{FF2B5EF4-FFF2-40B4-BE49-F238E27FC236}">
                <a16:creationId xmlns:a16="http://schemas.microsoft.com/office/drawing/2014/main" id="{48F0F886-F1EC-71DE-C226-FAFE16314518}"/>
              </a:ext>
            </a:extLst>
          </p:cNvPr>
          <p:cNvPicPr>
            <a:picLocks noChangeAspect="1"/>
          </p:cNvPicPr>
          <p:nvPr/>
        </p:nvPicPr>
        <p:blipFill>
          <a:blip r:embed="rId4"/>
          <a:stretch>
            <a:fillRect/>
          </a:stretch>
        </p:blipFill>
        <p:spPr>
          <a:xfrm>
            <a:off x="5880631" y="308007"/>
            <a:ext cx="5959376" cy="5072515"/>
          </a:xfrm>
          <a:prstGeom prst="rect">
            <a:avLst/>
          </a:prstGeom>
        </p:spPr>
      </p:pic>
    </p:spTree>
    <p:extLst>
      <p:ext uri="{BB962C8B-B14F-4D97-AF65-F5344CB8AC3E}">
        <p14:creationId xmlns:p14="http://schemas.microsoft.com/office/powerpoint/2010/main" val="133001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1" descr="KIRK Musefelle i met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554" y="826420"/>
            <a:ext cx="1366837"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2" descr="&quot;Sorexa&quot; musefelle med sjokoladearo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763" y="4755441"/>
            <a:ext cx="12874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3" descr="Musefellen &quot;Quick Se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4336" y="4660985"/>
            <a:ext cx="139223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4" descr="Rottefellen &quot;Easy Set&quot; i t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09" y="2607093"/>
            <a:ext cx="20415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5" descr="Power Cat musefelle med å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1938" y="2409817"/>
            <a:ext cx="1696369" cy="149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6" descr="Kristiansand sept 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855" y="2719388"/>
            <a:ext cx="1727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7" descr="Trapper T-Re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855" y="589716"/>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8" descr="Big Snap-E Rat Tr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6020" y="667085"/>
            <a:ext cx="1348206" cy="134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9209" y="3958524"/>
            <a:ext cx="1721947" cy="1983840"/>
          </a:xfrm>
          <a:prstGeom prst="rect">
            <a:avLst/>
          </a:prstGeom>
        </p:spPr>
      </p:pic>
    </p:spTree>
    <p:extLst>
      <p:ext uri="{BB962C8B-B14F-4D97-AF65-F5344CB8AC3E}">
        <p14:creationId xmlns:p14="http://schemas.microsoft.com/office/powerpoint/2010/main" val="403981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innendørs, mat, bord, kutte&#10;&#10;Automatisk generert beskrivelse">
            <a:extLst>
              <a:ext uri="{FF2B5EF4-FFF2-40B4-BE49-F238E27FC236}">
                <a16:creationId xmlns:a16="http://schemas.microsoft.com/office/drawing/2014/main" id="{0FE71191-9190-4B90-AE56-EF0F30B0D23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06" b="20508"/>
          <a:stretch/>
        </p:blipFill>
        <p:spPr>
          <a:xfrm>
            <a:off x="20" y="1282"/>
            <a:ext cx="12191980" cy="6856718"/>
          </a:xfrm>
          <a:prstGeom prst="rect">
            <a:avLst/>
          </a:prstGeom>
        </p:spPr>
      </p:pic>
    </p:spTree>
    <p:extLst>
      <p:ext uri="{BB962C8B-B14F-4D97-AF65-F5344CB8AC3E}">
        <p14:creationId xmlns:p14="http://schemas.microsoft.com/office/powerpoint/2010/main" val="3011206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D2DBD2BE-8B38-4BA4-86E4-A6F39BE3B965}"/>
              </a:ext>
            </a:extLst>
          </p:cNvPr>
          <p:cNvPicPr>
            <a:picLocks noGrp="1" noChangeAspect="1"/>
          </p:cNvPicPr>
          <p:nvPr>
            <p:ph idx="1"/>
          </p:nvPr>
        </p:nvPicPr>
        <p:blipFill>
          <a:blip r:embed="rId3"/>
          <a:stretch>
            <a:fillRect/>
          </a:stretch>
        </p:blipFill>
        <p:spPr>
          <a:xfrm>
            <a:off x="4792072" y="742949"/>
            <a:ext cx="6847478" cy="3600449"/>
          </a:xfrm>
          <a:prstGeom prst="rect">
            <a:avLst/>
          </a:prstGeom>
        </p:spPr>
      </p:pic>
      <p:pic>
        <p:nvPicPr>
          <p:cNvPr id="5" name="Bilde 4">
            <a:extLst>
              <a:ext uri="{FF2B5EF4-FFF2-40B4-BE49-F238E27FC236}">
                <a16:creationId xmlns:a16="http://schemas.microsoft.com/office/drawing/2014/main" id="{185805EC-6E5B-4DF0-B15B-BB973A08DE0B}"/>
              </a:ext>
            </a:extLst>
          </p:cNvPr>
          <p:cNvPicPr>
            <a:picLocks noChangeAspect="1"/>
          </p:cNvPicPr>
          <p:nvPr/>
        </p:nvPicPr>
        <p:blipFill>
          <a:blip r:embed="rId4"/>
          <a:stretch>
            <a:fillRect/>
          </a:stretch>
        </p:blipFill>
        <p:spPr>
          <a:xfrm>
            <a:off x="352425" y="742949"/>
            <a:ext cx="4252500" cy="3600450"/>
          </a:xfrm>
          <a:prstGeom prst="rect">
            <a:avLst/>
          </a:prstGeom>
        </p:spPr>
      </p:pic>
    </p:spTree>
    <p:extLst>
      <p:ext uri="{BB962C8B-B14F-4D97-AF65-F5344CB8AC3E}">
        <p14:creationId xmlns:p14="http://schemas.microsoft.com/office/powerpoint/2010/main" val="3635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6" name="Picture 11" descr="Fenn Trap (M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0"/>
            <a:ext cx="1776975" cy="26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2" descr="KC69 Talpex Mole Tr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462" y="20714"/>
            <a:ext cx="2655105" cy="265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3" descr="KC64 Mole Tra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6819" y="20714"/>
            <a:ext cx="3481744" cy="270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14" descr="KC63 Barrel (Duffus Type) Mole Trap (Break B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034" y="20714"/>
            <a:ext cx="3660318" cy="26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rotWithShape="1">
          <a:blip r:embed="rId8">
            <a:extLst>
              <a:ext uri="{28A0092B-C50C-407E-A947-70E740481C1C}">
                <a14:useLocalDpi xmlns:a14="http://schemas.microsoft.com/office/drawing/2010/main" val="0"/>
              </a:ext>
            </a:extLst>
          </a:blip>
          <a:srcRect l="18844" r="39580"/>
          <a:stretch/>
        </p:blipFill>
        <p:spPr>
          <a:xfrm>
            <a:off x="491445" y="3681134"/>
            <a:ext cx="1952876" cy="3063860"/>
          </a:xfrm>
          <a:prstGeom prst="rect">
            <a:avLst/>
          </a:prstGeom>
        </p:spPr>
      </p:pic>
      <p:pic>
        <p:nvPicPr>
          <p:cNvPr id="3" name="Bilde 2"/>
          <p:cNvPicPr>
            <a:picLocks noChangeAspect="1"/>
          </p:cNvPicPr>
          <p:nvPr/>
        </p:nvPicPr>
        <p:blipFill rotWithShape="1">
          <a:blip r:embed="rId9" cstate="print">
            <a:extLst>
              <a:ext uri="{28A0092B-C50C-407E-A947-70E740481C1C}">
                <a14:useLocalDpi xmlns:a14="http://schemas.microsoft.com/office/drawing/2010/main" val="0"/>
              </a:ext>
            </a:extLst>
          </a:blip>
          <a:srcRect l="19254" r="27114"/>
          <a:stretch/>
        </p:blipFill>
        <p:spPr>
          <a:xfrm>
            <a:off x="4679031" y="3537583"/>
            <a:ext cx="2735262" cy="3320417"/>
          </a:xfrm>
          <a:prstGeom prst="rect">
            <a:avLst/>
          </a:prstGeom>
        </p:spPr>
      </p:pic>
      <p:pic>
        <p:nvPicPr>
          <p:cNvPr id="4" name="Bilde 3"/>
          <p:cNvPicPr>
            <a:picLocks noChangeAspect="1"/>
          </p:cNvPicPr>
          <p:nvPr/>
        </p:nvPicPr>
        <p:blipFill rotWithShape="1">
          <a:blip r:embed="rId10">
            <a:extLst>
              <a:ext uri="{28A0092B-C50C-407E-A947-70E740481C1C}">
                <a14:useLocalDpi xmlns:a14="http://schemas.microsoft.com/office/drawing/2010/main" val="0"/>
              </a:ext>
            </a:extLst>
          </a:blip>
          <a:srcRect t="23324" b="17603"/>
          <a:stretch/>
        </p:blipFill>
        <p:spPr>
          <a:xfrm>
            <a:off x="7742339" y="3352800"/>
            <a:ext cx="4306785" cy="3392194"/>
          </a:xfrm>
          <a:prstGeom prst="rect">
            <a:avLst/>
          </a:prstGeom>
        </p:spPr>
      </p:pic>
      <p:pic>
        <p:nvPicPr>
          <p:cNvPr id="5" name="Bilde 4">
            <a:extLst>
              <a:ext uri="{FF2B5EF4-FFF2-40B4-BE49-F238E27FC236}">
                <a16:creationId xmlns:a16="http://schemas.microsoft.com/office/drawing/2014/main" id="{E0D1BC04-536B-4788-B14A-1EE802F9AB58}"/>
              </a:ext>
            </a:extLst>
          </p:cNvPr>
          <p:cNvPicPr>
            <a:picLocks noChangeAspect="1"/>
          </p:cNvPicPr>
          <p:nvPr/>
        </p:nvPicPr>
        <p:blipFill>
          <a:blip r:embed="rId11"/>
          <a:stretch>
            <a:fillRect/>
          </a:stretch>
        </p:blipFill>
        <p:spPr>
          <a:xfrm>
            <a:off x="2502599" y="3850678"/>
            <a:ext cx="2059876" cy="2724773"/>
          </a:xfrm>
          <a:prstGeom prst="rect">
            <a:avLst/>
          </a:prstGeom>
        </p:spPr>
      </p:pic>
    </p:spTree>
    <p:extLst>
      <p:ext uri="{BB962C8B-B14F-4D97-AF65-F5344CB8AC3E}">
        <p14:creationId xmlns:p14="http://schemas.microsoft.com/office/powerpoint/2010/main" val="43249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FE0D434-3D51-476C-A32F-B84761D68A5C}"/>
              </a:ext>
            </a:extLst>
          </p:cNvPr>
          <p:cNvPicPr>
            <a:picLocks noChangeAspect="1"/>
          </p:cNvPicPr>
          <p:nvPr/>
        </p:nvPicPr>
        <p:blipFill rotWithShape="1">
          <a:blip r:embed="rId3"/>
          <a:srcRect l="3361" t="2148" r="1860" b="4239"/>
          <a:stretch/>
        </p:blipFill>
        <p:spPr>
          <a:xfrm>
            <a:off x="771525" y="742950"/>
            <a:ext cx="4495800" cy="4467225"/>
          </a:xfrm>
          <a:prstGeom prst="rect">
            <a:avLst/>
          </a:prstGeom>
        </p:spPr>
      </p:pic>
      <p:pic>
        <p:nvPicPr>
          <p:cNvPr id="3" name="Bilde 2">
            <a:extLst>
              <a:ext uri="{FF2B5EF4-FFF2-40B4-BE49-F238E27FC236}">
                <a16:creationId xmlns:a16="http://schemas.microsoft.com/office/drawing/2014/main" id="{4066AF92-EA03-409C-8273-7E21FBF354B9}"/>
              </a:ext>
            </a:extLst>
          </p:cNvPr>
          <p:cNvPicPr>
            <a:picLocks noChangeAspect="1"/>
          </p:cNvPicPr>
          <p:nvPr/>
        </p:nvPicPr>
        <p:blipFill>
          <a:blip r:embed="rId4"/>
          <a:stretch>
            <a:fillRect/>
          </a:stretch>
        </p:blipFill>
        <p:spPr>
          <a:xfrm>
            <a:off x="5657851" y="1"/>
            <a:ext cx="5972174" cy="5972174"/>
          </a:xfrm>
          <a:prstGeom prst="rect">
            <a:avLst/>
          </a:prstGeom>
        </p:spPr>
      </p:pic>
    </p:spTree>
    <p:extLst>
      <p:ext uri="{BB962C8B-B14F-4D97-AF65-F5344CB8AC3E}">
        <p14:creationId xmlns:p14="http://schemas.microsoft.com/office/powerpoint/2010/main" val="29756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Bekjempelse med feller</a:t>
            </a:r>
            <a:endParaRPr lang="nb-NO" sz="3600" dirty="0"/>
          </a:p>
        </p:txBody>
      </p:sp>
      <p:sp>
        <p:nvSpPr>
          <p:cNvPr id="3" name="Plassholder for innhold 2"/>
          <p:cNvSpPr>
            <a:spLocks noGrp="1"/>
          </p:cNvSpPr>
          <p:nvPr>
            <p:ph idx="1"/>
          </p:nvPr>
        </p:nvSpPr>
        <p:spPr/>
        <p:txBody>
          <a:bodyPr>
            <a:normAutofit fontScale="92500" lnSpcReduction="20000"/>
          </a:bodyPr>
          <a:lstStyle/>
          <a:p>
            <a:r>
              <a:rPr lang="nb-NO" sz="2400" dirty="0">
                <a:latin typeface="Arial" panose="020B0604020202020204" pitchFamily="34" charset="0"/>
                <a:cs typeface="Arial" panose="020B0604020202020204" pitchFamily="34" charset="0"/>
              </a:rPr>
              <a:t>Mekanisk bekjempelse med feller er det første alternativet man prøver på etter at andre forebyggende tiltak slik som sanitasjon og sikring er gjennomført.</a:t>
            </a: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Man må også tenke på om det virkelig er nødvendig å drepe frittlevende norske mus på eiendommen hvis de ikke gjør noen skade.</a:t>
            </a: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Giftbruk uten først å ha prøvd feller vil være et klart brudd på substitusjonsprinsippet!</a:t>
            </a: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Feller kan i de fleste tilfeller være en meget effektiv måte å bekjempe gnagere på – men hvor og hvordan de plasseres er helt avgjørende</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Kunnskap og erfaring</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Øvelse gjør mester</a:t>
            </a:r>
          </a:p>
        </p:txBody>
      </p:sp>
    </p:spTree>
    <p:extLst>
      <p:ext uri="{BB962C8B-B14F-4D97-AF65-F5344CB8AC3E}">
        <p14:creationId xmlns:p14="http://schemas.microsoft.com/office/powerpoint/2010/main" val="1237686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160" y="1513598"/>
            <a:ext cx="3749842" cy="3749842"/>
          </a:xfrm>
          <a:prstGeom prst="rect">
            <a:avLst/>
          </a:prstGeom>
        </p:spPr>
      </p:pic>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432" y="2077477"/>
            <a:ext cx="3919728" cy="2622084"/>
          </a:xfrm>
          <a:prstGeom prst="rect">
            <a:avLst/>
          </a:prstGeom>
        </p:spPr>
      </p:pic>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Elektriske feller</a:t>
            </a:r>
          </a:p>
        </p:txBody>
      </p:sp>
      <p:pic>
        <p:nvPicPr>
          <p:cNvPr id="5" name="Bilde 4">
            <a:extLst>
              <a:ext uri="{FF2B5EF4-FFF2-40B4-BE49-F238E27FC236}">
                <a16:creationId xmlns:a16="http://schemas.microsoft.com/office/drawing/2014/main" id="{0597D666-109E-0D46-426C-E5F63CB1FEDC}"/>
              </a:ext>
            </a:extLst>
          </p:cNvPr>
          <p:cNvPicPr>
            <a:picLocks noChangeAspect="1"/>
          </p:cNvPicPr>
          <p:nvPr/>
        </p:nvPicPr>
        <p:blipFill>
          <a:blip r:embed="rId5"/>
          <a:stretch>
            <a:fillRect/>
          </a:stretch>
        </p:blipFill>
        <p:spPr>
          <a:xfrm>
            <a:off x="8544702" y="1422168"/>
            <a:ext cx="2885298" cy="3841272"/>
          </a:xfrm>
          <a:prstGeom prst="rect">
            <a:avLst/>
          </a:prstGeom>
        </p:spPr>
      </p:pic>
      <p:sp>
        <p:nvSpPr>
          <p:cNvPr id="6" name="TekstSylinder 5">
            <a:extLst>
              <a:ext uri="{FF2B5EF4-FFF2-40B4-BE49-F238E27FC236}">
                <a16:creationId xmlns:a16="http://schemas.microsoft.com/office/drawing/2014/main" id="{F1B2CD43-E5AC-7B14-9220-7131E319841D}"/>
              </a:ext>
            </a:extLst>
          </p:cNvPr>
          <p:cNvSpPr txBox="1"/>
          <p:nvPr/>
        </p:nvSpPr>
        <p:spPr>
          <a:xfrm>
            <a:off x="9239250" y="5078774"/>
            <a:ext cx="1724025" cy="369332"/>
          </a:xfrm>
          <a:prstGeom prst="rect">
            <a:avLst/>
          </a:prstGeom>
          <a:noFill/>
        </p:spPr>
        <p:txBody>
          <a:bodyPr wrap="square" rtlCol="0">
            <a:spAutoFit/>
          </a:bodyPr>
          <a:lstStyle/>
          <a:p>
            <a:r>
              <a:rPr lang="nb-NO" dirty="0"/>
              <a:t>Wise-</a:t>
            </a:r>
            <a:r>
              <a:rPr lang="nb-NO" dirty="0" err="1"/>
              <a:t>box</a:t>
            </a:r>
            <a:endParaRPr lang="nb-NO" dirty="0"/>
          </a:p>
        </p:txBody>
      </p:sp>
    </p:spTree>
    <p:extLst>
      <p:ext uri="{BB962C8B-B14F-4D97-AF65-F5344CB8AC3E}">
        <p14:creationId xmlns:p14="http://schemas.microsoft.com/office/powerpoint/2010/main" val="3782087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a:srcRect t="23188" r="5822" b="25565"/>
          <a:stretch/>
        </p:blipFill>
        <p:spPr>
          <a:xfrm>
            <a:off x="196516" y="2130930"/>
            <a:ext cx="1898907" cy="1836935"/>
          </a:xfrm>
          <a:prstGeom prst="rect">
            <a:avLst/>
          </a:prstGeom>
        </p:spPr>
      </p:pic>
      <p:sp>
        <p:nvSpPr>
          <p:cNvPr id="2" name="Tittel 1"/>
          <p:cNvSpPr>
            <a:spLocks noGrp="1"/>
          </p:cNvSpPr>
          <p:nvPr>
            <p:ph type="title"/>
          </p:nvPr>
        </p:nvSpPr>
        <p:spPr/>
        <p:txBody>
          <a:bodyPr>
            <a:normAutofit/>
          </a:bodyPr>
          <a:lstStyle/>
          <a:p>
            <a:pPr algn="ctr"/>
            <a:r>
              <a:rPr lang="nb-NO" b="1" dirty="0">
                <a:cs typeface="Arial" panose="020B0604020202020204" pitchFamily="34" charset="0"/>
              </a:rPr>
              <a:t>Elektroniske feller</a:t>
            </a:r>
          </a:p>
        </p:txBody>
      </p:sp>
      <p:sp>
        <p:nvSpPr>
          <p:cNvPr id="7" name="TekstSylinder 6"/>
          <p:cNvSpPr txBox="1"/>
          <p:nvPr/>
        </p:nvSpPr>
        <p:spPr>
          <a:xfrm>
            <a:off x="410727" y="4089141"/>
            <a:ext cx="1724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Trap-me</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Sylinder 8"/>
          <p:cNvSpPr txBox="1"/>
          <p:nvPr/>
        </p:nvSpPr>
        <p:spPr>
          <a:xfrm>
            <a:off x="2453954" y="4089141"/>
            <a:ext cx="1971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Good-nature A24</a:t>
            </a:r>
          </a:p>
        </p:txBody>
      </p:sp>
      <p:sp>
        <p:nvSpPr>
          <p:cNvPr id="13" name="TekstSylinder 12">
            <a:extLst>
              <a:ext uri="{FF2B5EF4-FFF2-40B4-BE49-F238E27FC236}">
                <a16:creationId xmlns:a16="http://schemas.microsoft.com/office/drawing/2014/main" id="{426F9A1D-68A6-4029-9FB2-0CD785BF99BA}"/>
              </a:ext>
            </a:extLst>
          </p:cNvPr>
          <p:cNvSpPr txBox="1"/>
          <p:nvPr/>
        </p:nvSpPr>
        <p:spPr>
          <a:xfrm>
            <a:off x="5064033" y="4089141"/>
            <a:ext cx="1971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Auro</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trap</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Bilde 15">
            <a:extLst>
              <a:ext uri="{FF2B5EF4-FFF2-40B4-BE49-F238E27FC236}">
                <a16:creationId xmlns:a16="http://schemas.microsoft.com/office/drawing/2014/main" id="{1A3D0B19-8300-4087-BCB4-904F983C6B40}"/>
              </a:ext>
            </a:extLst>
          </p:cNvPr>
          <p:cNvPicPr>
            <a:picLocks noChangeAspect="1"/>
          </p:cNvPicPr>
          <p:nvPr/>
        </p:nvPicPr>
        <p:blipFill>
          <a:blip r:embed="rId4"/>
          <a:stretch>
            <a:fillRect/>
          </a:stretch>
        </p:blipFill>
        <p:spPr>
          <a:xfrm>
            <a:off x="7369920" y="2130929"/>
            <a:ext cx="1996669" cy="1836936"/>
          </a:xfrm>
          <a:prstGeom prst="rect">
            <a:avLst/>
          </a:prstGeom>
        </p:spPr>
      </p:pic>
      <p:sp>
        <p:nvSpPr>
          <p:cNvPr id="17" name="TekstSylinder 16">
            <a:extLst>
              <a:ext uri="{FF2B5EF4-FFF2-40B4-BE49-F238E27FC236}">
                <a16:creationId xmlns:a16="http://schemas.microsoft.com/office/drawing/2014/main" id="{68ED0037-43A2-4BF6-AA7D-AB5D731F5A24}"/>
              </a:ext>
            </a:extLst>
          </p:cNvPr>
          <p:cNvSpPr txBox="1"/>
          <p:nvPr/>
        </p:nvSpPr>
        <p:spPr>
          <a:xfrm>
            <a:off x="7766371" y="4089141"/>
            <a:ext cx="1971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Camro</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STA-25</a:t>
            </a:r>
          </a:p>
        </p:txBody>
      </p:sp>
      <p:pic>
        <p:nvPicPr>
          <p:cNvPr id="4" name="Bilde 3">
            <a:extLst>
              <a:ext uri="{FF2B5EF4-FFF2-40B4-BE49-F238E27FC236}">
                <a16:creationId xmlns:a16="http://schemas.microsoft.com/office/drawing/2014/main" id="{63A2E35F-DD59-783A-1624-E050CBDA2299}"/>
              </a:ext>
            </a:extLst>
          </p:cNvPr>
          <p:cNvPicPr>
            <a:picLocks noChangeAspect="1"/>
          </p:cNvPicPr>
          <p:nvPr/>
        </p:nvPicPr>
        <p:blipFill rotWithShape="1">
          <a:blip r:embed="rId5"/>
          <a:srcRect l="51994" t="34000" r="5849" b="32052"/>
          <a:stretch/>
        </p:blipFill>
        <p:spPr>
          <a:xfrm>
            <a:off x="4496884" y="2130929"/>
            <a:ext cx="3041483" cy="1836936"/>
          </a:xfrm>
          <a:prstGeom prst="rect">
            <a:avLst/>
          </a:prstGeom>
        </p:spPr>
      </p:pic>
      <p:pic>
        <p:nvPicPr>
          <p:cNvPr id="6" name="Bilde 5">
            <a:extLst>
              <a:ext uri="{FF2B5EF4-FFF2-40B4-BE49-F238E27FC236}">
                <a16:creationId xmlns:a16="http://schemas.microsoft.com/office/drawing/2014/main" id="{D8E2C3A5-F1AE-B030-4D8C-A96CE0B98D7F}"/>
              </a:ext>
            </a:extLst>
          </p:cNvPr>
          <p:cNvPicPr>
            <a:picLocks noChangeAspect="1"/>
          </p:cNvPicPr>
          <p:nvPr/>
        </p:nvPicPr>
        <p:blipFill>
          <a:blip r:embed="rId6"/>
          <a:stretch>
            <a:fillRect/>
          </a:stretch>
        </p:blipFill>
        <p:spPr>
          <a:xfrm>
            <a:off x="2313300" y="2130930"/>
            <a:ext cx="2038655" cy="1836935"/>
          </a:xfrm>
          <a:prstGeom prst="rect">
            <a:avLst/>
          </a:prstGeom>
        </p:spPr>
      </p:pic>
      <p:pic>
        <p:nvPicPr>
          <p:cNvPr id="8" name="Bilde 7">
            <a:extLst>
              <a:ext uri="{FF2B5EF4-FFF2-40B4-BE49-F238E27FC236}">
                <a16:creationId xmlns:a16="http://schemas.microsoft.com/office/drawing/2014/main" id="{CEF36C1E-8707-C173-3775-969F6801B597}"/>
              </a:ext>
            </a:extLst>
          </p:cNvPr>
          <p:cNvPicPr>
            <a:picLocks noChangeAspect="1"/>
          </p:cNvPicPr>
          <p:nvPr/>
        </p:nvPicPr>
        <p:blipFill>
          <a:blip r:embed="rId7"/>
          <a:stretch>
            <a:fillRect/>
          </a:stretch>
        </p:blipFill>
        <p:spPr>
          <a:xfrm>
            <a:off x="9446454" y="2056088"/>
            <a:ext cx="2300609" cy="1857634"/>
          </a:xfrm>
          <a:prstGeom prst="rect">
            <a:avLst/>
          </a:prstGeom>
        </p:spPr>
      </p:pic>
      <p:sp>
        <p:nvSpPr>
          <p:cNvPr id="11" name="TekstSylinder 10">
            <a:extLst>
              <a:ext uri="{FF2B5EF4-FFF2-40B4-BE49-F238E27FC236}">
                <a16:creationId xmlns:a16="http://schemas.microsoft.com/office/drawing/2014/main" id="{D4FC9917-83C0-0E4A-15DA-A0B3A3077892}"/>
              </a:ext>
            </a:extLst>
          </p:cNvPr>
          <p:cNvSpPr txBox="1"/>
          <p:nvPr/>
        </p:nvSpPr>
        <p:spPr>
          <a:xfrm>
            <a:off x="10220325" y="4089141"/>
            <a:ext cx="1971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Ratél</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76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3"/>
          <a:stretch>
            <a:fillRect/>
          </a:stretch>
        </p:blipFill>
        <p:spPr>
          <a:xfrm>
            <a:off x="2019729" y="528255"/>
            <a:ext cx="8077957" cy="1902124"/>
          </a:xfrm>
          <a:prstGeom prst="rect">
            <a:avLst/>
          </a:prstGeom>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6104" y="3011904"/>
            <a:ext cx="3284621" cy="3284621"/>
          </a:xfrm>
          <a:prstGeom prst="rect">
            <a:avLst/>
          </a:prstGeom>
        </p:spPr>
      </p:pic>
      <p:pic>
        <p:nvPicPr>
          <p:cNvPr id="3" name="Bilde 2"/>
          <p:cNvPicPr>
            <a:picLocks noChangeAspect="1"/>
          </p:cNvPicPr>
          <p:nvPr/>
        </p:nvPicPr>
        <p:blipFill rotWithShape="1">
          <a:blip r:embed="rId5" cstate="print">
            <a:extLst>
              <a:ext uri="{28A0092B-C50C-407E-A947-70E740481C1C}">
                <a14:useLocalDpi xmlns:a14="http://schemas.microsoft.com/office/drawing/2010/main" val="0"/>
              </a:ext>
            </a:extLst>
          </a:blip>
          <a:srcRect t="12831" b="15266"/>
          <a:stretch/>
        </p:blipFill>
        <p:spPr>
          <a:xfrm>
            <a:off x="6676723" y="3011904"/>
            <a:ext cx="2900413" cy="2606842"/>
          </a:xfrm>
          <a:prstGeom prst="rect">
            <a:avLst/>
          </a:prstGeom>
        </p:spPr>
      </p:pic>
    </p:spTree>
    <p:extLst>
      <p:ext uri="{BB962C8B-B14F-4D97-AF65-F5344CB8AC3E}">
        <p14:creationId xmlns:p14="http://schemas.microsoft.com/office/powerpoint/2010/main" val="57893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959AEEE-3AD3-388E-0095-4B47516DA9F2}"/>
              </a:ext>
            </a:extLst>
          </p:cNvPr>
          <p:cNvPicPr>
            <a:picLocks noChangeAspect="1"/>
          </p:cNvPicPr>
          <p:nvPr/>
        </p:nvPicPr>
        <p:blipFill>
          <a:blip r:embed="rId3"/>
          <a:stretch>
            <a:fillRect/>
          </a:stretch>
        </p:blipFill>
        <p:spPr>
          <a:xfrm>
            <a:off x="6009321" y="-1"/>
            <a:ext cx="6182679" cy="3362963"/>
          </a:xfrm>
          <a:prstGeom prst="rect">
            <a:avLst/>
          </a:prstGeom>
        </p:spPr>
      </p:pic>
      <p:pic>
        <p:nvPicPr>
          <p:cNvPr id="5" name="Bilde 4">
            <a:extLst>
              <a:ext uri="{FF2B5EF4-FFF2-40B4-BE49-F238E27FC236}">
                <a16:creationId xmlns:a16="http://schemas.microsoft.com/office/drawing/2014/main" id="{BD4B0FEF-2C30-0517-D8CF-466A3C25BD6B}"/>
              </a:ext>
            </a:extLst>
          </p:cNvPr>
          <p:cNvPicPr>
            <a:picLocks noChangeAspect="1"/>
          </p:cNvPicPr>
          <p:nvPr/>
        </p:nvPicPr>
        <p:blipFill>
          <a:blip r:embed="rId4"/>
          <a:stretch>
            <a:fillRect/>
          </a:stretch>
        </p:blipFill>
        <p:spPr>
          <a:xfrm>
            <a:off x="0" y="1"/>
            <a:ext cx="5753100" cy="3362964"/>
          </a:xfrm>
          <a:prstGeom prst="rect">
            <a:avLst/>
          </a:prstGeom>
        </p:spPr>
      </p:pic>
    </p:spTree>
    <p:extLst>
      <p:ext uri="{BB962C8B-B14F-4D97-AF65-F5344CB8AC3E}">
        <p14:creationId xmlns:p14="http://schemas.microsoft.com/office/powerpoint/2010/main" val="2276278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Elektroniske feller for kloakk</a:t>
            </a:r>
          </a:p>
        </p:txBody>
      </p:sp>
      <p:pic>
        <p:nvPicPr>
          <p:cNvPr id="4" name="Bilde 3"/>
          <p:cNvPicPr>
            <a:picLocks noChangeAspect="1"/>
          </p:cNvPicPr>
          <p:nvPr/>
        </p:nvPicPr>
        <p:blipFill rotWithShape="1">
          <a:blip r:embed="rId3"/>
          <a:srcRect l="13989" r="30390"/>
          <a:stretch/>
        </p:blipFill>
        <p:spPr>
          <a:xfrm>
            <a:off x="1276344" y="1528096"/>
            <a:ext cx="3763742" cy="4483020"/>
          </a:xfrm>
          <a:prstGeom prst="rect">
            <a:avLst/>
          </a:prstGeom>
        </p:spPr>
      </p:pic>
      <p:sp>
        <p:nvSpPr>
          <p:cNvPr id="11" name="TekstSylinder 10"/>
          <p:cNvSpPr txBox="1"/>
          <p:nvPr/>
        </p:nvSpPr>
        <p:spPr>
          <a:xfrm>
            <a:off x="2207496" y="6012088"/>
            <a:ext cx="1724025" cy="369332"/>
          </a:xfrm>
          <a:prstGeom prst="rect">
            <a:avLst/>
          </a:prstGeom>
          <a:noFill/>
        </p:spPr>
        <p:txBody>
          <a:bodyPr wrap="square" rtlCol="0">
            <a:spAutoFit/>
          </a:bodyPr>
          <a:lstStyle/>
          <a:p>
            <a:r>
              <a:rPr lang="nb-NO" dirty="0"/>
              <a:t>Wise-</a:t>
            </a:r>
            <a:r>
              <a:rPr lang="nb-NO" dirty="0" err="1"/>
              <a:t>trap</a:t>
            </a:r>
            <a:endParaRPr lang="nb-NO" dirty="0"/>
          </a:p>
        </p:txBody>
      </p:sp>
      <p:pic>
        <p:nvPicPr>
          <p:cNvPr id="3" name="Bilde 2">
            <a:extLst>
              <a:ext uri="{FF2B5EF4-FFF2-40B4-BE49-F238E27FC236}">
                <a16:creationId xmlns:a16="http://schemas.microsoft.com/office/drawing/2014/main" id="{6333D231-2AA1-5553-0522-27D4D3C819E9}"/>
              </a:ext>
            </a:extLst>
          </p:cNvPr>
          <p:cNvPicPr>
            <a:picLocks noChangeAspect="1"/>
          </p:cNvPicPr>
          <p:nvPr/>
        </p:nvPicPr>
        <p:blipFill>
          <a:blip r:embed="rId4"/>
          <a:stretch>
            <a:fillRect/>
          </a:stretch>
        </p:blipFill>
        <p:spPr>
          <a:xfrm>
            <a:off x="6929057" y="1360450"/>
            <a:ext cx="2389839" cy="4499238"/>
          </a:xfrm>
          <a:prstGeom prst="rect">
            <a:avLst/>
          </a:prstGeom>
        </p:spPr>
      </p:pic>
      <p:sp>
        <p:nvSpPr>
          <p:cNvPr id="5" name="TekstSylinder 4">
            <a:extLst>
              <a:ext uri="{FF2B5EF4-FFF2-40B4-BE49-F238E27FC236}">
                <a16:creationId xmlns:a16="http://schemas.microsoft.com/office/drawing/2014/main" id="{329209A1-19C2-572B-0C98-E557A197BD37}"/>
              </a:ext>
            </a:extLst>
          </p:cNvPr>
          <p:cNvSpPr txBox="1"/>
          <p:nvPr/>
        </p:nvSpPr>
        <p:spPr>
          <a:xfrm>
            <a:off x="6582499" y="6012088"/>
            <a:ext cx="3889558" cy="369332"/>
          </a:xfrm>
          <a:prstGeom prst="rect">
            <a:avLst/>
          </a:prstGeom>
          <a:noFill/>
        </p:spPr>
        <p:txBody>
          <a:bodyPr wrap="square" rtlCol="0">
            <a:spAutoFit/>
          </a:bodyPr>
          <a:lstStyle/>
          <a:p>
            <a:r>
              <a:rPr lang="nb-NO" dirty="0" err="1"/>
              <a:t>Ratél</a:t>
            </a:r>
            <a:r>
              <a:rPr lang="nb-NO" dirty="0"/>
              <a:t> kloakkfelle med sperre-funksjon</a:t>
            </a:r>
          </a:p>
        </p:txBody>
      </p:sp>
    </p:spTree>
    <p:extLst>
      <p:ext uri="{BB962C8B-B14F-4D97-AF65-F5344CB8AC3E}">
        <p14:creationId xmlns:p14="http://schemas.microsoft.com/office/powerpoint/2010/main" val="1739098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4">
            <a:extLst>
              <a:ext uri="{FF2B5EF4-FFF2-40B4-BE49-F238E27FC236}">
                <a16:creationId xmlns:a16="http://schemas.microsoft.com/office/drawing/2014/main" id="{AD7AB5D0-EB5F-BAD2-802D-93F0D1D23444}"/>
              </a:ext>
            </a:extLst>
          </p:cNvPr>
          <p:cNvSpPr>
            <a:spLocks noGrp="1"/>
          </p:cNvSpPr>
          <p:nvPr>
            <p:ph sz="half" idx="1"/>
          </p:nvPr>
        </p:nvSpPr>
        <p:spPr>
          <a:xfrm>
            <a:off x="885092" y="652989"/>
            <a:ext cx="4619621" cy="3843666"/>
          </a:xfrm>
        </p:spPr>
        <p:txBody>
          <a:bodyPr vert="horz" lIns="91440" tIns="45720" rIns="91440" bIns="45720" rtlCol="0">
            <a:normAutofit/>
          </a:bodyPr>
          <a:lstStyle/>
          <a:p>
            <a:r>
              <a:rPr lang="en-US" sz="2400" dirty="0"/>
              <a:t>«Trap tub»</a:t>
            </a:r>
          </a:p>
          <a:p>
            <a:pPr lvl="1">
              <a:buFont typeface="Wingdings" panose="05000000000000000000" pitchFamily="2" charset="2"/>
              <a:buChar char="Ø"/>
            </a:pPr>
            <a:r>
              <a:rPr lang="en-US" sz="2000" dirty="0" err="1"/>
              <a:t>Bøttefelle</a:t>
            </a:r>
            <a:r>
              <a:rPr lang="en-US" sz="2000" dirty="0"/>
              <a:t> der </a:t>
            </a:r>
            <a:r>
              <a:rPr lang="en-US" sz="2000" dirty="0" err="1"/>
              <a:t>mus</a:t>
            </a:r>
            <a:r>
              <a:rPr lang="en-US" sz="2000" dirty="0"/>
              <a:t> </a:t>
            </a:r>
            <a:r>
              <a:rPr lang="en-US" sz="2000" dirty="0" err="1"/>
              <a:t>går</a:t>
            </a:r>
            <a:r>
              <a:rPr lang="en-US" sz="2000" dirty="0"/>
              <a:t> inn </a:t>
            </a:r>
            <a:r>
              <a:rPr lang="en-US" sz="2000" dirty="0" err="1"/>
              <a:t>nede</a:t>
            </a:r>
            <a:r>
              <a:rPr lang="en-US" sz="2000" dirty="0"/>
              <a:t> </a:t>
            </a:r>
            <a:r>
              <a:rPr lang="en-US" sz="2000" dirty="0" err="1"/>
              <a:t>i</a:t>
            </a:r>
            <a:r>
              <a:rPr lang="en-US" sz="2000" dirty="0"/>
              <a:t> </a:t>
            </a:r>
            <a:r>
              <a:rPr lang="en-US" sz="2000" dirty="0" err="1"/>
              <a:t>bøtta</a:t>
            </a:r>
            <a:r>
              <a:rPr lang="en-US" sz="2000" dirty="0"/>
              <a:t> </a:t>
            </a:r>
            <a:r>
              <a:rPr lang="en-US" sz="2000" dirty="0" err="1"/>
              <a:t>gjennom</a:t>
            </a:r>
            <a:r>
              <a:rPr lang="en-US" sz="2000" dirty="0"/>
              <a:t> </a:t>
            </a:r>
            <a:r>
              <a:rPr lang="en-US" sz="2000" dirty="0" err="1"/>
              <a:t>en</a:t>
            </a:r>
            <a:r>
              <a:rPr lang="en-US" sz="2000" dirty="0"/>
              <a:t> </a:t>
            </a:r>
            <a:r>
              <a:rPr lang="en-US" sz="2000" dirty="0" err="1"/>
              <a:t>flappventil</a:t>
            </a:r>
            <a:r>
              <a:rPr lang="en-US" sz="2000" dirty="0"/>
              <a:t>.</a:t>
            </a:r>
          </a:p>
          <a:p>
            <a:pPr lvl="1">
              <a:buFont typeface="Wingdings" panose="05000000000000000000" pitchFamily="2" charset="2"/>
              <a:buChar char="Ø"/>
            </a:pPr>
            <a:r>
              <a:rPr lang="en-US" sz="2000" dirty="0" err="1"/>
              <a:t>Rovfugl</a:t>
            </a:r>
            <a:r>
              <a:rPr lang="en-US" sz="2000" dirty="0"/>
              <a:t> </a:t>
            </a:r>
            <a:r>
              <a:rPr lang="en-US" sz="2000" dirty="0" err="1"/>
              <a:t>lærer</a:t>
            </a:r>
            <a:r>
              <a:rPr lang="en-US" sz="2000" dirty="0"/>
              <a:t> seg å </a:t>
            </a:r>
            <a:r>
              <a:rPr lang="en-US" sz="2000" dirty="0" err="1"/>
              <a:t>sitte</a:t>
            </a:r>
            <a:r>
              <a:rPr lang="en-US" sz="2000" dirty="0"/>
              <a:t> </a:t>
            </a:r>
            <a:r>
              <a:rPr lang="en-US" sz="2000" dirty="0" err="1"/>
              <a:t>på</a:t>
            </a:r>
            <a:r>
              <a:rPr lang="en-US" sz="2000" dirty="0"/>
              <a:t> de </a:t>
            </a:r>
            <a:r>
              <a:rPr lang="en-US" sz="2000" dirty="0" err="1"/>
              <a:t>utplasserte</a:t>
            </a:r>
            <a:r>
              <a:rPr lang="en-US" sz="2000" dirty="0"/>
              <a:t> </a:t>
            </a:r>
            <a:r>
              <a:rPr lang="en-US" sz="2000" dirty="0" err="1"/>
              <a:t>sittepinnene</a:t>
            </a:r>
            <a:endParaRPr lang="en-US" sz="2000" dirty="0"/>
          </a:p>
          <a:p>
            <a:pPr lvl="1">
              <a:buFont typeface="Wingdings" panose="05000000000000000000" pitchFamily="2" charset="2"/>
              <a:buChar char="Ø"/>
            </a:pPr>
            <a:r>
              <a:rPr lang="en-US" sz="2000" dirty="0" err="1"/>
              <a:t>Rovfugl</a:t>
            </a:r>
            <a:r>
              <a:rPr lang="en-US" sz="2000" dirty="0"/>
              <a:t> </a:t>
            </a:r>
            <a:r>
              <a:rPr lang="en-US" sz="2000" dirty="0" err="1"/>
              <a:t>flyr</a:t>
            </a:r>
            <a:r>
              <a:rPr lang="en-US" sz="2000" dirty="0"/>
              <a:t> </a:t>
            </a:r>
            <a:r>
              <a:rPr lang="en-US" sz="2000" dirty="0" err="1"/>
              <a:t>ned</a:t>
            </a:r>
            <a:r>
              <a:rPr lang="en-US" sz="2000" dirty="0"/>
              <a:t> </a:t>
            </a:r>
            <a:r>
              <a:rPr lang="en-US" sz="2000" dirty="0" err="1"/>
              <a:t>og</a:t>
            </a:r>
            <a:r>
              <a:rPr lang="en-US" sz="2000" dirty="0"/>
              <a:t> </a:t>
            </a:r>
            <a:r>
              <a:rPr lang="en-US" sz="2000" dirty="0" err="1"/>
              <a:t>tømmer</a:t>
            </a:r>
            <a:r>
              <a:rPr lang="en-US" sz="2000" dirty="0"/>
              <a:t> </a:t>
            </a:r>
            <a:r>
              <a:rPr lang="en-US" sz="2000" dirty="0" err="1"/>
              <a:t>bøtta</a:t>
            </a:r>
            <a:endParaRPr lang="en-US" sz="2000" dirty="0"/>
          </a:p>
          <a:p>
            <a:pPr lvl="1">
              <a:buFont typeface="Wingdings" panose="05000000000000000000" pitchFamily="2" charset="2"/>
              <a:buChar char="Ø"/>
            </a:pPr>
            <a:r>
              <a:rPr lang="en-US" sz="2000" dirty="0"/>
              <a:t>Det </a:t>
            </a:r>
            <a:r>
              <a:rPr lang="en-US" sz="2000" dirty="0" err="1"/>
              <a:t>må</a:t>
            </a:r>
            <a:r>
              <a:rPr lang="en-US" sz="2000" dirty="0"/>
              <a:t> </a:t>
            </a:r>
            <a:r>
              <a:rPr lang="en-US" sz="2000" dirty="0" err="1"/>
              <a:t>være</a:t>
            </a:r>
            <a:r>
              <a:rPr lang="en-US" sz="2000" dirty="0"/>
              <a:t> mat </a:t>
            </a:r>
            <a:r>
              <a:rPr lang="en-US" sz="2000" dirty="0" err="1"/>
              <a:t>og</a:t>
            </a:r>
            <a:r>
              <a:rPr lang="en-US" sz="2000" dirty="0"/>
              <a:t> </a:t>
            </a:r>
            <a:r>
              <a:rPr lang="en-US" sz="2000" dirty="0" err="1"/>
              <a:t>drikkevann</a:t>
            </a:r>
            <a:r>
              <a:rPr lang="en-US" sz="2000" dirty="0"/>
              <a:t> </a:t>
            </a:r>
            <a:r>
              <a:rPr lang="en-US" sz="2000" dirty="0" err="1"/>
              <a:t>i</a:t>
            </a:r>
            <a:r>
              <a:rPr lang="en-US" sz="2000" dirty="0"/>
              <a:t> </a:t>
            </a:r>
            <a:r>
              <a:rPr lang="en-US" sz="2000" dirty="0" err="1"/>
              <a:t>bøtta</a:t>
            </a:r>
            <a:r>
              <a:rPr lang="en-US" sz="2000" dirty="0"/>
              <a:t> for </a:t>
            </a:r>
            <a:r>
              <a:rPr lang="en-US" sz="2000" dirty="0" err="1"/>
              <a:t>musene</a:t>
            </a:r>
            <a:endParaRPr lang="en-US" sz="2000" dirty="0"/>
          </a:p>
          <a:p>
            <a:pPr lvl="1">
              <a:buFont typeface="Wingdings" panose="05000000000000000000" pitchFamily="2" charset="2"/>
              <a:buChar char="Ø"/>
            </a:pPr>
            <a:r>
              <a:rPr lang="en-US" sz="2000" dirty="0" err="1"/>
              <a:t>Skogmusene</a:t>
            </a:r>
            <a:r>
              <a:rPr lang="en-US" sz="2000" dirty="0"/>
              <a:t> </a:t>
            </a:r>
            <a:r>
              <a:rPr lang="en-US" sz="2000" dirty="0" err="1"/>
              <a:t>vil</a:t>
            </a:r>
            <a:r>
              <a:rPr lang="en-US" sz="2000" dirty="0"/>
              <a:t> </a:t>
            </a:r>
            <a:r>
              <a:rPr lang="en-US" sz="2000" dirty="0" err="1"/>
              <a:t>hoppe</a:t>
            </a:r>
            <a:r>
              <a:rPr lang="en-US" sz="2000" dirty="0"/>
              <a:t> </a:t>
            </a:r>
            <a:r>
              <a:rPr lang="en-US" sz="2000" dirty="0" err="1"/>
              <a:t>ut</a:t>
            </a:r>
            <a:r>
              <a:rPr lang="en-US" sz="2000" dirty="0"/>
              <a:t> </a:t>
            </a:r>
            <a:r>
              <a:rPr lang="en-US" sz="2000" dirty="0" err="1"/>
              <a:t>hvis</a:t>
            </a:r>
            <a:r>
              <a:rPr lang="en-US" sz="2000" dirty="0"/>
              <a:t> </a:t>
            </a:r>
            <a:r>
              <a:rPr lang="en-US" sz="2000" dirty="0" err="1"/>
              <a:t>bøtta</a:t>
            </a:r>
            <a:r>
              <a:rPr lang="en-US" sz="2000" dirty="0"/>
              <a:t> </a:t>
            </a:r>
            <a:r>
              <a:rPr lang="en-US" sz="2000" dirty="0" err="1"/>
              <a:t>ikke</a:t>
            </a:r>
            <a:r>
              <a:rPr lang="en-US" sz="2000" dirty="0"/>
              <a:t> er for </a:t>
            </a:r>
            <a:r>
              <a:rPr lang="en-US" sz="2000" dirty="0" err="1"/>
              <a:t>høy</a:t>
            </a:r>
            <a:r>
              <a:rPr lang="en-US" sz="2000" dirty="0"/>
              <a:t>, </a:t>
            </a:r>
            <a:r>
              <a:rPr lang="en-US" sz="2000" dirty="0" err="1"/>
              <a:t>mens</a:t>
            </a:r>
            <a:r>
              <a:rPr lang="en-US" sz="2000" dirty="0"/>
              <a:t> de </a:t>
            </a:r>
            <a:r>
              <a:rPr lang="en-US" sz="2000" dirty="0" err="1"/>
              <a:t>skadegjørende</a:t>
            </a:r>
            <a:r>
              <a:rPr lang="en-US" sz="2000" dirty="0"/>
              <a:t> </a:t>
            </a:r>
            <a:r>
              <a:rPr lang="en-US" sz="2000" dirty="0" err="1"/>
              <a:t>korthalemusene</a:t>
            </a:r>
            <a:r>
              <a:rPr lang="en-US" sz="2000" dirty="0"/>
              <a:t> </a:t>
            </a:r>
            <a:r>
              <a:rPr lang="en-US" sz="2000" dirty="0" err="1"/>
              <a:t>ikke</a:t>
            </a:r>
            <a:r>
              <a:rPr lang="en-US" sz="2000" dirty="0"/>
              <a:t> </a:t>
            </a:r>
            <a:r>
              <a:rPr lang="en-US" sz="2000" dirty="0" err="1"/>
              <a:t>kommer</a:t>
            </a:r>
            <a:r>
              <a:rPr lang="en-US" sz="2000" dirty="0"/>
              <a:t> seg </a:t>
            </a:r>
            <a:r>
              <a:rPr lang="en-US" sz="2000" dirty="0" err="1"/>
              <a:t>ut.</a:t>
            </a:r>
            <a:endParaRPr lang="en-US" sz="2000" dirty="0"/>
          </a:p>
        </p:txBody>
      </p:sp>
      <p:pic>
        <p:nvPicPr>
          <p:cNvPr id="3" name="Bilde 2">
            <a:extLst>
              <a:ext uri="{FF2B5EF4-FFF2-40B4-BE49-F238E27FC236}">
                <a16:creationId xmlns:a16="http://schemas.microsoft.com/office/drawing/2014/main" id="{4974DBD4-94F0-D701-EA33-B262B1D4A0C5}"/>
              </a:ext>
            </a:extLst>
          </p:cNvPr>
          <p:cNvPicPr>
            <a:picLocks noChangeAspect="1"/>
          </p:cNvPicPr>
          <p:nvPr/>
        </p:nvPicPr>
        <p:blipFill>
          <a:blip r:embed="rId3"/>
          <a:srcRect t="1951"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7915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435865" y="97794"/>
            <a:ext cx="9144000" cy="2387600"/>
          </a:xfrm>
        </p:spPr>
        <p:txBody>
          <a:bodyPr>
            <a:normAutofit/>
          </a:bodyPr>
          <a:lstStyle/>
          <a:p>
            <a:r>
              <a:rPr lang="nb-NO" sz="4800" b="1" dirty="0">
                <a:latin typeface="Arial" panose="020B0604020202020204" pitchFamily="34" charset="0"/>
                <a:cs typeface="Arial" panose="020B0604020202020204" pitchFamily="34" charset="0"/>
              </a:rPr>
              <a:t>Bekjempelse av vånd</a:t>
            </a:r>
          </a:p>
        </p:txBody>
      </p:sp>
      <p:pic>
        <p:nvPicPr>
          <p:cNvPr id="4" name="Bilde 3"/>
          <p:cNvPicPr>
            <a:picLocks noChangeAspect="1"/>
          </p:cNvPicPr>
          <p:nvPr/>
        </p:nvPicPr>
        <p:blipFill>
          <a:blip r:embed="rId3"/>
          <a:stretch>
            <a:fillRect/>
          </a:stretch>
        </p:blipFill>
        <p:spPr>
          <a:xfrm>
            <a:off x="4105002" y="3126398"/>
            <a:ext cx="4048095" cy="2676376"/>
          </a:xfrm>
          <a:prstGeom prst="rect">
            <a:avLst/>
          </a:prstGeom>
        </p:spPr>
      </p:pic>
    </p:spTree>
    <p:extLst>
      <p:ext uri="{BB962C8B-B14F-4D97-AF65-F5344CB8AC3E}">
        <p14:creationId xmlns:p14="http://schemas.microsoft.com/office/powerpoint/2010/main" val="3336178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Vånd</a:t>
            </a:r>
          </a:p>
        </p:txBody>
      </p:sp>
      <p:pic>
        <p:nvPicPr>
          <p:cNvPr id="12" name="Plassholder for innhold 11"/>
          <p:cNvPicPr>
            <a:picLocks noGrp="1" noChangeAspect="1"/>
          </p:cNvPicPr>
          <p:nvPr>
            <p:ph sz="half" idx="1"/>
          </p:nvPr>
        </p:nvPicPr>
        <p:blipFill>
          <a:blip r:embed="rId3"/>
          <a:stretch>
            <a:fillRect/>
          </a:stretch>
        </p:blipFill>
        <p:spPr>
          <a:xfrm>
            <a:off x="4544146" y="1401633"/>
            <a:ext cx="3103701" cy="2421905"/>
          </a:xfrm>
          <a:prstGeom prst="rect">
            <a:avLst/>
          </a:prstGeom>
        </p:spPr>
      </p:pic>
      <p:pic>
        <p:nvPicPr>
          <p:cNvPr id="14" name="Bilde 13"/>
          <p:cNvPicPr>
            <a:picLocks noChangeAspect="1"/>
          </p:cNvPicPr>
          <p:nvPr/>
        </p:nvPicPr>
        <p:blipFill>
          <a:blip r:embed="rId4"/>
          <a:stretch>
            <a:fillRect/>
          </a:stretch>
        </p:blipFill>
        <p:spPr>
          <a:xfrm>
            <a:off x="1654007" y="1401633"/>
            <a:ext cx="2074333" cy="2424924"/>
          </a:xfrm>
          <a:prstGeom prst="rect">
            <a:avLst/>
          </a:prstGeom>
        </p:spPr>
      </p:pic>
      <p:pic>
        <p:nvPicPr>
          <p:cNvPr id="15" name="Bilde 14"/>
          <p:cNvPicPr>
            <a:picLocks noChangeAspect="1"/>
          </p:cNvPicPr>
          <p:nvPr/>
        </p:nvPicPr>
        <p:blipFill rotWithShape="1">
          <a:blip r:embed="rId5"/>
          <a:srcRect l="12816" r="4522"/>
          <a:stretch/>
        </p:blipFill>
        <p:spPr>
          <a:xfrm>
            <a:off x="8257786" y="1393714"/>
            <a:ext cx="3352801" cy="2434724"/>
          </a:xfrm>
          <a:prstGeom prst="rect">
            <a:avLst/>
          </a:prstGeom>
        </p:spPr>
      </p:pic>
      <p:sp>
        <p:nvSpPr>
          <p:cNvPr id="2" name="TekstSylinder 1">
            <a:extLst>
              <a:ext uri="{FF2B5EF4-FFF2-40B4-BE49-F238E27FC236}">
                <a16:creationId xmlns:a16="http://schemas.microsoft.com/office/drawing/2014/main" id="{11037A86-92C4-1559-8C14-16F032D4F8D8}"/>
              </a:ext>
            </a:extLst>
          </p:cNvPr>
          <p:cNvSpPr txBox="1"/>
          <p:nvPr/>
        </p:nvSpPr>
        <p:spPr>
          <a:xfrm>
            <a:off x="1965309" y="3978111"/>
            <a:ext cx="1451728" cy="369332"/>
          </a:xfrm>
          <a:prstGeom prst="rect">
            <a:avLst/>
          </a:prstGeom>
          <a:noFill/>
        </p:spPr>
        <p:txBody>
          <a:bodyPr wrap="square" rtlCol="0">
            <a:spAutoFit/>
          </a:bodyPr>
          <a:lstStyle/>
          <a:p>
            <a:r>
              <a:rPr lang="nb-NO" dirty="0" err="1"/>
              <a:t>Svartrotte</a:t>
            </a:r>
            <a:endParaRPr lang="nb-NO" dirty="0"/>
          </a:p>
        </p:txBody>
      </p:sp>
      <p:sp>
        <p:nvSpPr>
          <p:cNvPr id="5" name="TekstSylinder 4">
            <a:extLst>
              <a:ext uri="{FF2B5EF4-FFF2-40B4-BE49-F238E27FC236}">
                <a16:creationId xmlns:a16="http://schemas.microsoft.com/office/drawing/2014/main" id="{7726FE81-4969-A067-9BB9-3C6519080458}"/>
              </a:ext>
            </a:extLst>
          </p:cNvPr>
          <p:cNvSpPr txBox="1"/>
          <p:nvPr/>
        </p:nvSpPr>
        <p:spPr>
          <a:xfrm>
            <a:off x="5501931" y="3989949"/>
            <a:ext cx="1451728" cy="369332"/>
          </a:xfrm>
          <a:prstGeom prst="rect">
            <a:avLst/>
          </a:prstGeom>
          <a:noFill/>
        </p:spPr>
        <p:txBody>
          <a:bodyPr wrap="square" rtlCol="0">
            <a:spAutoFit/>
          </a:bodyPr>
          <a:lstStyle/>
          <a:p>
            <a:r>
              <a:rPr lang="nb-NO" dirty="0"/>
              <a:t>Vånd</a:t>
            </a:r>
          </a:p>
        </p:txBody>
      </p:sp>
      <p:sp>
        <p:nvSpPr>
          <p:cNvPr id="6" name="TekstSylinder 5">
            <a:extLst>
              <a:ext uri="{FF2B5EF4-FFF2-40B4-BE49-F238E27FC236}">
                <a16:creationId xmlns:a16="http://schemas.microsoft.com/office/drawing/2014/main" id="{52F1D32A-C1B1-503B-B933-41CFC968B0F0}"/>
              </a:ext>
            </a:extLst>
          </p:cNvPr>
          <p:cNvSpPr txBox="1"/>
          <p:nvPr/>
        </p:nvSpPr>
        <p:spPr>
          <a:xfrm>
            <a:off x="9366922" y="3978111"/>
            <a:ext cx="1451728" cy="369332"/>
          </a:xfrm>
          <a:prstGeom prst="rect">
            <a:avLst/>
          </a:prstGeom>
          <a:noFill/>
        </p:spPr>
        <p:txBody>
          <a:bodyPr wrap="square" rtlCol="0">
            <a:spAutoFit/>
          </a:bodyPr>
          <a:lstStyle/>
          <a:p>
            <a:r>
              <a:rPr lang="nb-NO" dirty="0"/>
              <a:t>Brunrotte</a:t>
            </a:r>
          </a:p>
        </p:txBody>
      </p:sp>
    </p:spTree>
    <p:extLst>
      <p:ext uri="{BB962C8B-B14F-4D97-AF65-F5344CB8AC3E}">
        <p14:creationId xmlns:p14="http://schemas.microsoft.com/office/powerpoint/2010/main" val="36009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Kjennetegn</a:t>
            </a:r>
          </a:p>
        </p:txBody>
      </p:sp>
      <p:sp>
        <p:nvSpPr>
          <p:cNvPr id="3" name="Plassholder for innhold 2"/>
          <p:cNvSpPr>
            <a:spLocks noGrp="1"/>
          </p:cNvSpPr>
          <p:nvPr>
            <p:ph sz="half" idx="1"/>
          </p:nvPr>
        </p:nvSpPr>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Kort og butt snute</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Små ører</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Korte bein</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Kort hale (5-14 cm)</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Hårete hale</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”Klumpete kropp” (12-23 cm)</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Ca</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200-300 g</a:t>
            </a:r>
          </a:p>
          <a:p>
            <a:endParaRPr lang="nb-NO" dirty="0"/>
          </a:p>
        </p:txBody>
      </p:sp>
      <p:pic>
        <p:nvPicPr>
          <p:cNvPr id="8" name="Bilde 7"/>
          <p:cNvPicPr>
            <a:picLocks noChangeAspect="1"/>
          </p:cNvPicPr>
          <p:nvPr/>
        </p:nvPicPr>
        <p:blipFill>
          <a:blip r:embed="rId3"/>
          <a:stretch>
            <a:fillRect/>
          </a:stretch>
        </p:blipFill>
        <p:spPr>
          <a:xfrm>
            <a:off x="7662279" y="1419121"/>
            <a:ext cx="3346994" cy="2036240"/>
          </a:xfrm>
          <a:prstGeom prst="rect">
            <a:avLst/>
          </a:prstGeom>
        </p:spPr>
      </p:pic>
      <p:pic>
        <p:nvPicPr>
          <p:cNvPr id="11" name="Bilde 10"/>
          <p:cNvPicPr>
            <a:picLocks noChangeAspect="1"/>
          </p:cNvPicPr>
          <p:nvPr/>
        </p:nvPicPr>
        <p:blipFill>
          <a:blip r:embed="rId4"/>
          <a:stretch>
            <a:fillRect/>
          </a:stretch>
        </p:blipFill>
        <p:spPr>
          <a:xfrm>
            <a:off x="7662279" y="3572821"/>
            <a:ext cx="3901778" cy="2145978"/>
          </a:xfrm>
          <a:prstGeom prst="rect">
            <a:avLst/>
          </a:prstGeom>
        </p:spPr>
      </p:pic>
    </p:spTree>
    <p:extLst>
      <p:ext uri="{BB962C8B-B14F-4D97-AF65-F5344CB8AC3E}">
        <p14:creationId xmlns:p14="http://schemas.microsoft.com/office/powerpoint/2010/main" val="18720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Hva er vånd?</a:t>
            </a:r>
          </a:p>
        </p:txBody>
      </p:sp>
      <p:sp>
        <p:nvSpPr>
          <p:cNvPr id="3" name="Plassholder for innhold 2"/>
          <p:cNvSpPr>
            <a:spLocks noGrp="1"/>
          </p:cNvSpPr>
          <p:nvPr>
            <p:ph sz="half" idx="1"/>
          </p:nvPr>
        </p:nvSpPr>
        <p:spPr>
          <a:xfrm>
            <a:off x="838200" y="1825625"/>
            <a:ext cx="8851232" cy="4351338"/>
          </a:xfrm>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Kalles ofte for jordrotte eller vannrotte</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Vånd er ingen rotte!</a:t>
            </a:r>
          </a:p>
          <a:p>
            <a:pPr marL="742950" lvl="1" indent="-285750" fontAlgn="base">
              <a:lnSpc>
                <a:spcPct val="100000"/>
              </a:lnSpc>
              <a:spcBef>
                <a:spcPct val="20000"/>
              </a:spcBef>
              <a:spcAft>
                <a:spcPct val="0"/>
              </a:spcAft>
              <a:buFontTx/>
              <a:buChar char="–"/>
            </a:pPr>
            <a:endParaRPr kumimoji="0" lang="nb-NO" altLang="nb-NO" sz="2000" b="0" i="0" u="none" strike="noStrike" kern="0" cap="none" spc="0" normalizeH="0" baseline="0" noProof="0" dirty="0">
              <a:ln>
                <a:noFill/>
              </a:ln>
              <a:solidFill>
                <a:srgbClr val="000000"/>
              </a:solidFill>
              <a:effectLst/>
              <a:uLnTx/>
              <a:uFillTx/>
              <a:latin typeface="Arial"/>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Finnes over hele Europa</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I hele Norge både langs kysten og i innlandet og på enger i fjellet</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Trives spesielt godt i fuktige områder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Meget dyktig svømmer</a:t>
            </a:r>
          </a:p>
          <a:p>
            <a:endParaRPr lang="nb-NO" dirty="0"/>
          </a:p>
        </p:txBody>
      </p:sp>
      <p:pic>
        <p:nvPicPr>
          <p:cNvPr id="2" name="Bilde 1"/>
          <p:cNvPicPr>
            <a:picLocks noChangeAspect="1"/>
          </p:cNvPicPr>
          <p:nvPr/>
        </p:nvPicPr>
        <p:blipFill rotWithShape="1">
          <a:blip r:embed="rId3"/>
          <a:srcRect l="38431"/>
          <a:stretch/>
        </p:blipFill>
        <p:spPr>
          <a:xfrm>
            <a:off x="9452588" y="2390451"/>
            <a:ext cx="2390496" cy="2183982"/>
          </a:xfrm>
          <a:prstGeom prst="rect">
            <a:avLst/>
          </a:prstGeom>
        </p:spPr>
      </p:pic>
    </p:spTree>
    <p:extLst>
      <p:ext uri="{BB962C8B-B14F-4D97-AF65-F5344CB8AC3E}">
        <p14:creationId xmlns:p14="http://schemas.microsoft.com/office/powerpoint/2010/main" val="3524355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Plassering av feller</a:t>
            </a:r>
            <a:endParaRPr lang="nb-NO" sz="3600" dirty="0"/>
          </a:p>
        </p:txBody>
      </p:sp>
      <p:sp>
        <p:nvSpPr>
          <p:cNvPr id="3" name="Plassholder for innhold 2"/>
          <p:cNvSpPr>
            <a:spLocks noGrp="1"/>
          </p:cNvSpPr>
          <p:nvPr>
            <p:ph idx="1"/>
          </p:nvPr>
        </p:nvSpPr>
        <p:spPr>
          <a:xfrm>
            <a:off x="838200" y="1825625"/>
            <a:ext cx="8715375" cy="4351338"/>
          </a:xfrm>
        </p:spPr>
        <p:txBody>
          <a:bodyPr>
            <a:normAutofit/>
          </a:bodyPr>
          <a:lstStyle/>
          <a:p>
            <a:r>
              <a:rPr lang="nb-NO" sz="2400" dirty="0">
                <a:latin typeface="Arial" panose="020B0604020202020204" pitchFamily="34" charset="0"/>
                <a:cs typeface="Arial" panose="020B0604020202020204" pitchFamily="34" charset="0"/>
              </a:rPr>
              <a:t>Utilgjengelig for andre dyr enn gnagere  – </a:t>
            </a:r>
            <a:r>
              <a:rPr lang="nb-NO" sz="2400" dirty="0" err="1">
                <a:latin typeface="Arial" panose="020B0604020202020204" pitchFamily="34" charset="0"/>
                <a:cs typeface="Arial" panose="020B0604020202020204" pitchFamily="34" charset="0"/>
              </a:rPr>
              <a:t>f.eks</a:t>
            </a:r>
            <a:r>
              <a:rPr lang="nb-NO" sz="2400" dirty="0">
                <a:latin typeface="Arial" panose="020B0604020202020204" pitchFamily="34" charset="0"/>
                <a:cs typeface="Arial" panose="020B0604020202020204" pitchFamily="34" charset="0"/>
              </a:rPr>
              <a:t> inne i </a:t>
            </a:r>
            <a:r>
              <a:rPr lang="nb-NO" sz="2400" dirty="0" err="1">
                <a:latin typeface="Arial" panose="020B0604020202020204" pitchFamily="34" charset="0"/>
                <a:cs typeface="Arial" panose="020B0604020202020204" pitchFamily="34" charset="0"/>
              </a:rPr>
              <a:t>åtestasjoner</a:t>
            </a:r>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«Rottehotell» - spesialbygde trekasser med halm, vann, mat </a:t>
            </a:r>
            <a:r>
              <a:rPr lang="nb-NO" sz="2400" dirty="0" err="1">
                <a:latin typeface="Arial" panose="020B0604020202020204" pitchFamily="34" charset="0"/>
                <a:cs typeface="Arial" panose="020B0604020202020204" pitchFamily="34" charset="0"/>
              </a:rPr>
              <a:t>osv</a:t>
            </a:r>
            <a:endParaRPr lang="nb-NO" sz="2400" dirty="0">
              <a:latin typeface="Arial" panose="020B0604020202020204" pitchFamily="34" charset="0"/>
              <a:cs typeface="Arial" panose="020B0604020202020204" pitchFamily="34" charset="0"/>
            </a:endParaRPr>
          </a:p>
          <a:p>
            <a:endParaRPr lang="nb-NO" sz="2400" dirty="0">
              <a:latin typeface="Arial" panose="020B0604020202020204" pitchFamily="34" charset="0"/>
              <a:cs typeface="Arial" panose="020B0604020202020204" pitchFamily="34" charset="0"/>
            </a:endParaRPr>
          </a:p>
        </p:txBody>
      </p:sp>
      <p:pic>
        <p:nvPicPr>
          <p:cNvPr id="5" name="Bilde 4"/>
          <p:cNvPicPr>
            <a:picLocks noChangeAspect="1"/>
          </p:cNvPicPr>
          <p:nvPr/>
        </p:nvPicPr>
        <p:blipFill>
          <a:blip r:embed="rId3"/>
          <a:stretch>
            <a:fillRect/>
          </a:stretch>
        </p:blipFill>
        <p:spPr>
          <a:xfrm>
            <a:off x="9744075" y="1605813"/>
            <a:ext cx="1771649" cy="1327027"/>
          </a:xfrm>
          <a:prstGeom prst="rect">
            <a:avLst/>
          </a:prstGeom>
        </p:spPr>
      </p:pic>
      <p:pic>
        <p:nvPicPr>
          <p:cNvPr id="6" name="Bilde 5"/>
          <p:cNvPicPr>
            <a:picLocks noChangeAspect="1"/>
          </p:cNvPicPr>
          <p:nvPr/>
        </p:nvPicPr>
        <p:blipFill>
          <a:blip r:embed="rId4"/>
          <a:stretch>
            <a:fillRect/>
          </a:stretch>
        </p:blipFill>
        <p:spPr>
          <a:xfrm>
            <a:off x="5921634" y="4259811"/>
            <a:ext cx="3631941" cy="2467390"/>
          </a:xfrm>
          <a:prstGeom prst="rect">
            <a:avLst/>
          </a:prstGeom>
        </p:spPr>
      </p:pic>
      <p:pic>
        <p:nvPicPr>
          <p:cNvPr id="7" name="Bilde 6"/>
          <p:cNvPicPr>
            <a:picLocks noChangeAspect="1"/>
          </p:cNvPicPr>
          <p:nvPr/>
        </p:nvPicPr>
        <p:blipFill>
          <a:blip r:embed="rId5"/>
          <a:stretch>
            <a:fillRect/>
          </a:stretch>
        </p:blipFill>
        <p:spPr>
          <a:xfrm>
            <a:off x="3139461" y="3561490"/>
            <a:ext cx="2489814" cy="3165711"/>
          </a:xfrm>
          <a:prstGeom prst="rect">
            <a:avLst/>
          </a:prstGeom>
        </p:spPr>
      </p:pic>
    </p:spTree>
    <p:extLst>
      <p:ext uri="{BB962C8B-B14F-4D97-AF65-F5344CB8AC3E}">
        <p14:creationId xmlns:p14="http://schemas.microsoft.com/office/powerpoint/2010/main" val="361380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Livssyklus</a:t>
            </a:r>
          </a:p>
        </p:txBody>
      </p:sp>
      <p:sp>
        <p:nvSpPr>
          <p:cNvPr id="3" name="Plassholder for innhold 2"/>
          <p:cNvSpPr>
            <a:spLocks noGrp="1"/>
          </p:cNvSpPr>
          <p:nvPr>
            <p:ph sz="half" idx="1"/>
          </p:nvPr>
        </p:nvSpPr>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Føder unger om sommeren</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Bol under bakken eller på tuer i vann</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Drektig: 3 uker</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3-5 kull i året</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4-8 unger pr. kull</a:t>
            </a:r>
          </a:p>
          <a:p>
            <a:endParaRPr lang="nb-NO" dirty="0"/>
          </a:p>
        </p:txBody>
      </p:sp>
      <p:pic>
        <p:nvPicPr>
          <p:cNvPr id="2" name="Plassholder for innhold 1"/>
          <p:cNvPicPr>
            <a:picLocks noGrp="1" noChangeAspect="1"/>
          </p:cNvPicPr>
          <p:nvPr>
            <p:ph sz="half" idx="2"/>
          </p:nvPr>
        </p:nvPicPr>
        <p:blipFill>
          <a:blip r:embed="rId3"/>
          <a:stretch>
            <a:fillRect/>
          </a:stretch>
        </p:blipFill>
        <p:spPr>
          <a:xfrm>
            <a:off x="6019800" y="1806576"/>
            <a:ext cx="2566809" cy="3433841"/>
          </a:xfrm>
          <a:prstGeom prst="rect">
            <a:avLst/>
          </a:prstGeom>
        </p:spPr>
      </p:pic>
      <p:pic>
        <p:nvPicPr>
          <p:cNvPr id="8" name="Bilde 7"/>
          <p:cNvPicPr>
            <a:picLocks noChangeAspect="1"/>
          </p:cNvPicPr>
          <p:nvPr/>
        </p:nvPicPr>
        <p:blipFill>
          <a:blip r:embed="rId4"/>
          <a:stretch>
            <a:fillRect/>
          </a:stretch>
        </p:blipFill>
        <p:spPr>
          <a:xfrm>
            <a:off x="8836343" y="1825625"/>
            <a:ext cx="3005588" cy="2255716"/>
          </a:xfrm>
          <a:prstGeom prst="rect">
            <a:avLst/>
          </a:prstGeom>
        </p:spPr>
      </p:pic>
    </p:spTree>
    <p:extLst>
      <p:ext uri="{BB962C8B-B14F-4D97-AF65-F5344CB8AC3E}">
        <p14:creationId xmlns:p14="http://schemas.microsoft.com/office/powerpoint/2010/main" val="4077855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Atferd</a:t>
            </a:r>
          </a:p>
        </p:txBody>
      </p:sp>
      <p:sp>
        <p:nvSpPr>
          <p:cNvPr id="3" name="Plassholder for innhold 2"/>
          <p:cNvSpPr>
            <a:spLocks noGrp="1"/>
          </p:cNvSpPr>
          <p:nvPr>
            <p:ph sz="half" idx="1"/>
          </p:nvPr>
        </p:nvSpPr>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Graver ganger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Vertikalt ovale ganger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5-8 cm åpning</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Åpning i ytterkanten av jordhaugen</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”Jordpølser”</a:t>
            </a:r>
          </a:p>
          <a:p>
            <a:pPr marL="342900" lvl="0" indent="-342900" fontAlgn="base">
              <a:lnSpc>
                <a:spcPct val="100000"/>
              </a:lnSpc>
              <a:spcBef>
                <a:spcPct val="20000"/>
              </a:spcBef>
              <a:spcAft>
                <a:spcPct val="0"/>
              </a:spcAft>
              <a:buFontTx/>
              <a:buChar char="•"/>
            </a:pP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Hamstrer mat</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Spiser planter, frø, stengler, røtter</a:t>
            </a:r>
            <a:r>
              <a:rPr kumimoji="0" lang="nb-NO" altLang="nb-NO" sz="3500" b="0" i="0" u="none" strike="noStrike" kern="0" cap="none" spc="0" normalizeH="0" baseline="0" noProof="0" dirty="0">
                <a:ln>
                  <a:noFill/>
                </a:ln>
                <a:solidFill>
                  <a:srgbClr val="000000"/>
                </a:solidFill>
                <a:effectLst/>
                <a:uLnTx/>
                <a:uFillTx/>
                <a:latin typeface="Arial"/>
                <a:ea typeface="+mn-ea"/>
                <a:cs typeface="+mn-cs"/>
              </a:rPr>
              <a:t> </a:t>
            </a:r>
          </a:p>
          <a:p>
            <a:endParaRPr lang="nb-NO" dirty="0"/>
          </a:p>
        </p:txBody>
      </p:sp>
      <p:pic>
        <p:nvPicPr>
          <p:cNvPr id="2" name="Plassholder for innhold 1"/>
          <p:cNvPicPr>
            <a:picLocks noGrp="1" noChangeAspect="1"/>
          </p:cNvPicPr>
          <p:nvPr>
            <p:ph sz="half" idx="2"/>
          </p:nvPr>
        </p:nvPicPr>
        <p:blipFill>
          <a:blip r:embed="rId3"/>
          <a:stretch>
            <a:fillRect/>
          </a:stretch>
        </p:blipFill>
        <p:spPr>
          <a:xfrm>
            <a:off x="6301465" y="1963215"/>
            <a:ext cx="768163" cy="1420491"/>
          </a:xfrm>
          <a:prstGeom prst="rect">
            <a:avLst/>
          </a:prstGeom>
        </p:spPr>
      </p:pic>
      <p:pic>
        <p:nvPicPr>
          <p:cNvPr id="8" name="Bilde 7"/>
          <p:cNvPicPr>
            <a:picLocks noChangeAspect="1"/>
          </p:cNvPicPr>
          <p:nvPr/>
        </p:nvPicPr>
        <p:blipFill>
          <a:blip r:embed="rId4"/>
          <a:stretch>
            <a:fillRect/>
          </a:stretch>
        </p:blipFill>
        <p:spPr>
          <a:xfrm>
            <a:off x="8093136" y="3806461"/>
            <a:ext cx="2438611" cy="1828959"/>
          </a:xfrm>
          <a:prstGeom prst="rect">
            <a:avLst/>
          </a:prstGeom>
        </p:spPr>
      </p:pic>
      <p:pic>
        <p:nvPicPr>
          <p:cNvPr id="11" name="Bilde 10"/>
          <p:cNvPicPr>
            <a:picLocks noChangeAspect="1"/>
          </p:cNvPicPr>
          <p:nvPr/>
        </p:nvPicPr>
        <p:blipFill rotWithShape="1">
          <a:blip r:embed="rId5"/>
          <a:srcRect t="26364"/>
          <a:stretch/>
        </p:blipFill>
        <p:spPr>
          <a:xfrm>
            <a:off x="8108376" y="1269994"/>
            <a:ext cx="2408129" cy="2226659"/>
          </a:xfrm>
          <a:prstGeom prst="rect">
            <a:avLst/>
          </a:prstGeom>
        </p:spPr>
      </p:pic>
    </p:spTree>
    <p:extLst>
      <p:ext uri="{BB962C8B-B14F-4D97-AF65-F5344CB8AC3E}">
        <p14:creationId xmlns:p14="http://schemas.microsoft.com/office/powerpoint/2010/main" val="1195372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Skadeverk</a:t>
            </a:r>
          </a:p>
        </p:txBody>
      </p:sp>
      <p:sp>
        <p:nvSpPr>
          <p:cNvPr id="3" name="Plassholder for innhold 2"/>
          <p:cNvSpPr>
            <a:spLocks noGrp="1"/>
          </p:cNvSpPr>
          <p:nvPr>
            <p:ph sz="half" idx="1"/>
          </p:nvPr>
        </p:nvSpPr>
        <p:spPr>
          <a:xfrm>
            <a:off x="838199" y="1825625"/>
            <a:ext cx="7399421" cy="4351338"/>
          </a:xfrm>
        </p:spPr>
        <p:txBody>
          <a:bodyPr>
            <a:normAutofit/>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Ødelegger planter/trær ved å spise på røtter, </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rotkoller</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og stengler/stilker</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Kan ødelegge kabler, ledninger </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osv</a:t>
            </a: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Avlinger kan ødelegges </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pga</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jord og døde vånd som blandes inn</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Ødelegger plener ved å grave ganger i bakken</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Går </a:t>
            </a:r>
            <a:r>
              <a:rPr kumimoji="0" lang="nb-NO" altLang="nb-NO" sz="2400" b="0" i="0" u="sng" strike="noStrike" kern="0" cap="none" spc="0" normalizeH="0" baseline="0" noProof="0" dirty="0">
                <a:ln>
                  <a:noFill/>
                </a:ln>
                <a:solidFill>
                  <a:srgbClr val="000000"/>
                </a:solidFill>
                <a:effectLst/>
                <a:uLnTx/>
                <a:uFillTx/>
                <a:latin typeface="Arial"/>
                <a:ea typeface="+mn-ea"/>
                <a:cs typeface="+mn-cs"/>
              </a:rPr>
              <a:t>ikke</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inn i hus slik rotter og mus gjør</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Sykdomssmitte?</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Tularemi (harepest)</a:t>
            </a:r>
          </a:p>
          <a:p>
            <a:endParaRPr lang="nb-NO" dirty="0"/>
          </a:p>
        </p:txBody>
      </p:sp>
      <p:pic>
        <p:nvPicPr>
          <p:cNvPr id="2" name="Plassholder for innhold 1"/>
          <p:cNvPicPr>
            <a:picLocks noGrp="1" noChangeAspect="1"/>
          </p:cNvPicPr>
          <p:nvPr>
            <p:ph sz="half" idx="2"/>
          </p:nvPr>
        </p:nvPicPr>
        <p:blipFill>
          <a:blip r:embed="rId3"/>
          <a:stretch>
            <a:fillRect/>
          </a:stretch>
        </p:blipFill>
        <p:spPr>
          <a:xfrm>
            <a:off x="8646357" y="1769909"/>
            <a:ext cx="2707443" cy="1799459"/>
          </a:xfrm>
          <a:prstGeom prst="rect">
            <a:avLst/>
          </a:prstGeom>
        </p:spPr>
      </p:pic>
      <p:pic>
        <p:nvPicPr>
          <p:cNvPr id="8" name="Bilde 7"/>
          <p:cNvPicPr>
            <a:picLocks noChangeAspect="1"/>
          </p:cNvPicPr>
          <p:nvPr/>
        </p:nvPicPr>
        <p:blipFill>
          <a:blip r:embed="rId4"/>
          <a:stretch>
            <a:fillRect/>
          </a:stretch>
        </p:blipFill>
        <p:spPr>
          <a:xfrm>
            <a:off x="8734588" y="3957579"/>
            <a:ext cx="2707443" cy="1374851"/>
          </a:xfrm>
          <a:prstGeom prst="rect">
            <a:avLst/>
          </a:prstGeom>
        </p:spPr>
      </p:pic>
    </p:spTree>
    <p:extLst>
      <p:ext uri="{BB962C8B-B14F-4D97-AF65-F5344CB8AC3E}">
        <p14:creationId xmlns:p14="http://schemas.microsoft.com/office/powerpoint/2010/main" val="2547357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Forebygging</a:t>
            </a:r>
          </a:p>
        </p:txBody>
      </p:sp>
      <p:sp>
        <p:nvSpPr>
          <p:cNvPr id="3" name="Plassholder for innhold 2"/>
          <p:cNvSpPr>
            <a:spLocks noGrp="1"/>
          </p:cNvSpPr>
          <p:nvPr>
            <p:ph sz="half" idx="1"/>
          </p:nvPr>
        </p:nvSpPr>
        <p:spPr>
          <a:xfrm>
            <a:off x="838200" y="1825625"/>
            <a:ext cx="7303168" cy="4351338"/>
          </a:xfrm>
        </p:spPr>
        <p:txBody>
          <a:bodyPr>
            <a:normAutofit fontScale="92500" lnSpcReduction="20000"/>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Inspeksjon</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Finn aktive ganger</a:t>
            </a:r>
          </a:p>
          <a:p>
            <a:pPr lvl="2" fontAlgn="base">
              <a:lnSpc>
                <a:spcPct val="100000"/>
              </a:lnSpc>
              <a:spcBef>
                <a:spcPct val="20000"/>
              </a:spcBef>
              <a:spcAft>
                <a:spcPct val="0"/>
              </a:spcAft>
              <a:buFontTx/>
              <a:buChar char="•"/>
            </a:pPr>
            <a:r>
              <a:rPr kumimoji="0" lang="nb-NO" altLang="nb-NO" sz="1600" b="0" i="0" u="none" strike="noStrike" kern="0" cap="none" spc="0" normalizeH="0" baseline="0" noProof="0" dirty="0">
                <a:ln>
                  <a:noFill/>
                </a:ln>
                <a:solidFill>
                  <a:srgbClr val="000000"/>
                </a:solidFill>
                <a:effectLst/>
                <a:uLnTx/>
                <a:uFillTx/>
                <a:latin typeface="Arial"/>
              </a:rPr>
              <a:t>Tettes med løv, papir </a:t>
            </a:r>
            <a:r>
              <a:rPr kumimoji="0" lang="nb-NO" altLang="nb-NO" sz="1600" b="0" i="0" u="none" strike="noStrike" kern="0" cap="none" spc="0" normalizeH="0" baseline="0" noProof="0" dirty="0" err="1">
                <a:ln>
                  <a:noFill/>
                </a:ln>
                <a:solidFill>
                  <a:srgbClr val="000000"/>
                </a:solidFill>
                <a:effectLst/>
                <a:uLnTx/>
                <a:uFillTx/>
                <a:latin typeface="Arial"/>
              </a:rPr>
              <a:t>osv</a:t>
            </a:r>
            <a:endParaRPr kumimoji="0" lang="nb-NO" altLang="nb-NO" sz="1600" b="0" i="0" u="none" strike="noStrike" kern="0" cap="none" spc="0" normalizeH="0" baseline="0" noProof="0" dirty="0">
              <a:ln>
                <a:noFill/>
              </a:ln>
              <a:solidFill>
                <a:srgbClr val="000000"/>
              </a:solidFill>
              <a:effectLst/>
              <a:uLnTx/>
              <a:uFillTx/>
              <a:latin typeface="Arial"/>
            </a:endParaRPr>
          </a:p>
          <a:p>
            <a:pPr lvl="2" fontAlgn="base">
              <a:lnSpc>
                <a:spcPct val="100000"/>
              </a:lnSpc>
              <a:spcBef>
                <a:spcPct val="20000"/>
              </a:spcBef>
              <a:spcAft>
                <a:spcPct val="0"/>
              </a:spcAft>
              <a:buFontTx/>
              <a:buChar char="•"/>
            </a:pPr>
            <a:r>
              <a:rPr kumimoji="0" lang="nb-NO" altLang="nb-NO" sz="1600" b="0" i="0" u="none" strike="noStrike" kern="0" cap="none" spc="0" normalizeH="0" baseline="0" noProof="0" dirty="0">
                <a:ln>
                  <a:noFill/>
                </a:ln>
                <a:solidFill>
                  <a:srgbClr val="000000"/>
                </a:solidFill>
                <a:effectLst/>
                <a:uLnTx/>
                <a:uFillTx/>
                <a:latin typeface="Arial"/>
              </a:rPr>
              <a:t>Vånden åpner selv aktive ganger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Bestem antall dyr (få eller mange?)</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Naboområder med dyr?</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Sanitasjon</a:t>
            </a: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Hold gresset kort</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Fjern skjulesteder</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Sikring</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Kabler og ledninger i bakken bør sikres i områder med mye våndproblemer der gnag på kabler har vært et problem</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Våndgjerder for å hindre invasjon til urtehager, parker, fruktplantasjer </a:t>
            </a:r>
            <a:r>
              <a:rPr kumimoji="0" lang="nb-NO" altLang="nb-NO" sz="2000" b="0" i="0" u="none" strike="noStrike" kern="0" cap="none" spc="0" normalizeH="0" baseline="0" noProof="0" dirty="0" err="1">
                <a:ln>
                  <a:noFill/>
                </a:ln>
                <a:solidFill>
                  <a:srgbClr val="000000"/>
                </a:solidFill>
                <a:effectLst/>
                <a:uLnTx/>
                <a:uFillTx/>
                <a:latin typeface="Arial"/>
              </a:rPr>
              <a:t>osv</a:t>
            </a:r>
            <a:endParaRPr kumimoji="0" lang="nb-NO" altLang="nb-NO" sz="2000" b="0" i="0" u="none" strike="noStrike" kern="0" cap="none" spc="0" normalizeH="0" baseline="0" noProof="0" dirty="0">
              <a:ln>
                <a:noFill/>
              </a:ln>
              <a:solidFill>
                <a:srgbClr val="000000"/>
              </a:solidFill>
              <a:effectLst/>
              <a:uLnTx/>
              <a:uFillTx/>
              <a:latin typeface="Arial"/>
            </a:endParaRPr>
          </a:p>
          <a:p>
            <a:endParaRPr lang="nb-NO" dirty="0"/>
          </a:p>
        </p:txBody>
      </p:sp>
      <p:pic>
        <p:nvPicPr>
          <p:cNvPr id="2" name="Bilde 1"/>
          <p:cNvPicPr>
            <a:picLocks noChangeAspect="1"/>
          </p:cNvPicPr>
          <p:nvPr/>
        </p:nvPicPr>
        <p:blipFill>
          <a:blip r:embed="rId2"/>
          <a:stretch>
            <a:fillRect/>
          </a:stretch>
        </p:blipFill>
        <p:spPr>
          <a:xfrm>
            <a:off x="9082770" y="4048350"/>
            <a:ext cx="2481287" cy="1670449"/>
          </a:xfrm>
          <a:prstGeom prst="rect">
            <a:avLst/>
          </a:prstGeom>
        </p:spPr>
      </p:pic>
      <p:pic>
        <p:nvPicPr>
          <p:cNvPr id="8" name="Bilde 7"/>
          <p:cNvPicPr>
            <a:picLocks noChangeAspect="1"/>
          </p:cNvPicPr>
          <p:nvPr/>
        </p:nvPicPr>
        <p:blipFill>
          <a:blip r:embed="rId3"/>
          <a:stretch>
            <a:fillRect/>
          </a:stretch>
        </p:blipFill>
        <p:spPr>
          <a:xfrm>
            <a:off x="9082769" y="2021218"/>
            <a:ext cx="2481287" cy="1654191"/>
          </a:xfrm>
          <a:prstGeom prst="rect">
            <a:avLst/>
          </a:prstGeom>
        </p:spPr>
      </p:pic>
    </p:spTree>
    <p:extLst>
      <p:ext uri="{BB962C8B-B14F-4D97-AF65-F5344CB8AC3E}">
        <p14:creationId xmlns:p14="http://schemas.microsoft.com/office/powerpoint/2010/main" val="563498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Bekjempelse med feller</a:t>
            </a:r>
          </a:p>
        </p:txBody>
      </p:sp>
      <p:sp>
        <p:nvSpPr>
          <p:cNvPr id="3" name="Plassholder for innhold 2"/>
          <p:cNvSpPr>
            <a:spLocks noGrp="1"/>
          </p:cNvSpPr>
          <p:nvPr>
            <p:ph sz="half" idx="1"/>
          </p:nvPr>
        </p:nvSpPr>
        <p:spPr/>
        <p:txBody>
          <a:bodyPr/>
          <a:lstStyle/>
          <a:p>
            <a:pPr marL="342900" lvl="0" indent="-342900" fontAlgn="base">
              <a:lnSpc>
                <a:spcPct val="100000"/>
              </a:lnSpc>
              <a:spcBef>
                <a:spcPct val="20000"/>
              </a:spcBef>
              <a:spcAft>
                <a:spcPct val="0"/>
              </a:spcAft>
              <a:buFontTx/>
              <a:buChar char="•"/>
            </a:pPr>
            <a:r>
              <a:rPr kumimoji="0" lang="nb-NO" altLang="nb-NO" sz="2200" b="0" i="0" u="none" strike="noStrike" kern="0" cap="none" spc="0" normalizeH="0" baseline="0" noProof="0" dirty="0">
                <a:ln>
                  <a:noFill/>
                </a:ln>
                <a:solidFill>
                  <a:srgbClr val="000000"/>
                </a:solidFill>
                <a:effectLst/>
                <a:uLnTx/>
                <a:uFillTx/>
                <a:latin typeface="Arial"/>
                <a:ea typeface="+mn-ea"/>
                <a:cs typeface="+mn-cs"/>
              </a:rPr>
              <a:t>Feller</a:t>
            </a:r>
          </a:p>
          <a:p>
            <a:pPr marL="742950" lvl="1" indent="-285750" fontAlgn="base">
              <a:lnSpc>
                <a:spcPct val="100000"/>
              </a:lnSpc>
              <a:spcBef>
                <a:spcPct val="20000"/>
              </a:spcBef>
              <a:spcAft>
                <a:spcPct val="0"/>
              </a:spcAft>
              <a:buFontTx/>
              <a:buChar char="–"/>
            </a:pPr>
            <a:r>
              <a:rPr kumimoji="0" lang="nb-NO" altLang="nb-NO" sz="1800" b="0" i="0" u="none" strike="noStrike" kern="0" cap="none" spc="0" normalizeH="0" baseline="0" noProof="0" dirty="0">
                <a:ln>
                  <a:noFill/>
                </a:ln>
                <a:solidFill>
                  <a:srgbClr val="000000"/>
                </a:solidFill>
                <a:effectLst/>
                <a:uLnTx/>
                <a:uFillTx/>
                <a:latin typeface="Arial"/>
              </a:rPr>
              <a:t>Klappfeller</a:t>
            </a:r>
          </a:p>
          <a:p>
            <a:pPr marL="742950" lvl="1" indent="-285750" fontAlgn="base">
              <a:lnSpc>
                <a:spcPct val="100000"/>
              </a:lnSpc>
              <a:spcBef>
                <a:spcPct val="20000"/>
              </a:spcBef>
              <a:spcAft>
                <a:spcPct val="0"/>
              </a:spcAft>
              <a:buFontTx/>
              <a:buChar char="–"/>
            </a:pPr>
            <a:r>
              <a:rPr kumimoji="0" lang="nb-NO" altLang="nb-NO" sz="1800" b="0" i="0" u="none" strike="noStrike" kern="0" cap="none" spc="0" normalizeH="0" baseline="0" noProof="0" dirty="0">
                <a:ln>
                  <a:noFill/>
                </a:ln>
                <a:solidFill>
                  <a:srgbClr val="000000"/>
                </a:solidFill>
                <a:effectLst/>
                <a:uLnTx/>
                <a:uFillTx/>
                <a:latin typeface="Arial"/>
              </a:rPr>
              <a:t>Muldvarpsakser </a:t>
            </a:r>
          </a:p>
          <a:p>
            <a:pPr marL="742950" lvl="1" indent="-285750" fontAlgn="base">
              <a:lnSpc>
                <a:spcPct val="100000"/>
              </a:lnSpc>
              <a:spcBef>
                <a:spcPct val="20000"/>
              </a:spcBef>
              <a:spcAft>
                <a:spcPct val="0"/>
              </a:spcAft>
              <a:buFontTx/>
              <a:buChar char="–"/>
            </a:pPr>
            <a:r>
              <a:rPr kumimoji="0" lang="nb-NO" altLang="nb-NO" sz="1800" b="0" i="0" u="none" strike="noStrike" kern="0" cap="none" spc="0" normalizeH="0" baseline="0" noProof="0" dirty="0">
                <a:ln>
                  <a:noFill/>
                </a:ln>
                <a:solidFill>
                  <a:srgbClr val="000000"/>
                </a:solidFill>
                <a:effectLst/>
                <a:uLnTx/>
                <a:uFillTx/>
                <a:latin typeface="Arial"/>
              </a:rPr>
              <a:t>Levendefangstfeller</a:t>
            </a:r>
          </a:p>
          <a:p>
            <a:pPr marL="342900" lvl="0" indent="-342900" fontAlgn="base">
              <a:lnSpc>
                <a:spcPct val="100000"/>
              </a:lnSpc>
              <a:spcBef>
                <a:spcPct val="20000"/>
              </a:spcBef>
              <a:spcAft>
                <a:spcPct val="0"/>
              </a:spcAft>
              <a:buFontTx/>
              <a:buChar char="•"/>
            </a:pPr>
            <a:r>
              <a:rPr kumimoji="0" lang="nb-NO" altLang="nb-NO" sz="2200" b="0" i="0" u="none" strike="noStrike" kern="0" cap="none" spc="0" normalizeH="0" baseline="0" noProof="0" dirty="0">
                <a:ln>
                  <a:noFill/>
                </a:ln>
                <a:solidFill>
                  <a:srgbClr val="000000"/>
                </a:solidFill>
                <a:effectLst/>
                <a:uLnTx/>
                <a:uFillTx/>
                <a:latin typeface="Arial"/>
                <a:ea typeface="+mn-ea"/>
                <a:cs typeface="+mn-cs"/>
              </a:rPr>
              <a:t>Klappfeller og muldvarpsakser plasseres i gangsystemet</a:t>
            </a:r>
          </a:p>
          <a:p>
            <a:pPr marL="342900" lvl="0" indent="-342900" fontAlgn="base">
              <a:lnSpc>
                <a:spcPct val="100000"/>
              </a:lnSpc>
              <a:spcBef>
                <a:spcPct val="20000"/>
              </a:spcBef>
              <a:spcAft>
                <a:spcPct val="0"/>
              </a:spcAft>
              <a:buFontTx/>
              <a:buChar char="•"/>
            </a:pPr>
            <a:r>
              <a:rPr kumimoji="0" lang="nb-NO" altLang="nb-NO" sz="2200" b="0" i="0" u="none" strike="noStrike" kern="0" cap="none" spc="0" normalizeH="0" baseline="0" noProof="0" dirty="0">
                <a:ln>
                  <a:noFill/>
                </a:ln>
                <a:solidFill>
                  <a:srgbClr val="000000"/>
                </a:solidFill>
                <a:effectLst/>
                <a:uLnTx/>
                <a:uFillTx/>
                <a:latin typeface="Arial"/>
                <a:ea typeface="+mn-ea"/>
                <a:cs typeface="+mn-cs"/>
              </a:rPr>
              <a:t>Levendefangstfeller plasseres over utgangshull eller i stier på bakken</a:t>
            </a:r>
          </a:p>
          <a:p>
            <a:pPr marL="342900" lvl="0" indent="-342900" fontAlgn="base">
              <a:lnSpc>
                <a:spcPct val="100000"/>
              </a:lnSpc>
              <a:spcBef>
                <a:spcPct val="20000"/>
              </a:spcBef>
              <a:spcAft>
                <a:spcPct val="0"/>
              </a:spcAft>
              <a:buFontTx/>
              <a:buChar char="•"/>
            </a:pPr>
            <a:r>
              <a:rPr kumimoji="0" lang="nb-NO" altLang="nb-NO" sz="2200" b="0" i="0" u="none" strike="noStrike" kern="0" cap="none" spc="0" normalizeH="0" baseline="0" noProof="0" dirty="0">
                <a:ln>
                  <a:noFill/>
                </a:ln>
                <a:solidFill>
                  <a:srgbClr val="000000"/>
                </a:solidFill>
                <a:effectLst/>
                <a:uLnTx/>
                <a:uFillTx/>
                <a:latin typeface="Arial"/>
                <a:ea typeface="+mn-ea"/>
                <a:cs typeface="+mn-cs"/>
              </a:rPr>
              <a:t>Åte</a:t>
            </a:r>
          </a:p>
          <a:p>
            <a:pPr marL="742950" lvl="1" indent="-285750" fontAlgn="base">
              <a:lnSpc>
                <a:spcPct val="100000"/>
              </a:lnSpc>
              <a:spcBef>
                <a:spcPct val="20000"/>
              </a:spcBef>
              <a:spcAft>
                <a:spcPct val="0"/>
              </a:spcAft>
              <a:buFontTx/>
              <a:buChar char="–"/>
            </a:pPr>
            <a:r>
              <a:rPr kumimoji="0" lang="nb-NO" altLang="nb-NO" sz="1800" b="0" i="0" u="none" strike="noStrike" kern="0" cap="none" spc="0" normalizeH="0" baseline="0" noProof="0" dirty="0">
                <a:ln>
                  <a:noFill/>
                </a:ln>
                <a:solidFill>
                  <a:srgbClr val="000000"/>
                </a:solidFill>
                <a:effectLst/>
                <a:uLnTx/>
                <a:uFillTx/>
                <a:latin typeface="Arial"/>
              </a:rPr>
              <a:t>Frukt og grønnsaker</a:t>
            </a:r>
            <a:r>
              <a:rPr kumimoji="0" lang="nb-NO" altLang="nb-NO" sz="1600" b="0" i="0" u="none" strike="noStrike" kern="0" cap="none" spc="0" normalizeH="0" baseline="0" noProof="0" dirty="0">
                <a:ln>
                  <a:noFill/>
                </a:ln>
                <a:solidFill>
                  <a:srgbClr val="000000"/>
                </a:solidFill>
                <a:effectLst/>
                <a:uLnTx/>
                <a:uFillTx/>
                <a:latin typeface="Arial"/>
              </a:rPr>
              <a:t> </a:t>
            </a:r>
          </a:p>
          <a:p>
            <a:endParaRPr lang="nb-NO" dirty="0"/>
          </a:p>
        </p:txBody>
      </p:sp>
      <p:pic>
        <p:nvPicPr>
          <p:cNvPr id="2" name="Bilde 1"/>
          <p:cNvPicPr>
            <a:picLocks noChangeAspect="1"/>
          </p:cNvPicPr>
          <p:nvPr/>
        </p:nvPicPr>
        <p:blipFill>
          <a:blip r:embed="rId3"/>
          <a:stretch>
            <a:fillRect/>
          </a:stretch>
        </p:blipFill>
        <p:spPr>
          <a:xfrm>
            <a:off x="6893579" y="1687513"/>
            <a:ext cx="2042337" cy="877900"/>
          </a:xfrm>
          <a:prstGeom prst="rect">
            <a:avLst/>
          </a:prstGeom>
        </p:spPr>
      </p:pic>
      <p:pic>
        <p:nvPicPr>
          <p:cNvPr id="8" name="Bilde 7"/>
          <p:cNvPicPr>
            <a:picLocks noChangeAspect="1"/>
          </p:cNvPicPr>
          <p:nvPr/>
        </p:nvPicPr>
        <p:blipFill>
          <a:blip r:embed="rId4"/>
          <a:stretch>
            <a:fillRect/>
          </a:stretch>
        </p:blipFill>
        <p:spPr>
          <a:xfrm>
            <a:off x="9261244" y="1539414"/>
            <a:ext cx="1059521" cy="1059521"/>
          </a:xfrm>
          <a:prstGeom prst="rect">
            <a:avLst/>
          </a:prstGeom>
        </p:spPr>
      </p:pic>
      <p:pic>
        <p:nvPicPr>
          <p:cNvPr id="11" name="Bilde 10"/>
          <p:cNvPicPr>
            <a:picLocks noChangeAspect="1"/>
          </p:cNvPicPr>
          <p:nvPr/>
        </p:nvPicPr>
        <p:blipFill>
          <a:blip r:embed="rId5"/>
          <a:stretch>
            <a:fillRect/>
          </a:stretch>
        </p:blipFill>
        <p:spPr>
          <a:xfrm>
            <a:off x="9603620" y="2864977"/>
            <a:ext cx="1629941" cy="1254532"/>
          </a:xfrm>
          <a:prstGeom prst="rect">
            <a:avLst/>
          </a:prstGeom>
        </p:spPr>
      </p:pic>
      <p:pic>
        <p:nvPicPr>
          <p:cNvPr id="12" name="Bilde 11"/>
          <p:cNvPicPr>
            <a:picLocks noChangeAspect="1"/>
          </p:cNvPicPr>
          <p:nvPr/>
        </p:nvPicPr>
        <p:blipFill rotWithShape="1">
          <a:blip r:embed="rId6"/>
          <a:srcRect l="19187" b="21562"/>
          <a:stretch/>
        </p:blipFill>
        <p:spPr>
          <a:xfrm>
            <a:off x="7547573" y="2874226"/>
            <a:ext cx="1749005" cy="1281569"/>
          </a:xfrm>
          <a:prstGeom prst="rect">
            <a:avLst/>
          </a:prstGeom>
        </p:spPr>
      </p:pic>
      <p:pic>
        <p:nvPicPr>
          <p:cNvPr id="13" name="Bilde 12"/>
          <p:cNvPicPr>
            <a:picLocks noChangeAspect="1"/>
          </p:cNvPicPr>
          <p:nvPr/>
        </p:nvPicPr>
        <p:blipFill>
          <a:blip r:embed="rId7"/>
          <a:stretch>
            <a:fillRect/>
          </a:stretch>
        </p:blipFill>
        <p:spPr>
          <a:xfrm>
            <a:off x="10717044" y="1539414"/>
            <a:ext cx="1033035" cy="1033035"/>
          </a:xfrm>
          <a:prstGeom prst="rect">
            <a:avLst/>
          </a:prstGeom>
        </p:spPr>
      </p:pic>
    </p:spTree>
    <p:extLst>
      <p:ext uri="{BB962C8B-B14F-4D97-AF65-F5344CB8AC3E}">
        <p14:creationId xmlns:p14="http://schemas.microsoft.com/office/powerpoint/2010/main" val="18010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Annen bekjempelse</a:t>
            </a:r>
          </a:p>
        </p:txBody>
      </p:sp>
      <p:sp>
        <p:nvSpPr>
          <p:cNvPr id="3" name="Plassholder for innhold 2"/>
          <p:cNvSpPr>
            <a:spLocks noGrp="1"/>
          </p:cNvSpPr>
          <p:nvPr>
            <p:ph sz="half" idx="1"/>
          </p:nvPr>
        </p:nvSpPr>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Ødeleggelse av gangsystemene</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err="1">
                <a:ln>
                  <a:noFill/>
                </a:ln>
                <a:solidFill>
                  <a:srgbClr val="000000"/>
                </a:solidFill>
                <a:effectLst/>
                <a:uLnTx/>
                <a:uFillTx/>
                <a:latin typeface="Arial"/>
              </a:rPr>
              <a:t>Jordfres</a:t>
            </a:r>
            <a:r>
              <a:rPr kumimoji="0" lang="nb-NO" altLang="nb-NO" sz="2000" b="0" i="0" u="none" strike="noStrike" kern="0" cap="none" spc="0" normalizeH="0" baseline="0" noProof="0" dirty="0">
                <a:ln>
                  <a:noFill/>
                </a:ln>
                <a:solidFill>
                  <a:srgbClr val="000000"/>
                </a:solidFill>
                <a:effectLst/>
                <a:uLnTx/>
                <a:uFillTx/>
                <a:latin typeface="Arial"/>
              </a:rPr>
              <a:t>, valser, </a:t>
            </a:r>
            <a:r>
              <a:rPr kumimoji="0" lang="nb-NO" altLang="nb-NO" sz="2000" b="0" i="0" u="none" strike="noStrike" kern="0" cap="none" spc="0" normalizeH="0" baseline="0" noProof="0" dirty="0" err="1">
                <a:ln>
                  <a:noFill/>
                </a:ln>
                <a:solidFill>
                  <a:srgbClr val="000000"/>
                </a:solidFill>
                <a:effectLst/>
                <a:uLnTx/>
                <a:uFillTx/>
                <a:latin typeface="Arial"/>
              </a:rPr>
              <a:t>tråkking</a:t>
            </a:r>
            <a:r>
              <a:rPr kumimoji="0" lang="nb-NO" altLang="nb-NO" sz="2000" b="0" i="0" u="none" strike="noStrike" kern="0" cap="none" spc="0" normalizeH="0" baseline="0" noProof="0" dirty="0">
                <a:ln>
                  <a:noFill/>
                </a:ln>
                <a:solidFill>
                  <a:srgbClr val="000000"/>
                </a:solidFill>
                <a:effectLst/>
                <a:uLnTx/>
                <a:uFillTx/>
                <a:latin typeface="Arial"/>
              </a:rPr>
              <a:t> osv.</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Repellenter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Lydskremmere - ingen virkning</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Vann i gangsystemet</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Ingen effekt</a:t>
            </a:r>
            <a:r>
              <a:rPr kumimoji="0" lang="nb-NO" altLang="nb-NO" sz="1800" b="0" i="0" u="none" strike="noStrike" kern="0" cap="none" spc="0" normalizeH="0" baseline="0" noProof="0" dirty="0">
                <a:ln>
                  <a:noFill/>
                </a:ln>
                <a:solidFill>
                  <a:srgbClr val="000000"/>
                </a:solidFill>
                <a:effectLst/>
                <a:uLnTx/>
                <a:uFillTx/>
                <a:latin typeface="Arial"/>
              </a:rPr>
              <a:t> </a:t>
            </a: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Biologisk bekjempelse</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Hund, katt, ilder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Kun begrenset effekt</a:t>
            </a:r>
          </a:p>
          <a:p>
            <a:pPr marL="742950" lvl="1" indent="-285750" fontAlgn="base">
              <a:lnSpc>
                <a:spcPct val="100000"/>
              </a:lnSpc>
              <a:spcBef>
                <a:spcPct val="20000"/>
              </a:spcBef>
              <a:spcAft>
                <a:spcPct val="0"/>
              </a:spcAft>
              <a:buFontTx/>
              <a:buChar char="–"/>
            </a:pPr>
            <a:r>
              <a:rPr lang="nb-NO" altLang="nb-NO" sz="2000" kern="0" dirty="0">
                <a:solidFill>
                  <a:srgbClr val="000000"/>
                </a:solidFill>
                <a:latin typeface="Arial"/>
              </a:rPr>
              <a:t>Kan være effektivt med rovfugler</a:t>
            </a:r>
            <a:endParaRPr kumimoji="0" lang="nb-NO" altLang="nb-NO" sz="2000" b="0" i="0" u="none" strike="noStrike" kern="0" cap="none" spc="0" normalizeH="0" baseline="0" noProof="0" dirty="0">
              <a:ln>
                <a:noFill/>
              </a:ln>
              <a:solidFill>
                <a:srgbClr val="000000"/>
              </a:solidFill>
              <a:effectLst/>
              <a:uLnTx/>
              <a:uFillTx/>
              <a:latin typeface="Arial"/>
            </a:endParaRPr>
          </a:p>
          <a:p>
            <a:endParaRPr lang="nb-NO" dirty="0"/>
          </a:p>
        </p:txBody>
      </p:sp>
      <p:pic>
        <p:nvPicPr>
          <p:cNvPr id="2" name="Plassholder for innhold 1"/>
          <p:cNvPicPr>
            <a:picLocks noGrp="1" noChangeAspect="1"/>
          </p:cNvPicPr>
          <p:nvPr>
            <p:ph sz="half" idx="2"/>
          </p:nvPr>
        </p:nvPicPr>
        <p:blipFill>
          <a:blip r:embed="rId3"/>
          <a:stretch>
            <a:fillRect/>
          </a:stretch>
        </p:blipFill>
        <p:spPr>
          <a:xfrm>
            <a:off x="7181028" y="1825625"/>
            <a:ext cx="1858697" cy="1340977"/>
          </a:xfrm>
          <a:prstGeom prst="rect">
            <a:avLst/>
          </a:prstGeom>
        </p:spPr>
      </p:pic>
    </p:spTree>
    <p:extLst>
      <p:ext uri="{BB962C8B-B14F-4D97-AF65-F5344CB8AC3E}">
        <p14:creationId xmlns:p14="http://schemas.microsoft.com/office/powerpoint/2010/main" val="429315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Bekjempelse med giftig åte</a:t>
            </a:r>
          </a:p>
        </p:txBody>
      </p:sp>
      <p:sp>
        <p:nvSpPr>
          <p:cNvPr id="3" name="Plassholder for innhold 2"/>
          <p:cNvSpPr>
            <a:spLocks noGrp="1"/>
          </p:cNvSpPr>
          <p:nvPr>
            <p:ph sz="half" idx="1"/>
          </p:nvPr>
        </p:nvSpPr>
        <p:spPr>
          <a:xfrm>
            <a:off x="838200" y="1825625"/>
            <a:ext cx="8506326" cy="4351338"/>
          </a:xfrm>
        </p:spPr>
        <p:txBody>
          <a:bodyPr/>
          <a:lstStyle/>
          <a:p>
            <a:pPr marL="342900" lvl="0" indent="-342900" fontAlgn="base">
              <a:spcBef>
                <a:spcPct val="20000"/>
              </a:spcBef>
              <a:spcAft>
                <a:spcPct val="0"/>
              </a:spcAft>
              <a:buFontTx/>
              <a:buChar char="•"/>
              <a:defRPr/>
            </a:pPr>
            <a:r>
              <a:rPr lang="nb-NO" sz="2200" kern="0" dirty="0" err="1">
                <a:solidFill>
                  <a:srgbClr val="000000"/>
                </a:solidFill>
                <a:latin typeface="Arial"/>
              </a:rPr>
              <a:t>Antikoagulanter</a:t>
            </a:r>
            <a:r>
              <a:rPr lang="nb-NO" sz="2200" kern="0" dirty="0">
                <a:solidFill>
                  <a:srgbClr val="000000"/>
                </a:solidFill>
                <a:latin typeface="Arial"/>
              </a:rPr>
              <a:t> ble brukt før</a:t>
            </a:r>
          </a:p>
          <a:p>
            <a:pPr marL="742950" lvl="1" indent="-285750" fontAlgn="base">
              <a:spcBef>
                <a:spcPct val="20000"/>
              </a:spcBef>
              <a:spcAft>
                <a:spcPct val="0"/>
              </a:spcAft>
              <a:buFontTx/>
              <a:buChar char="–"/>
              <a:defRPr/>
            </a:pPr>
            <a:r>
              <a:rPr lang="nb-NO" sz="1800" kern="0" dirty="0">
                <a:solidFill>
                  <a:srgbClr val="000000"/>
                </a:solidFill>
                <a:latin typeface="Arial"/>
              </a:rPr>
              <a:t>Vanligst brukt i Norge var </a:t>
            </a:r>
            <a:r>
              <a:rPr lang="nb-NO" sz="1800" kern="0" dirty="0" err="1">
                <a:solidFill>
                  <a:srgbClr val="000000"/>
                </a:solidFill>
                <a:latin typeface="Arial"/>
              </a:rPr>
              <a:t>bromadiolon</a:t>
            </a:r>
            <a:r>
              <a:rPr lang="nb-NO" sz="1800" kern="0" dirty="0">
                <a:solidFill>
                  <a:srgbClr val="000000"/>
                </a:solidFill>
                <a:latin typeface="Arial"/>
              </a:rPr>
              <a:t> blandet med </a:t>
            </a:r>
            <a:r>
              <a:rPr lang="nb-NO" sz="1800" kern="0" dirty="0" err="1">
                <a:solidFill>
                  <a:srgbClr val="000000"/>
                </a:solidFill>
                <a:latin typeface="Arial"/>
              </a:rPr>
              <a:t>f.eks</a:t>
            </a:r>
            <a:r>
              <a:rPr lang="nb-NO" sz="1800" kern="0" dirty="0">
                <a:solidFill>
                  <a:srgbClr val="000000"/>
                </a:solidFill>
                <a:latin typeface="Arial"/>
              </a:rPr>
              <a:t> maiskorn eller eplebiter</a:t>
            </a:r>
          </a:p>
          <a:p>
            <a:pPr marL="742950" lvl="1" indent="-285750" fontAlgn="base">
              <a:spcBef>
                <a:spcPct val="20000"/>
              </a:spcBef>
              <a:spcAft>
                <a:spcPct val="0"/>
              </a:spcAft>
              <a:buFontTx/>
              <a:buChar char="–"/>
              <a:defRPr/>
            </a:pPr>
            <a:r>
              <a:rPr lang="nb-NO" altLang="nb-NO" sz="1800" kern="0" dirty="0">
                <a:solidFill>
                  <a:srgbClr val="000000"/>
                </a:solidFill>
                <a:latin typeface="Arial"/>
              </a:rPr>
              <a:t>Naturlig høyt inntak av vitamin K som medfører at </a:t>
            </a:r>
            <a:r>
              <a:rPr lang="nb-NO" altLang="nb-NO" sz="1800" kern="0" dirty="0" err="1">
                <a:solidFill>
                  <a:srgbClr val="000000"/>
                </a:solidFill>
                <a:latin typeface="Arial"/>
              </a:rPr>
              <a:t>antikoagulanter</a:t>
            </a:r>
            <a:r>
              <a:rPr lang="nb-NO" altLang="nb-NO" sz="1800" kern="0" dirty="0">
                <a:solidFill>
                  <a:srgbClr val="000000"/>
                </a:solidFill>
                <a:latin typeface="Arial"/>
              </a:rPr>
              <a:t> virker dårlig</a:t>
            </a:r>
            <a:endParaRPr lang="nb-NO" sz="1800" kern="0" dirty="0">
              <a:solidFill>
                <a:srgbClr val="000000"/>
              </a:solidFill>
              <a:latin typeface="Arial"/>
            </a:endParaRPr>
          </a:p>
          <a:p>
            <a:pPr marL="742950" lvl="1" indent="-285750" fontAlgn="base">
              <a:spcBef>
                <a:spcPct val="20000"/>
              </a:spcBef>
              <a:spcAft>
                <a:spcPct val="0"/>
              </a:spcAft>
              <a:buFontTx/>
              <a:buChar char="–"/>
              <a:defRPr/>
            </a:pPr>
            <a:r>
              <a:rPr lang="nb-NO" sz="1800" kern="0" dirty="0" err="1">
                <a:solidFill>
                  <a:srgbClr val="000000"/>
                </a:solidFill>
                <a:latin typeface="Arial"/>
              </a:rPr>
              <a:t>Antikoagulanter</a:t>
            </a:r>
            <a:r>
              <a:rPr lang="nb-NO" sz="1800" kern="0" dirty="0">
                <a:solidFill>
                  <a:srgbClr val="000000"/>
                </a:solidFill>
                <a:latin typeface="Arial"/>
              </a:rPr>
              <a:t> finnes nå kun som ferdig produkt - ikke konsentrat</a:t>
            </a:r>
          </a:p>
          <a:p>
            <a:pPr lvl="2" fontAlgn="base">
              <a:spcBef>
                <a:spcPct val="20000"/>
              </a:spcBef>
              <a:spcAft>
                <a:spcPct val="0"/>
              </a:spcAft>
              <a:buFontTx/>
              <a:buChar char="•"/>
              <a:defRPr/>
            </a:pPr>
            <a:r>
              <a:rPr lang="nb-NO" b="1" kern="0" dirty="0">
                <a:solidFill>
                  <a:srgbClr val="FF0000"/>
                </a:solidFill>
                <a:latin typeface="Arial"/>
              </a:rPr>
              <a:t>Ikke godkjent til bruk mot vånd</a:t>
            </a:r>
          </a:p>
          <a:p>
            <a:pPr marL="342900" lvl="1" indent="-342900" fontAlgn="base">
              <a:spcBef>
                <a:spcPct val="20000"/>
              </a:spcBef>
              <a:spcAft>
                <a:spcPct val="0"/>
              </a:spcAft>
              <a:buFontTx/>
              <a:buChar char="•"/>
              <a:defRPr/>
            </a:pPr>
            <a:endParaRPr lang="nb-NO" sz="2200" kern="0" dirty="0">
              <a:solidFill>
                <a:srgbClr val="000000"/>
              </a:solidFill>
              <a:latin typeface="Arial"/>
            </a:endParaRPr>
          </a:p>
          <a:p>
            <a:pPr marL="342900" lvl="1" indent="-342900" fontAlgn="base">
              <a:spcBef>
                <a:spcPct val="20000"/>
              </a:spcBef>
              <a:spcAft>
                <a:spcPct val="0"/>
              </a:spcAft>
              <a:buFontTx/>
              <a:buChar char="•"/>
              <a:defRPr/>
            </a:pPr>
            <a:r>
              <a:rPr lang="nb-NO" sz="2200" kern="0" dirty="0">
                <a:solidFill>
                  <a:srgbClr val="000000"/>
                </a:solidFill>
                <a:latin typeface="Arial"/>
              </a:rPr>
              <a:t>En stor ulempe med alle åter er problemer knyttet til å få dyrene til å spise åte i stedet for naturlig mat i omgivelsene – ekstra problematisk med et dyr som bare spiser planter.</a:t>
            </a:r>
          </a:p>
          <a:p>
            <a:endParaRPr lang="nb-NO" dirty="0"/>
          </a:p>
        </p:txBody>
      </p:sp>
      <p:pic>
        <p:nvPicPr>
          <p:cNvPr id="2" name="Bilde 1"/>
          <p:cNvPicPr>
            <a:picLocks noChangeAspect="1"/>
          </p:cNvPicPr>
          <p:nvPr/>
        </p:nvPicPr>
        <p:blipFill>
          <a:blip r:embed="rId2"/>
          <a:stretch>
            <a:fillRect/>
          </a:stretch>
        </p:blipFill>
        <p:spPr>
          <a:xfrm>
            <a:off x="9480885" y="1925608"/>
            <a:ext cx="2170001" cy="1449279"/>
          </a:xfrm>
          <a:prstGeom prst="rect">
            <a:avLst/>
          </a:prstGeom>
        </p:spPr>
      </p:pic>
    </p:spTree>
    <p:extLst>
      <p:ext uri="{BB962C8B-B14F-4D97-AF65-F5344CB8AC3E}">
        <p14:creationId xmlns:p14="http://schemas.microsoft.com/office/powerpoint/2010/main" val="1557263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Bekjempelse med gass</a:t>
            </a:r>
          </a:p>
        </p:txBody>
      </p:sp>
      <p:sp>
        <p:nvSpPr>
          <p:cNvPr id="3" name="Plassholder for innhold 2"/>
          <p:cNvSpPr>
            <a:spLocks noGrp="1"/>
          </p:cNvSpPr>
          <p:nvPr>
            <p:ph sz="half" idx="1"/>
          </p:nvPr>
        </p:nvSpPr>
        <p:spPr>
          <a:xfrm>
            <a:off x="838200" y="1825625"/>
            <a:ext cx="5660136" cy="4351338"/>
          </a:xfrm>
        </p:spPr>
        <p:txBody>
          <a:bodyPr/>
          <a:lstStyle/>
          <a:p>
            <a:pPr marL="342900" lvl="0" indent="-342900" fontAlgn="base">
              <a:lnSpc>
                <a:spcPct val="8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Eksos fra aggregater</a:t>
            </a:r>
          </a:p>
          <a:p>
            <a:pPr marL="742950" lvl="1" indent="-285750" fontAlgn="base">
              <a:lnSpc>
                <a:spcPct val="8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Varierende effekt</a:t>
            </a:r>
          </a:p>
          <a:p>
            <a:pPr marL="742950" lvl="1" indent="-285750" fontAlgn="base">
              <a:lnSpc>
                <a:spcPct val="80000"/>
              </a:lnSpc>
              <a:spcBef>
                <a:spcPct val="20000"/>
              </a:spcBef>
              <a:spcAft>
                <a:spcPct val="0"/>
              </a:spcAft>
              <a:buFontTx/>
              <a:buChar char="–"/>
            </a:pPr>
            <a:r>
              <a:rPr kumimoji="0" lang="nb-NO" altLang="nb-NO" sz="2000" b="1" i="0" u="none" strike="noStrike" kern="0" cap="none" spc="0" normalizeH="0" baseline="0" noProof="0" dirty="0">
                <a:ln>
                  <a:noFill/>
                </a:ln>
                <a:solidFill>
                  <a:srgbClr val="FF0000"/>
                </a:solidFill>
                <a:effectLst/>
                <a:uLnTx/>
                <a:uFillTx/>
                <a:latin typeface="Arial"/>
              </a:rPr>
              <a:t>Ikke godkjent som biocid mot vånd</a:t>
            </a:r>
          </a:p>
          <a:p>
            <a:pPr marL="342900" lvl="0" indent="-342900" fontAlgn="base">
              <a:lnSpc>
                <a:spcPct val="80000"/>
              </a:lnSpc>
              <a:spcBef>
                <a:spcPct val="20000"/>
              </a:spcBef>
              <a:spcAft>
                <a:spcPct val="0"/>
              </a:spcAft>
              <a:buFontTx/>
              <a:buChar char="•"/>
            </a:pP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80000"/>
              </a:lnSpc>
              <a:spcBef>
                <a:spcPct val="20000"/>
              </a:spcBef>
              <a:spcAft>
                <a:spcPct val="0"/>
              </a:spcAft>
              <a:buFontTx/>
              <a:buChar char="•"/>
            </a:pP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80000"/>
              </a:lnSpc>
              <a:spcBef>
                <a:spcPct val="20000"/>
              </a:spcBef>
              <a:spcAft>
                <a:spcPct val="0"/>
              </a:spcAft>
              <a:buFontTx/>
              <a:buChar char="•"/>
            </a:pP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8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Kalsiumkarbid</a:t>
            </a:r>
          </a:p>
          <a:p>
            <a:pPr marL="742950" lvl="1" indent="-285750" fontAlgn="base">
              <a:lnSpc>
                <a:spcPct val="8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Gir acetylengass ved kontakt med vann</a:t>
            </a:r>
          </a:p>
          <a:p>
            <a:pPr marL="742950" lvl="1" indent="-285750" fontAlgn="base">
              <a:lnSpc>
                <a:spcPct val="8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Varierende/ingen effekt</a:t>
            </a:r>
          </a:p>
          <a:p>
            <a:pPr marL="742950" lvl="1" indent="-285750" fontAlgn="base">
              <a:lnSpc>
                <a:spcPct val="80000"/>
              </a:lnSpc>
              <a:spcBef>
                <a:spcPct val="20000"/>
              </a:spcBef>
              <a:spcAft>
                <a:spcPct val="0"/>
              </a:spcAft>
              <a:buFontTx/>
              <a:buChar char="–"/>
            </a:pPr>
            <a:r>
              <a:rPr kumimoji="0" lang="nb-NO" altLang="nb-NO" sz="2000" b="1" i="0" u="none" strike="noStrike" kern="0" cap="none" spc="0" normalizeH="0" baseline="0" noProof="0" dirty="0">
                <a:ln>
                  <a:noFill/>
                </a:ln>
                <a:solidFill>
                  <a:srgbClr val="FF0000"/>
                </a:solidFill>
                <a:effectLst/>
                <a:uLnTx/>
                <a:uFillTx/>
                <a:latin typeface="Arial"/>
              </a:rPr>
              <a:t>Ikke godkjent som biocid mot vånd</a:t>
            </a:r>
          </a:p>
          <a:p>
            <a:endParaRPr lang="nb-NO" dirty="0"/>
          </a:p>
        </p:txBody>
      </p:sp>
      <p:pic>
        <p:nvPicPr>
          <p:cNvPr id="2" name="Bilde 1"/>
          <p:cNvPicPr>
            <a:picLocks noChangeAspect="1"/>
          </p:cNvPicPr>
          <p:nvPr/>
        </p:nvPicPr>
        <p:blipFill>
          <a:blip r:embed="rId3"/>
          <a:stretch>
            <a:fillRect/>
          </a:stretch>
        </p:blipFill>
        <p:spPr>
          <a:xfrm>
            <a:off x="6870182" y="1690688"/>
            <a:ext cx="1390008" cy="1761897"/>
          </a:xfrm>
          <a:prstGeom prst="rect">
            <a:avLst/>
          </a:prstGeom>
        </p:spPr>
      </p:pic>
      <p:pic>
        <p:nvPicPr>
          <p:cNvPr id="8" name="Bilde 7"/>
          <p:cNvPicPr>
            <a:picLocks noChangeAspect="1"/>
          </p:cNvPicPr>
          <p:nvPr/>
        </p:nvPicPr>
        <p:blipFill>
          <a:blip r:embed="rId4"/>
          <a:stretch>
            <a:fillRect/>
          </a:stretch>
        </p:blipFill>
        <p:spPr>
          <a:xfrm>
            <a:off x="9406691" y="2007646"/>
            <a:ext cx="1816765" cy="1188823"/>
          </a:xfrm>
          <a:prstGeom prst="rect">
            <a:avLst/>
          </a:prstGeom>
        </p:spPr>
      </p:pic>
      <p:pic>
        <p:nvPicPr>
          <p:cNvPr id="11" name="Bilde 10"/>
          <p:cNvPicPr>
            <a:picLocks noChangeAspect="1"/>
          </p:cNvPicPr>
          <p:nvPr/>
        </p:nvPicPr>
        <p:blipFill>
          <a:blip r:embed="rId5"/>
          <a:stretch>
            <a:fillRect/>
          </a:stretch>
        </p:blipFill>
        <p:spPr>
          <a:xfrm>
            <a:off x="6900740" y="3926436"/>
            <a:ext cx="1377815" cy="1591194"/>
          </a:xfrm>
          <a:prstGeom prst="rect">
            <a:avLst/>
          </a:prstGeom>
        </p:spPr>
      </p:pic>
      <p:pic>
        <p:nvPicPr>
          <p:cNvPr id="12" name="Bilde 11"/>
          <p:cNvPicPr>
            <a:picLocks noChangeAspect="1"/>
          </p:cNvPicPr>
          <p:nvPr/>
        </p:nvPicPr>
        <p:blipFill>
          <a:blip r:embed="rId6"/>
          <a:stretch>
            <a:fillRect/>
          </a:stretch>
        </p:blipFill>
        <p:spPr>
          <a:xfrm>
            <a:off x="9778579" y="3926436"/>
            <a:ext cx="1444877" cy="1591194"/>
          </a:xfrm>
          <a:prstGeom prst="rect">
            <a:avLst/>
          </a:prstGeom>
        </p:spPr>
      </p:pic>
    </p:spTree>
    <p:extLst>
      <p:ext uri="{BB962C8B-B14F-4D97-AF65-F5344CB8AC3E}">
        <p14:creationId xmlns:p14="http://schemas.microsoft.com/office/powerpoint/2010/main" val="2929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Bekjempelse med gass</a:t>
            </a:r>
          </a:p>
        </p:txBody>
      </p:sp>
      <p:sp>
        <p:nvSpPr>
          <p:cNvPr id="3" name="Plassholder for innhold 2"/>
          <p:cNvSpPr>
            <a:spLocks noGrp="1"/>
          </p:cNvSpPr>
          <p:nvPr>
            <p:ph sz="half" idx="1"/>
          </p:nvPr>
        </p:nvSpPr>
        <p:spPr>
          <a:xfrm>
            <a:off x="838199" y="1825625"/>
            <a:ext cx="11121189" cy="4351338"/>
          </a:xfrm>
        </p:spPr>
        <p:txBody>
          <a:bodyPr>
            <a:normAutofit/>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Aluminiumfosfid </a:t>
            </a:r>
            <a:endParaRPr lang="nb-NO" altLang="nb-NO" sz="2400" kern="0" dirty="0">
              <a:solidFill>
                <a:srgbClr val="000000"/>
              </a:solidFill>
              <a:latin typeface="Arial"/>
            </a:endParaRPr>
          </a:p>
          <a:p>
            <a:pPr marL="742950" lvl="1" indent="-285750" fontAlgn="base">
              <a:lnSpc>
                <a:spcPct val="100000"/>
              </a:lnSpc>
              <a:spcBef>
                <a:spcPct val="20000"/>
              </a:spcBef>
              <a:spcAft>
                <a:spcPct val="0"/>
              </a:spcAft>
              <a:buFontTx/>
              <a:buChar char="–"/>
            </a:pPr>
            <a:r>
              <a:rPr kumimoji="0" lang="nb-NO" altLang="nb-NO" sz="1800" b="1" i="0" u="none" strike="noStrike" kern="0" cap="none" spc="0" normalizeH="0" baseline="0" noProof="0" dirty="0">
                <a:ln>
                  <a:noFill/>
                </a:ln>
                <a:effectLst/>
                <a:uLnTx/>
                <a:uFillTx/>
                <a:latin typeface="Arial"/>
              </a:rPr>
              <a:t>Brukes Al-fosfid for å beskytte infrastruktur (veier, rør, kabler, jordvoller osv.) defineres middelet som biocid. </a:t>
            </a:r>
          </a:p>
          <a:p>
            <a:pPr lvl="2" fontAlgn="base">
              <a:lnSpc>
                <a:spcPct val="100000"/>
              </a:lnSpc>
              <a:spcBef>
                <a:spcPct val="20000"/>
              </a:spcBef>
              <a:spcAft>
                <a:spcPct val="0"/>
              </a:spcAft>
              <a:buFontTx/>
              <a:buChar char="•"/>
            </a:pPr>
            <a:r>
              <a:rPr kumimoji="0" lang="nb-NO" altLang="nb-NO" sz="1400" b="1" i="0" u="none" strike="noStrike" kern="0" cap="none" spc="0" normalizeH="0" baseline="0" noProof="0" dirty="0">
                <a:ln>
                  <a:noFill/>
                </a:ln>
                <a:effectLst/>
                <a:uLnTx/>
                <a:uFillTx/>
                <a:latin typeface="Arial"/>
              </a:rPr>
              <a:t>Spesialkurs</a:t>
            </a:r>
          </a:p>
          <a:p>
            <a:pPr lvl="2" fontAlgn="base">
              <a:lnSpc>
                <a:spcPct val="100000"/>
              </a:lnSpc>
              <a:spcBef>
                <a:spcPct val="20000"/>
              </a:spcBef>
              <a:spcAft>
                <a:spcPct val="0"/>
              </a:spcAft>
              <a:buFontTx/>
              <a:buChar char="•"/>
            </a:pPr>
            <a:r>
              <a:rPr lang="nb-NO" altLang="nb-NO" sz="1400" b="1" kern="0" dirty="0">
                <a:solidFill>
                  <a:srgbClr val="FF0000"/>
                </a:solidFill>
                <a:latin typeface="Arial"/>
              </a:rPr>
              <a:t>Ingen godkjente midler per i dag</a:t>
            </a:r>
            <a:endParaRPr kumimoji="0" lang="nb-NO" altLang="nb-NO" sz="1400" b="1" i="0" u="none" strike="noStrike" kern="0" cap="none" spc="0" normalizeH="0" baseline="0" noProof="0" dirty="0">
              <a:ln>
                <a:noFill/>
              </a:ln>
              <a:solidFill>
                <a:srgbClr val="FF0000"/>
              </a:solidFill>
              <a:effectLst/>
              <a:uLnTx/>
              <a:uFillTx/>
              <a:latin typeface="Arial"/>
            </a:endParaRPr>
          </a:p>
          <a:p>
            <a:pPr marL="742950" lvl="1" indent="-285750" fontAlgn="base">
              <a:lnSpc>
                <a:spcPct val="100000"/>
              </a:lnSpc>
              <a:spcBef>
                <a:spcPct val="20000"/>
              </a:spcBef>
              <a:spcAft>
                <a:spcPct val="0"/>
              </a:spcAft>
              <a:buFontTx/>
              <a:buChar char="–"/>
            </a:pPr>
            <a:r>
              <a:rPr kumimoji="0" lang="nb-NO" altLang="nb-NO" sz="1800" b="1" i="0" u="none" strike="noStrike" kern="0" cap="none" spc="0" normalizeH="0" baseline="0" noProof="0" dirty="0">
                <a:ln>
                  <a:noFill/>
                </a:ln>
                <a:effectLst/>
                <a:uLnTx/>
                <a:uFillTx/>
                <a:latin typeface="Arial"/>
              </a:rPr>
              <a:t>Brukes Al-fosfid for å beskytte avling, plen, beite osv. defineres middelet som plantevernmiddel</a:t>
            </a:r>
          </a:p>
          <a:p>
            <a:pPr lvl="2" fontAlgn="base">
              <a:lnSpc>
                <a:spcPct val="100000"/>
              </a:lnSpc>
              <a:spcBef>
                <a:spcPct val="20000"/>
              </a:spcBef>
              <a:spcAft>
                <a:spcPct val="0"/>
              </a:spcAft>
            </a:pPr>
            <a:r>
              <a:rPr lang="nb-NO" altLang="nb-NO" sz="1400" b="1" kern="0" dirty="0">
                <a:solidFill>
                  <a:srgbClr val="FF0000"/>
                </a:solidFill>
                <a:latin typeface="Arial"/>
              </a:rPr>
              <a:t>Ingen godkjente midler per i dag</a:t>
            </a:r>
            <a:endParaRPr kumimoji="0" lang="nb-NO" altLang="nb-NO" sz="1400" b="1" i="0" u="none" strike="noStrike" kern="0" cap="none" spc="0" normalizeH="0" baseline="0" noProof="0" dirty="0">
              <a:ln>
                <a:noFill/>
              </a:ln>
              <a:solidFill>
                <a:srgbClr val="FF0000"/>
              </a:solidFill>
              <a:effectLst/>
              <a:uLnTx/>
              <a:uFillTx/>
              <a:latin typeface="Arial"/>
            </a:endParaRPr>
          </a:p>
          <a:p>
            <a:endParaRPr lang="nb-NO" dirty="0"/>
          </a:p>
        </p:txBody>
      </p:sp>
      <p:pic>
        <p:nvPicPr>
          <p:cNvPr id="2" name="Bilde 1"/>
          <p:cNvPicPr>
            <a:picLocks noChangeAspect="1"/>
          </p:cNvPicPr>
          <p:nvPr/>
        </p:nvPicPr>
        <p:blipFill>
          <a:blip r:embed="rId2"/>
          <a:stretch>
            <a:fillRect/>
          </a:stretch>
        </p:blipFill>
        <p:spPr>
          <a:xfrm>
            <a:off x="10466211" y="1518914"/>
            <a:ext cx="1072989" cy="1066892"/>
          </a:xfrm>
          <a:prstGeom prst="rect">
            <a:avLst/>
          </a:prstGeom>
        </p:spPr>
      </p:pic>
    </p:spTree>
    <p:extLst>
      <p:ext uri="{BB962C8B-B14F-4D97-AF65-F5344CB8AC3E}">
        <p14:creationId xmlns:p14="http://schemas.microsoft.com/office/powerpoint/2010/main" val="11871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ctr"/>
            <a:r>
              <a:rPr lang="nb-NO" u="sng" dirty="0"/>
              <a:t>Bekjempelse med gass</a:t>
            </a:r>
          </a:p>
        </p:txBody>
      </p:sp>
      <p:sp>
        <p:nvSpPr>
          <p:cNvPr id="3" name="Plassholder for innhold 2"/>
          <p:cNvSpPr>
            <a:spLocks noGrp="1"/>
          </p:cNvSpPr>
          <p:nvPr>
            <p:ph sz="half" idx="1"/>
          </p:nvPr>
        </p:nvSpPr>
        <p:spPr>
          <a:xfrm>
            <a:off x="838199" y="1825625"/>
            <a:ext cx="8819147" cy="4351338"/>
          </a:xfrm>
        </p:spPr>
        <p:txBody>
          <a:bodyPr/>
          <a:lstStyle/>
          <a:p>
            <a:pPr marL="342900" lvl="0" indent="-342900" fontAlgn="base">
              <a:lnSpc>
                <a:spcPct val="8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Rodenator</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og «</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Varmitgetter</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a:t>
            </a:r>
          </a:p>
          <a:p>
            <a:pPr marL="742950" lvl="1" indent="-285750" fontAlgn="base">
              <a:lnSpc>
                <a:spcPct val="8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Man pumper en blanding av oksygen og propan inn i gangsystemet</a:t>
            </a:r>
          </a:p>
          <a:p>
            <a:pPr marL="742950" lvl="1" indent="-285750" fontAlgn="base">
              <a:lnSpc>
                <a:spcPct val="8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Gassen antennes og forårsaker en eksplosjon</a:t>
            </a:r>
          </a:p>
          <a:p>
            <a:pPr marL="742950" lvl="1" indent="-285750" fontAlgn="base">
              <a:lnSpc>
                <a:spcPct val="80000"/>
              </a:lnSpc>
              <a:spcBef>
                <a:spcPct val="20000"/>
              </a:spcBef>
              <a:spcAft>
                <a:spcPct val="0"/>
              </a:spcAft>
              <a:buFontTx/>
              <a:buChar char="–"/>
            </a:pPr>
            <a:r>
              <a:rPr kumimoji="0" lang="nb-NO" altLang="nb-NO" sz="2000" b="1" i="0" u="none" strike="noStrike" kern="0" cap="none" spc="0" normalizeH="0" baseline="0" noProof="0" dirty="0">
                <a:ln>
                  <a:noFill/>
                </a:ln>
                <a:solidFill>
                  <a:srgbClr val="FF0000"/>
                </a:solidFill>
                <a:effectLst/>
                <a:uLnTx/>
                <a:uFillTx/>
                <a:latin typeface="Arial"/>
              </a:rPr>
              <a:t>Ikke godkjent</a:t>
            </a:r>
          </a:p>
          <a:p>
            <a:endParaRPr lang="nb-NO" dirty="0"/>
          </a:p>
        </p:txBody>
      </p:sp>
      <p:pic>
        <p:nvPicPr>
          <p:cNvPr id="2" name="Plassholder for innhold 1"/>
          <p:cNvPicPr>
            <a:picLocks noGrp="1" noChangeAspect="1"/>
          </p:cNvPicPr>
          <p:nvPr>
            <p:ph sz="half" idx="2"/>
          </p:nvPr>
        </p:nvPicPr>
        <p:blipFill>
          <a:blip r:embed="rId2"/>
          <a:stretch>
            <a:fillRect/>
          </a:stretch>
        </p:blipFill>
        <p:spPr>
          <a:xfrm>
            <a:off x="9472750" y="1925608"/>
            <a:ext cx="2591025" cy="1731414"/>
          </a:xfrm>
          <a:prstGeom prst="rect">
            <a:avLst/>
          </a:prstGeom>
        </p:spPr>
      </p:pic>
    </p:spTree>
    <p:extLst>
      <p:ext uri="{BB962C8B-B14F-4D97-AF65-F5344CB8AC3E}">
        <p14:creationId xmlns:p14="http://schemas.microsoft.com/office/powerpoint/2010/main" val="368255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Plassering av feller</a:t>
            </a:r>
            <a:endParaRPr lang="nb-NO" sz="3600" dirty="0"/>
          </a:p>
        </p:txBody>
      </p:sp>
      <p:sp>
        <p:nvSpPr>
          <p:cNvPr id="3" name="Plassholder for innhold 2"/>
          <p:cNvSpPr>
            <a:spLocks noGrp="1"/>
          </p:cNvSpPr>
          <p:nvPr>
            <p:ph idx="1"/>
          </p:nvPr>
        </p:nvSpPr>
        <p:spPr>
          <a:xfrm>
            <a:off x="838200" y="1825625"/>
            <a:ext cx="10391775" cy="4351338"/>
          </a:xfrm>
        </p:spPr>
        <p:txBody>
          <a:bodyPr>
            <a:normAutofit/>
          </a:bodyPr>
          <a:lstStyle/>
          <a:p>
            <a:r>
              <a:rPr lang="nb-NO" sz="2400" dirty="0">
                <a:latin typeface="Arial" panose="020B0604020202020204" pitchFamily="34" charset="0"/>
                <a:cs typeface="Arial" panose="020B0604020202020204" pitchFamily="34" charset="0"/>
              </a:rPr>
              <a:t>Feller må plasseres der dyrene ferdes, og på steder der dyrene er trygge</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Vandringsveier utendørs og innendørs</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Se etter stier i vegetasjonen ute</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Langs vegger</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I hjørner</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Under paller, utstyr </a:t>
            </a:r>
            <a:r>
              <a:rPr lang="nb-NO" sz="1600" dirty="0" err="1">
                <a:latin typeface="Arial" panose="020B0604020202020204" pitchFamily="34" charset="0"/>
                <a:cs typeface="Arial" panose="020B0604020202020204" pitchFamily="34" charset="0"/>
              </a:rPr>
              <a:t>osv</a:t>
            </a:r>
            <a:r>
              <a:rPr lang="nb-NO" sz="1600" dirty="0">
                <a:latin typeface="Arial" panose="020B0604020202020204" pitchFamily="34" charset="0"/>
                <a:cs typeface="Arial" panose="020B0604020202020204" pitchFamily="34" charset="0"/>
              </a:rPr>
              <a:t> som gir skjul</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Langs rør og ledningsgater</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Mørke steder</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Steder med mat og vann</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Ved hull og sprekker</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Trenger ikke plasseres på gulvet, men kan også festes på vegg</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Husk neofobi hos enkelte rotter og husmus</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Bruk kamera for å oppdage hvor dyr går</a:t>
            </a:r>
          </a:p>
          <a:p>
            <a:endParaRPr lang="nb-NO" sz="2400" dirty="0">
              <a:latin typeface="Arial" panose="020B0604020202020204" pitchFamily="34" charset="0"/>
              <a:cs typeface="Arial" panose="020B0604020202020204" pitchFamily="34" charset="0"/>
            </a:endParaRPr>
          </a:p>
        </p:txBody>
      </p:sp>
      <p:pic>
        <p:nvPicPr>
          <p:cNvPr id="6" name="Bilde 5"/>
          <p:cNvPicPr>
            <a:picLocks noChangeAspect="1"/>
          </p:cNvPicPr>
          <p:nvPr/>
        </p:nvPicPr>
        <p:blipFill>
          <a:blip r:embed="rId3"/>
          <a:stretch>
            <a:fillRect/>
          </a:stretch>
        </p:blipFill>
        <p:spPr>
          <a:xfrm>
            <a:off x="8391525" y="2905125"/>
            <a:ext cx="3429000" cy="2571750"/>
          </a:xfrm>
          <a:prstGeom prst="rect">
            <a:avLst/>
          </a:prstGeom>
        </p:spPr>
      </p:pic>
    </p:spTree>
    <p:extLst>
      <p:ext uri="{BB962C8B-B14F-4D97-AF65-F5344CB8AC3E}">
        <p14:creationId xmlns:p14="http://schemas.microsoft.com/office/powerpoint/2010/main" val="3855099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1432324" y="44557"/>
            <a:ext cx="9150889" cy="5791702"/>
          </a:xfrm>
          <a:prstGeom prst="rect">
            <a:avLst/>
          </a:prstGeom>
        </p:spPr>
      </p:pic>
    </p:spTree>
    <p:extLst>
      <p:ext uri="{BB962C8B-B14F-4D97-AF65-F5344CB8AC3E}">
        <p14:creationId xmlns:p14="http://schemas.microsoft.com/office/powerpoint/2010/main" val="1890929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Konklusjon våndbekjempelse</a:t>
            </a:r>
          </a:p>
        </p:txBody>
      </p:sp>
      <p:sp>
        <p:nvSpPr>
          <p:cNvPr id="3" name="Plassholder for innhold 2"/>
          <p:cNvSpPr>
            <a:spLocks noGrp="1"/>
          </p:cNvSpPr>
          <p:nvPr>
            <p:ph sz="half" idx="1"/>
          </p:nvPr>
        </p:nvSpPr>
        <p:spPr>
          <a:xfrm>
            <a:off x="838200" y="1825625"/>
            <a:ext cx="10776284" cy="4351338"/>
          </a:xfrm>
        </p:spPr>
        <p:txBody>
          <a:bodyPr/>
          <a:lstStyle/>
          <a:p>
            <a:pPr marL="342900" lvl="0" indent="-342900" eaLnBrk="0" fontAlgn="base" hangingPunct="0">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Ingen </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antikoagulanter</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er godkjent</a:t>
            </a:r>
          </a:p>
          <a:p>
            <a:pPr marL="342900" lvl="0" indent="-342900" eaLnBrk="0" fontAlgn="base" hangingPunct="0">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Eksos, karbid, </a:t>
            </a:r>
            <a:r>
              <a:rPr kumimoji="0" lang="nb-NO" altLang="nb-NO" sz="2400" b="0" i="0" u="none" strike="noStrike" kern="0" cap="none" spc="0" normalizeH="0" baseline="0" noProof="0" dirty="0" err="1">
                <a:ln>
                  <a:noFill/>
                </a:ln>
                <a:solidFill>
                  <a:srgbClr val="000000"/>
                </a:solidFill>
                <a:effectLst/>
                <a:uLnTx/>
                <a:uFillTx/>
                <a:latin typeface="Arial"/>
                <a:ea typeface="+mn-ea"/>
                <a:cs typeface="+mn-cs"/>
              </a:rPr>
              <a:t>rodenator</a:t>
            </a:r>
            <a:r>
              <a:rPr kumimoji="0" lang="nb-NO" altLang="nb-NO" sz="2400" b="0" i="0" u="none" strike="noStrike" kern="0" cap="none" spc="0" normalizeH="0" baseline="0" noProof="0" dirty="0">
                <a:ln>
                  <a:noFill/>
                </a:ln>
                <a:solidFill>
                  <a:srgbClr val="000000"/>
                </a:solidFill>
                <a:effectLst/>
                <a:uLnTx/>
                <a:uFillTx/>
                <a:latin typeface="Arial"/>
                <a:ea typeface="+mn-ea"/>
                <a:cs typeface="+mn-cs"/>
              </a:rPr>
              <a:t> er ikke godkjent</a:t>
            </a:r>
          </a:p>
          <a:p>
            <a:pPr marL="342900" lvl="0" indent="-342900" eaLnBrk="0" fontAlgn="base" hangingPunct="0">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Al-fosfid</a:t>
            </a:r>
          </a:p>
          <a:p>
            <a:pPr marL="742950" lvl="1" indent="-285750" eaLnBrk="0" fontAlgn="base" hangingPunct="0">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Må være godkjent skadedyrbekjemper med spesialkurs</a:t>
            </a:r>
          </a:p>
          <a:p>
            <a:pPr marL="742950" lvl="1" indent="-285750" eaLnBrk="0" fontAlgn="base" hangingPunct="0">
              <a:lnSpc>
                <a:spcPct val="100000"/>
              </a:lnSpc>
              <a:spcBef>
                <a:spcPct val="20000"/>
              </a:spcBef>
              <a:spcAft>
                <a:spcPct val="0"/>
              </a:spcAft>
              <a:buFontTx/>
              <a:buChar char="–"/>
            </a:pPr>
            <a:r>
              <a:rPr lang="nb-NO" altLang="nb-NO" sz="2000" kern="0" dirty="0">
                <a:solidFill>
                  <a:srgbClr val="000000"/>
                </a:solidFill>
                <a:latin typeface="Arial"/>
              </a:rPr>
              <a:t>Ikke godkjent biocid per i dag</a:t>
            </a:r>
            <a:endParaRPr kumimoji="0" lang="nb-NO" altLang="nb-NO" sz="2000" b="0" i="0" u="none" strike="noStrike" kern="0" cap="none" spc="0" normalizeH="0" baseline="0" noProof="0" dirty="0">
              <a:ln>
                <a:noFill/>
              </a:ln>
              <a:solidFill>
                <a:srgbClr val="000000"/>
              </a:solidFill>
              <a:effectLst/>
              <a:uLnTx/>
              <a:uFillTx/>
              <a:latin typeface="Arial"/>
            </a:endParaRPr>
          </a:p>
          <a:p>
            <a:pPr marL="742950" lvl="1" indent="-285750" eaLnBrk="0" fontAlgn="base" hangingPunct="0">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Ikke </a:t>
            </a:r>
            <a:r>
              <a:rPr lang="nb-NO" altLang="nb-NO" sz="2000" kern="0" dirty="0">
                <a:solidFill>
                  <a:srgbClr val="000000"/>
                </a:solidFill>
                <a:latin typeface="Arial"/>
              </a:rPr>
              <a:t>godkjent som </a:t>
            </a:r>
            <a:r>
              <a:rPr kumimoji="0" lang="nb-NO" altLang="nb-NO" sz="2000" b="0" i="0" u="none" strike="noStrike" kern="0" cap="none" spc="0" normalizeH="0" baseline="0" noProof="0" dirty="0">
                <a:ln>
                  <a:noFill/>
                </a:ln>
                <a:solidFill>
                  <a:srgbClr val="000000"/>
                </a:solidFill>
                <a:effectLst/>
                <a:uLnTx/>
                <a:uFillTx/>
                <a:latin typeface="Arial"/>
              </a:rPr>
              <a:t>plantevernmiddel per i dag</a:t>
            </a:r>
          </a:p>
          <a:p>
            <a:pPr marL="342900" lvl="0" indent="-342900" eaLnBrk="0" fontAlgn="base" hangingPunct="0">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Sikring og ulike felletyper er et alternativ som kan fungere såfremt det ikke er vånd over store områder </a:t>
            </a:r>
          </a:p>
          <a:p>
            <a:pPr marL="342900" lvl="0" indent="-342900" eaLnBrk="0" fontAlgn="base" hangingPunct="0">
              <a:lnSpc>
                <a:spcPct val="100000"/>
              </a:lnSpc>
              <a:spcBef>
                <a:spcPct val="20000"/>
              </a:spcBef>
              <a:spcAft>
                <a:spcPct val="0"/>
              </a:spcAft>
              <a:buFontTx/>
              <a:buChar char="•"/>
            </a:pPr>
            <a:r>
              <a:rPr lang="nb-NO" altLang="nb-NO" sz="2400" kern="0" dirty="0">
                <a:solidFill>
                  <a:srgbClr val="000000"/>
                </a:solidFill>
                <a:latin typeface="Arial"/>
              </a:rPr>
              <a:t>Gjøre området attraktivt for ugler og andre rovfugler</a:t>
            </a: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endParaRPr lang="nb-NO" dirty="0"/>
          </a:p>
        </p:txBody>
      </p:sp>
    </p:spTree>
    <p:extLst>
      <p:ext uri="{BB962C8B-B14F-4D97-AF65-F5344CB8AC3E}">
        <p14:creationId xmlns:p14="http://schemas.microsoft.com/office/powerpoint/2010/main" val="269477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Bilde 1">
            <a:extLst>
              <a:ext uri="{FF2B5EF4-FFF2-40B4-BE49-F238E27FC236}">
                <a16:creationId xmlns:a16="http://schemas.microsoft.com/office/drawing/2014/main" id="{420B19E0-C1F9-4F37-A8CB-45288A88843F}"/>
              </a:ext>
            </a:extLst>
          </p:cNvPr>
          <p:cNvPicPr>
            <a:picLocks noChangeAspect="1"/>
          </p:cNvPicPr>
          <p:nvPr/>
        </p:nvPicPr>
        <p:blipFill rotWithShape="1">
          <a:blip r:embed="rId3"/>
          <a:srcRect t="8642" b="16372"/>
          <a:stretch/>
        </p:blipFill>
        <p:spPr>
          <a:xfrm>
            <a:off x="20" y="1282"/>
            <a:ext cx="12191980" cy="6856718"/>
          </a:xfrm>
          <a:prstGeom prst="rect">
            <a:avLst/>
          </a:prstGeom>
        </p:spPr>
      </p:pic>
      <p:pic>
        <p:nvPicPr>
          <p:cNvPr id="3" name="Bilde 2">
            <a:extLst>
              <a:ext uri="{FF2B5EF4-FFF2-40B4-BE49-F238E27FC236}">
                <a16:creationId xmlns:a16="http://schemas.microsoft.com/office/drawing/2014/main" id="{5CF57644-B430-4268-86EB-28A1600F4041}"/>
              </a:ext>
            </a:extLst>
          </p:cNvPr>
          <p:cNvPicPr>
            <a:picLocks noChangeAspect="1"/>
          </p:cNvPicPr>
          <p:nvPr/>
        </p:nvPicPr>
        <p:blipFill>
          <a:blip r:embed="rId4"/>
          <a:stretch>
            <a:fillRect/>
          </a:stretch>
        </p:blipFill>
        <p:spPr>
          <a:xfrm>
            <a:off x="6267450" y="3590925"/>
            <a:ext cx="2983555" cy="2876550"/>
          </a:xfrm>
          <a:prstGeom prst="rect">
            <a:avLst/>
          </a:prstGeom>
        </p:spPr>
      </p:pic>
      <p:pic>
        <p:nvPicPr>
          <p:cNvPr id="4" name="Bilde 3">
            <a:extLst>
              <a:ext uri="{FF2B5EF4-FFF2-40B4-BE49-F238E27FC236}">
                <a16:creationId xmlns:a16="http://schemas.microsoft.com/office/drawing/2014/main" id="{E5540D27-165D-4367-AF42-5097E19EBA66}"/>
              </a:ext>
            </a:extLst>
          </p:cNvPr>
          <p:cNvPicPr>
            <a:picLocks noChangeAspect="1"/>
          </p:cNvPicPr>
          <p:nvPr/>
        </p:nvPicPr>
        <p:blipFill>
          <a:blip r:embed="rId5"/>
          <a:stretch>
            <a:fillRect/>
          </a:stretch>
        </p:blipFill>
        <p:spPr>
          <a:xfrm rot="5644143">
            <a:off x="5637735" y="1157921"/>
            <a:ext cx="588436" cy="2626008"/>
          </a:xfrm>
          <a:prstGeom prst="rect">
            <a:avLst/>
          </a:prstGeom>
        </p:spPr>
      </p:pic>
      <p:pic>
        <p:nvPicPr>
          <p:cNvPr id="5" name="Bilde 4">
            <a:extLst>
              <a:ext uri="{FF2B5EF4-FFF2-40B4-BE49-F238E27FC236}">
                <a16:creationId xmlns:a16="http://schemas.microsoft.com/office/drawing/2014/main" id="{F0556D4F-6E56-18E2-E541-E98DAD4C60DA}"/>
              </a:ext>
            </a:extLst>
          </p:cNvPr>
          <p:cNvPicPr>
            <a:picLocks noChangeAspect="1"/>
          </p:cNvPicPr>
          <p:nvPr/>
        </p:nvPicPr>
        <p:blipFill>
          <a:blip r:embed="rId5"/>
          <a:stretch>
            <a:fillRect/>
          </a:stretch>
        </p:blipFill>
        <p:spPr>
          <a:xfrm rot="19674438">
            <a:off x="3360316" y="2196959"/>
            <a:ext cx="588436" cy="2626008"/>
          </a:xfrm>
          <a:prstGeom prst="rect">
            <a:avLst/>
          </a:prstGeom>
        </p:spPr>
      </p:pic>
    </p:spTree>
    <p:extLst>
      <p:ext uri="{BB962C8B-B14F-4D97-AF65-F5344CB8AC3E}">
        <p14:creationId xmlns:p14="http://schemas.microsoft.com/office/powerpoint/2010/main" val="153419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Et bilde som inneholder innendørs, katt, sitter, stående&#10;&#10;Automatisk generert beskrivelse">
            <a:extLst>
              <a:ext uri="{FF2B5EF4-FFF2-40B4-BE49-F238E27FC236}">
                <a16:creationId xmlns:a16="http://schemas.microsoft.com/office/drawing/2014/main" id="{37A41770-1CF8-4A18-89B4-1C376F548B72}"/>
              </a:ext>
            </a:extLst>
          </p:cNvPr>
          <p:cNvPicPr>
            <a:picLocks noGrp="1" noChangeAspect="1"/>
          </p:cNvPicPr>
          <p:nvPr>
            <p:ph idx="1"/>
          </p:nvPr>
        </p:nvPicPr>
        <p:blipFill rotWithShape="1">
          <a:blip r:embed="rId3"/>
          <a:srcRect t="33575"/>
          <a:stretch/>
        </p:blipFill>
        <p:spPr>
          <a:xfrm>
            <a:off x="20" y="1282"/>
            <a:ext cx="12191980" cy="6856718"/>
          </a:xfrm>
          <a:prstGeom prst="rect">
            <a:avLst/>
          </a:prstGeom>
        </p:spPr>
      </p:pic>
      <p:pic>
        <p:nvPicPr>
          <p:cNvPr id="2" name="Bilde 1">
            <a:extLst>
              <a:ext uri="{FF2B5EF4-FFF2-40B4-BE49-F238E27FC236}">
                <a16:creationId xmlns:a16="http://schemas.microsoft.com/office/drawing/2014/main" id="{F10B627B-1B13-4096-9C5D-8CD39F1889CC}"/>
              </a:ext>
            </a:extLst>
          </p:cNvPr>
          <p:cNvPicPr>
            <a:picLocks noChangeAspect="1"/>
          </p:cNvPicPr>
          <p:nvPr/>
        </p:nvPicPr>
        <p:blipFill>
          <a:blip r:embed="rId4"/>
          <a:stretch>
            <a:fillRect/>
          </a:stretch>
        </p:blipFill>
        <p:spPr>
          <a:xfrm>
            <a:off x="7497950" y="1685419"/>
            <a:ext cx="2987299" cy="2877561"/>
          </a:xfrm>
          <a:prstGeom prst="rect">
            <a:avLst/>
          </a:prstGeom>
        </p:spPr>
      </p:pic>
      <p:pic>
        <p:nvPicPr>
          <p:cNvPr id="3" name="Bilde 2">
            <a:extLst>
              <a:ext uri="{FF2B5EF4-FFF2-40B4-BE49-F238E27FC236}">
                <a16:creationId xmlns:a16="http://schemas.microsoft.com/office/drawing/2014/main" id="{30FEA47E-E405-4D18-AC5A-D171DD93A513}"/>
              </a:ext>
            </a:extLst>
          </p:cNvPr>
          <p:cNvPicPr>
            <a:picLocks noChangeAspect="1"/>
          </p:cNvPicPr>
          <p:nvPr/>
        </p:nvPicPr>
        <p:blipFill>
          <a:blip r:embed="rId5"/>
          <a:stretch>
            <a:fillRect/>
          </a:stretch>
        </p:blipFill>
        <p:spPr>
          <a:xfrm rot="10556657">
            <a:off x="6332922" y="1960880"/>
            <a:ext cx="1092002" cy="2060593"/>
          </a:xfrm>
          <a:prstGeom prst="rect">
            <a:avLst/>
          </a:prstGeom>
        </p:spPr>
      </p:pic>
    </p:spTree>
    <p:extLst>
      <p:ext uri="{BB962C8B-B14F-4D97-AF65-F5344CB8AC3E}">
        <p14:creationId xmlns:p14="http://schemas.microsoft.com/office/powerpoint/2010/main" val="259673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Et bilde som inneholder innendørs, foto, sitter, bord&#10;&#10;Automatisk generert beskrivelse">
            <a:extLst>
              <a:ext uri="{FF2B5EF4-FFF2-40B4-BE49-F238E27FC236}">
                <a16:creationId xmlns:a16="http://schemas.microsoft.com/office/drawing/2014/main" id="{73D836DD-0500-405E-A84E-D781DF3DD357}"/>
              </a:ext>
            </a:extLst>
          </p:cNvPr>
          <p:cNvPicPr>
            <a:picLocks noGrp="1" noChangeAspect="1"/>
          </p:cNvPicPr>
          <p:nvPr>
            <p:ph idx="1"/>
          </p:nvPr>
        </p:nvPicPr>
        <p:blipFill rotWithShape="1">
          <a:blip r:embed="rId3"/>
          <a:srcRect t="32512"/>
          <a:stretch/>
        </p:blipFill>
        <p:spPr>
          <a:xfrm>
            <a:off x="20" y="1282"/>
            <a:ext cx="12191980" cy="6856718"/>
          </a:xfrm>
          <a:prstGeom prst="rect">
            <a:avLst/>
          </a:prstGeom>
        </p:spPr>
      </p:pic>
    </p:spTree>
    <p:extLst>
      <p:ext uri="{BB962C8B-B14F-4D97-AF65-F5344CB8AC3E}">
        <p14:creationId xmlns:p14="http://schemas.microsoft.com/office/powerpoint/2010/main" val="1131080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4AC45A6-C718-419D-8B9B-421689A08CC5}"/>
              </a:ext>
            </a:extLst>
          </p:cNvPr>
          <p:cNvPicPr>
            <a:picLocks noChangeAspect="1"/>
          </p:cNvPicPr>
          <p:nvPr/>
        </p:nvPicPr>
        <p:blipFill rotWithShape="1">
          <a:blip r:embed="rId3"/>
          <a:srcRect t="23698" b="1316"/>
          <a:stretch/>
        </p:blipFill>
        <p:spPr>
          <a:xfrm>
            <a:off x="20" y="1282"/>
            <a:ext cx="12191980" cy="6856718"/>
          </a:xfrm>
          <a:prstGeom prst="rect">
            <a:avLst/>
          </a:prstGeom>
        </p:spPr>
      </p:pic>
      <p:sp>
        <p:nvSpPr>
          <p:cNvPr id="2" name="Ellipse 1">
            <a:extLst>
              <a:ext uri="{FF2B5EF4-FFF2-40B4-BE49-F238E27FC236}">
                <a16:creationId xmlns:a16="http://schemas.microsoft.com/office/drawing/2014/main" id="{BADA8F82-2C75-45F0-96A3-2855F2E3C049}"/>
              </a:ext>
            </a:extLst>
          </p:cNvPr>
          <p:cNvSpPr/>
          <p:nvPr/>
        </p:nvSpPr>
        <p:spPr>
          <a:xfrm>
            <a:off x="2329833" y="1444865"/>
            <a:ext cx="6470543" cy="471923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Rett pilkobling 4">
            <a:extLst>
              <a:ext uri="{FF2B5EF4-FFF2-40B4-BE49-F238E27FC236}">
                <a16:creationId xmlns:a16="http://schemas.microsoft.com/office/drawing/2014/main" id="{B54B7125-1296-4F26-9A67-AA961CA49560}"/>
              </a:ext>
            </a:extLst>
          </p:cNvPr>
          <p:cNvCxnSpPr>
            <a:cxnSpLocks/>
          </p:cNvCxnSpPr>
          <p:nvPr/>
        </p:nvCxnSpPr>
        <p:spPr>
          <a:xfrm flipV="1">
            <a:off x="684636" y="826029"/>
            <a:ext cx="73901" cy="1612371"/>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tt pilkobling 7">
            <a:extLst>
              <a:ext uri="{FF2B5EF4-FFF2-40B4-BE49-F238E27FC236}">
                <a16:creationId xmlns:a16="http://schemas.microsoft.com/office/drawing/2014/main" id="{890D3421-4BE8-4478-8777-2BB53E9F9C31}"/>
              </a:ext>
            </a:extLst>
          </p:cNvPr>
          <p:cNvCxnSpPr>
            <a:cxnSpLocks/>
          </p:cNvCxnSpPr>
          <p:nvPr/>
        </p:nvCxnSpPr>
        <p:spPr>
          <a:xfrm flipV="1">
            <a:off x="1182254" y="1002145"/>
            <a:ext cx="757382" cy="1237673"/>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tt pilkobling 9">
            <a:extLst>
              <a:ext uri="{FF2B5EF4-FFF2-40B4-BE49-F238E27FC236}">
                <a16:creationId xmlns:a16="http://schemas.microsoft.com/office/drawing/2014/main" id="{9323CD86-6487-49D0-B218-90E4BA510006}"/>
              </a:ext>
            </a:extLst>
          </p:cNvPr>
          <p:cNvCxnSpPr>
            <a:cxnSpLocks/>
          </p:cNvCxnSpPr>
          <p:nvPr/>
        </p:nvCxnSpPr>
        <p:spPr>
          <a:xfrm flipV="1">
            <a:off x="1982303" y="1085272"/>
            <a:ext cx="757382" cy="1237673"/>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CE9D9E9D-E48F-4825-B7A2-FF578A2AE5B5}"/>
              </a:ext>
            </a:extLst>
          </p:cNvPr>
          <p:cNvCxnSpPr>
            <a:cxnSpLocks/>
          </p:cNvCxnSpPr>
          <p:nvPr/>
        </p:nvCxnSpPr>
        <p:spPr>
          <a:xfrm flipV="1">
            <a:off x="2708524" y="1085272"/>
            <a:ext cx="757382" cy="1237673"/>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E17EC3B1-1A3D-4AB7-9251-45B59C3DC817}"/>
              </a:ext>
            </a:extLst>
          </p:cNvPr>
          <p:cNvCxnSpPr>
            <a:cxnSpLocks/>
          </p:cNvCxnSpPr>
          <p:nvPr/>
        </p:nvCxnSpPr>
        <p:spPr>
          <a:xfrm flipV="1">
            <a:off x="3530540" y="1200727"/>
            <a:ext cx="757382" cy="1237673"/>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Bilde 2">
            <a:extLst>
              <a:ext uri="{FF2B5EF4-FFF2-40B4-BE49-F238E27FC236}">
                <a16:creationId xmlns:a16="http://schemas.microsoft.com/office/drawing/2014/main" id="{74A67918-0A54-485F-B39D-3E81AA83016D}"/>
              </a:ext>
            </a:extLst>
          </p:cNvPr>
          <p:cNvPicPr>
            <a:picLocks noChangeAspect="1"/>
          </p:cNvPicPr>
          <p:nvPr/>
        </p:nvPicPr>
        <p:blipFill>
          <a:blip r:embed="rId4"/>
          <a:stretch>
            <a:fillRect/>
          </a:stretch>
        </p:blipFill>
        <p:spPr>
          <a:xfrm rot="16200000">
            <a:off x="9186857" y="2442969"/>
            <a:ext cx="737633" cy="3291828"/>
          </a:xfrm>
          <a:prstGeom prst="rect">
            <a:avLst/>
          </a:prstGeom>
        </p:spPr>
      </p:pic>
    </p:spTree>
    <p:extLst>
      <p:ext uri="{BB962C8B-B14F-4D97-AF65-F5344CB8AC3E}">
        <p14:creationId xmlns:p14="http://schemas.microsoft.com/office/powerpoint/2010/main" val="24415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1992313" y="1913280"/>
            <a:ext cx="8229600" cy="4525963"/>
          </a:xfrm>
        </p:spPr>
        <p:txBody>
          <a:bodyPr>
            <a:normAutofit/>
          </a:bodyPr>
          <a:lstStyle/>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dirty="0" err="1">
                <a:latin typeface="Arial" panose="020B0604020202020204" pitchFamily="34" charset="0"/>
                <a:cs typeface="Arial" panose="020B0604020202020204" pitchFamily="34" charset="0"/>
              </a:rPr>
              <a:t>Limfeller</a:t>
            </a:r>
            <a:endParaRPr lang="nb-NO" altLang="nb-NO" sz="24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Forbudt mot gnagere</a:t>
            </a:r>
          </a:p>
          <a:p>
            <a:pPr eaLnBrk="1" hangingPunct="1"/>
            <a:endParaRPr lang="nb-NO" altLang="nb-NO" sz="2400" dirty="0">
              <a:latin typeface="Arial" panose="020B0604020202020204" pitchFamily="34" charset="0"/>
              <a:cs typeface="Arial" panose="020B0604020202020204" pitchFamily="34" charset="0"/>
            </a:endParaRP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dirty="0">
                <a:latin typeface="Arial" panose="020B0604020202020204" pitchFamily="34" charset="0"/>
                <a:cs typeface="Arial" panose="020B0604020202020204" pitchFamily="34" charset="0"/>
              </a:rPr>
              <a:t>Drukningsfeller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Ikke anbefalt metode </a:t>
            </a:r>
            <a:r>
              <a:rPr lang="nb-NO" altLang="nb-NO" sz="2000" dirty="0" err="1">
                <a:latin typeface="Arial" panose="020B0604020202020204" pitchFamily="34" charset="0"/>
                <a:cs typeface="Arial" panose="020B0604020202020204" pitchFamily="34" charset="0"/>
              </a:rPr>
              <a:t>pga</a:t>
            </a:r>
            <a:r>
              <a:rPr lang="nb-NO" altLang="nb-NO" sz="2000" dirty="0">
                <a:latin typeface="Arial" panose="020B0604020202020204" pitchFamily="34" charset="0"/>
                <a:cs typeface="Arial" panose="020B0604020202020204" pitchFamily="34" charset="0"/>
              </a:rPr>
              <a:t> dyrevelferd</a:t>
            </a:r>
          </a:p>
          <a:p>
            <a:pPr eaLnBrk="1" hangingPunct="1"/>
            <a:endParaRPr lang="nb-NO" altLang="nb-NO" dirty="0"/>
          </a:p>
          <a:p>
            <a:pPr lvl="1" eaLnBrk="1" hangingPunct="1"/>
            <a:endParaRPr lang="nb-NO" altLang="nb-NO" sz="3100" dirty="0"/>
          </a:p>
        </p:txBody>
      </p:sp>
      <p:sp>
        <p:nvSpPr>
          <p:cNvPr id="68614" name="Rectangle 14"/>
          <p:cNvSpPr>
            <a:spLocks noGrp="1" noChangeArrowheads="1"/>
          </p:cNvSpPr>
          <p:nvPr>
            <p:ph type="title"/>
          </p:nvPr>
        </p:nvSpPr>
        <p:spPr bwMode="auto">
          <a:xfrm>
            <a:off x="1992313" y="620714"/>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err="1">
                <a:latin typeface="Arial" panose="020B0604020202020204" pitchFamily="34" charset="0"/>
                <a:cs typeface="Arial" panose="020B0604020202020204" pitchFamily="34" charset="0"/>
              </a:rPr>
              <a:t>Limfeller</a:t>
            </a:r>
            <a:r>
              <a:rPr lang="nb-NO" altLang="nb-NO" sz="3600" b="1" dirty="0">
                <a:latin typeface="Arial" panose="020B0604020202020204" pitchFamily="34" charset="0"/>
                <a:cs typeface="Arial" panose="020B0604020202020204" pitchFamily="34" charset="0"/>
              </a:rPr>
              <a:t> og drukningsfeller</a:t>
            </a:r>
          </a:p>
        </p:txBody>
      </p:sp>
      <p:pic>
        <p:nvPicPr>
          <p:cNvPr id="686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867" y="1913280"/>
            <a:ext cx="2270125" cy="170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ilde 1"/>
          <p:cNvPicPr>
            <a:picLocks noChangeAspect="1"/>
          </p:cNvPicPr>
          <p:nvPr/>
        </p:nvPicPr>
        <p:blipFill rotWithShape="1">
          <a:blip r:embed="rId4">
            <a:extLst>
              <a:ext uri="{28A0092B-C50C-407E-A947-70E740481C1C}">
                <a14:useLocalDpi xmlns:a14="http://schemas.microsoft.com/office/drawing/2010/main" val="0"/>
              </a:ext>
            </a:extLst>
          </a:blip>
          <a:srcRect l="64374" b="77420"/>
          <a:stretch/>
        </p:blipFill>
        <p:spPr>
          <a:xfrm flipH="1">
            <a:off x="7252645" y="3980680"/>
            <a:ext cx="2154571" cy="1365565"/>
          </a:xfrm>
          <a:prstGeom prst="rect">
            <a:avLst/>
          </a:prstGeom>
        </p:spPr>
      </p:pic>
    </p:spTree>
    <p:extLst>
      <p:ext uri="{BB962C8B-B14F-4D97-AF65-F5344CB8AC3E}">
        <p14:creationId xmlns:p14="http://schemas.microsoft.com/office/powerpoint/2010/main" val="113708353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D0BC8DA90DE34FB6A749B252622F8B" ma:contentTypeVersion="6" ma:contentTypeDescription="Opprett et nytt dokument." ma:contentTypeScope="" ma:versionID="bb78e3b738b98fead8bebe34fa047891">
  <xsd:schema xmlns:xsd="http://www.w3.org/2001/XMLSchema" xmlns:xs="http://www.w3.org/2001/XMLSchema" xmlns:p="http://schemas.microsoft.com/office/2006/metadata/properties" xmlns:ns2="49783f0b-48ac-43ed-8777-a9ae9a102946" xmlns:ns3="17c28d34-4070-45a3-85bc-dc9b91de2fc9" targetNamespace="http://schemas.microsoft.com/office/2006/metadata/properties" ma:root="true" ma:fieldsID="2c195c7787982a5b65b3ccb8c1547c33" ns2:_="" ns3:_="">
    <xsd:import namespace="49783f0b-48ac-43ed-8777-a9ae9a102946"/>
    <xsd:import namespace="17c28d34-4070-45a3-85bc-dc9b91de2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83f0b-48ac-43ed-8777-a9ae9a102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c28d34-4070-45a3-85bc-dc9b91de2fc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95F88E-FEA6-4ACE-8B52-D22D1BAB4FA8}"/>
</file>

<file path=customXml/itemProps2.xml><?xml version="1.0" encoding="utf-8"?>
<ds:datastoreItem xmlns:ds="http://schemas.openxmlformats.org/officeDocument/2006/customXml" ds:itemID="{A6593216-E7E5-4645-BFC9-CB98F5E79AAE}"/>
</file>

<file path=customXml/itemProps3.xml><?xml version="1.0" encoding="utf-8"?>
<ds:datastoreItem xmlns:ds="http://schemas.openxmlformats.org/officeDocument/2006/customXml" ds:itemID="{251FCAAC-BA53-4F90-A6BC-C42EDCD8AD6A}"/>
</file>

<file path=docProps/app.xml><?xml version="1.0" encoding="utf-8"?>
<Properties xmlns="http://schemas.openxmlformats.org/officeDocument/2006/extended-properties" xmlns:vt="http://schemas.openxmlformats.org/officeDocument/2006/docPropsVTypes">
  <TotalTime>2258</TotalTime>
  <Words>3060</Words>
  <Application>Microsoft Office PowerPoint</Application>
  <PresentationFormat>Widescreen</PresentationFormat>
  <Paragraphs>295</Paragraphs>
  <Slides>41</Slides>
  <Notes>37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41</vt:i4>
      </vt:variant>
    </vt:vector>
  </HeadingPairs>
  <TitlesOfParts>
    <vt:vector size="46" baseType="lpstr">
      <vt:lpstr>Arial</vt:lpstr>
      <vt:lpstr>Calibri</vt:lpstr>
      <vt:lpstr>Calibri Light</vt:lpstr>
      <vt:lpstr>Wingdings</vt:lpstr>
      <vt:lpstr>Office-tema</vt:lpstr>
      <vt:lpstr>Mekanisk bekjempelse - feller</vt:lpstr>
      <vt:lpstr>Bekjempelse med feller</vt:lpstr>
      <vt:lpstr>Plassering av feller</vt:lpstr>
      <vt:lpstr>Plassering av feller</vt:lpstr>
      <vt:lpstr>PowerPoint-presentasjon</vt:lpstr>
      <vt:lpstr>PowerPoint-presentasjon</vt:lpstr>
      <vt:lpstr>PowerPoint-presentasjon</vt:lpstr>
      <vt:lpstr>PowerPoint-presentasjon</vt:lpstr>
      <vt:lpstr>Limfeller og drukningsfeller</vt:lpstr>
      <vt:lpstr>Levendefangstfeller</vt:lpstr>
      <vt:lpstr>Drepende feller</vt:lpstr>
      <vt:lpstr>Klappfeller og slagfeller </vt:lpstr>
      <vt:lpstr>Klappfeller og slagfeller</vt:lpstr>
      <vt:lpstr>PowerPoint-presentasjon</vt:lpstr>
      <vt:lpstr>PowerPoint-presentasjon</vt:lpstr>
      <vt:lpstr>PowerPoint-presentasjon</vt:lpstr>
      <vt:lpstr>PowerPoint-presentasjon</vt:lpstr>
      <vt:lpstr>PowerPoint-presentasjon</vt:lpstr>
      <vt:lpstr>PowerPoint-presentasjon</vt:lpstr>
      <vt:lpstr>Elektriske feller</vt:lpstr>
      <vt:lpstr>Elektroniske feller</vt:lpstr>
      <vt:lpstr>PowerPoint-presentasjon</vt:lpstr>
      <vt:lpstr>PowerPoint-presentasjon</vt:lpstr>
      <vt:lpstr>Elektroniske feller for kloakk</vt:lpstr>
      <vt:lpstr>PowerPoint-presentasjon</vt:lpstr>
      <vt:lpstr>Bekjempelse av vånd</vt:lpstr>
      <vt:lpstr>Vånd</vt:lpstr>
      <vt:lpstr>Kjennetegn</vt:lpstr>
      <vt:lpstr>Hva er vånd?</vt:lpstr>
      <vt:lpstr>Livssyklus</vt:lpstr>
      <vt:lpstr>Atferd</vt:lpstr>
      <vt:lpstr>Skadeverk</vt:lpstr>
      <vt:lpstr>Forebygging</vt:lpstr>
      <vt:lpstr>Bekjempelse med feller</vt:lpstr>
      <vt:lpstr>Annen bekjempelse</vt:lpstr>
      <vt:lpstr>Bekjempelse med giftig åte</vt:lpstr>
      <vt:lpstr>Bekjempelse med gass</vt:lpstr>
      <vt:lpstr>Bekjempelse med gass</vt:lpstr>
      <vt:lpstr>Bekjempelse med gass</vt:lpstr>
      <vt:lpstr>PowerPoint-presentasjon</vt:lpstr>
      <vt:lpstr>Konklusjon våndbekjempelse</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Mekanisk bekjempelse - feller</dc:title>
  <dc:creator>Soleng, Arnulf</dc:creator>
  <cp:lastModifiedBy>Arnulf Soleng</cp:lastModifiedBy>
  <cp:revision>50</cp:revision>
  <dcterms:created xsi:type="dcterms:W3CDTF">2018-09-10T13:32:20Z</dcterms:created>
  <dcterms:modified xsi:type="dcterms:W3CDTF">2026-04-30T08:52:28Z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0x01010055D0BC8DA90DE34FB6A749B252622F8B</vt:lpwstr>
  </property>
</Properties>
</file>