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3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1.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30.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4.xml" ContentType="application/vnd.openxmlformats-officedocument.presentationml.notesSlide+xml"/>
  <Override PartName="/ppt/notesSlides/notesSlide24.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3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93" r:id="rId2"/>
    <p:sldId id="288" r:id="rId3"/>
    <p:sldId id="344" r:id="rId4"/>
    <p:sldId id="290" r:id="rId5"/>
    <p:sldId id="291" r:id="rId6"/>
    <p:sldId id="292" r:id="rId7"/>
    <p:sldId id="1398" r:id="rId8"/>
    <p:sldId id="263" r:id="rId9"/>
    <p:sldId id="264" r:id="rId10"/>
    <p:sldId id="296" r:id="rId11"/>
    <p:sldId id="298" r:id="rId12"/>
    <p:sldId id="342" r:id="rId13"/>
    <p:sldId id="343" r:id="rId14"/>
    <p:sldId id="297" r:id="rId15"/>
    <p:sldId id="300" r:id="rId16"/>
    <p:sldId id="1369" r:id="rId17"/>
    <p:sldId id="1399" r:id="rId18"/>
    <p:sldId id="267" r:id="rId19"/>
    <p:sldId id="302" r:id="rId20"/>
    <p:sldId id="303" r:id="rId21"/>
    <p:sldId id="304" r:id="rId22"/>
    <p:sldId id="273" r:id="rId23"/>
    <p:sldId id="1393" r:id="rId24"/>
    <p:sldId id="1392" r:id="rId25"/>
    <p:sldId id="1391" r:id="rId26"/>
    <p:sldId id="1390" r:id="rId27"/>
    <p:sldId id="1389" r:id="rId28"/>
    <p:sldId id="306" r:id="rId29"/>
    <p:sldId id="275" r:id="rId30"/>
    <p:sldId id="309" r:id="rId31"/>
    <p:sldId id="310" r:id="rId32"/>
    <p:sldId id="339" r:id="rId33"/>
    <p:sldId id="340" r:id="rId34"/>
    <p:sldId id="341" r:id="rId35"/>
    <p:sldId id="325" r:id="rId36"/>
    <p:sldId id="326" r:id="rId37"/>
    <p:sldId id="327" r:id="rId38"/>
    <p:sldId id="317" r:id="rId39"/>
    <p:sldId id="328" r:id="rId40"/>
    <p:sldId id="278" r:id="rId41"/>
    <p:sldId id="329" r:id="rId42"/>
    <p:sldId id="337" r:id="rId43"/>
    <p:sldId id="330" r:id="rId44"/>
    <p:sldId id="1401" r:id="rId45"/>
    <p:sldId id="315" r:id="rId46"/>
    <p:sldId id="316" r:id="rId47"/>
    <p:sldId id="287" r:id="rId4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3" autoAdjust="0"/>
    <p:restoredTop sz="84227" autoAdjust="0"/>
  </p:normalViewPr>
  <p:slideViewPr>
    <p:cSldViewPr snapToGrid="0">
      <p:cViewPr varScale="1">
        <p:scale>
          <a:sx n="134" d="100"/>
          <a:sy n="134" d="100"/>
        </p:scale>
        <p:origin x="358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01141-8A2D-4FAC-A41F-3ADE21BBBE01}" type="datetimeFigureOut">
              <a:rPr lang="nb-NO" smtClean="0"/>
              <a:t>30.04.2026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A2255-9F15-489A-8859-0443A3EF6341}" type="slidenum">
              <a:rPr lang="nb-NO" smtClean="0"/>
              <a:t>‹#›</a:t>
            </a:fld>
            <a:endParaRPr lang="nb-NO"/>
          </a:p>
        </p:txBody>
      </p:sp>
    </p:spTree>
    <p:extLst>
      <p:ext uri="{BB962C8B-B14F-4D97-AF65-F5344CB8AC3E}">
        <p14:creationId xmlns:p14="http://schemas.microsoft.com/office/powerpoint/2010/main" val="170009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er vi over på rodenticidene – gifter mot gnagere slik som rotter og mus.</a:t>
            </a:r>
          </a:p>
          <a:p>
            <a:r>
              <a:rPr lang="nb-NO" dirty="0"/>
              <a:t>For å kunne følge substitusjonsprinsippet må man ha full oversikt over</a:t>
            </a:r>
            <a:r>
              <a:rPr lang="nb-NO" baseline="0" dirty="0"/>
              <a:t> giftene, hvordan de virker og hvordan man skal bruke de på en slik måte at andre dyr og mennesker ikke kommer i kontakt med de.</a:t>
            </a:r>
            <a:endParaRPr lang="nb-NO" dirty="0"/>
          </a:p>
        </p:txBody>
      </p:sp>
      <p:sp>
        <p:nvSpPr>
          <p:cNvPr id="4" name="Plassholder for lysbildenummer 3"/>
          <p:cNvSpPr>
            <a:spLocks noGrp="1"/>
          </p:cNvSpPr>
          <p:nvPr>
            <p:ph type="sldNum" sz="quarter" idx="10"/>
          </p:nvPr>
        </p:nvSpPr>
        <p:spPr/>
        <p:txBody>
          <a:bodyPr/>
          <a:lstStyle/>
          <a:p>
            <a:fld id="{199A2255-9F15-489A-8859-0443A3EF6341}" type="slidenum">
              <a:rPr lang="nb-NO" smtClean="0"/>
              <a:t>1</a:t>
            </a:fld>
            <a:endParaRPr lang="nb-NO"/>
          </a:p>
        </p:txBody>
      </p:sp>
    </p:spTree>
    <p:extLst>
      <p:ext uri="{BB962C8B-B14F-4D97-AF65-F5344CB8AC3E}">
        <p14:creationId xmlns:p14="http://schemas.microsoft.com/office/powerpoint/2010/main" val="3211037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Forgiftninger er et</a:t>
            </a:r>
            <a:r>
              <a:rPr lang="nb-NO" baseline="0" dirty="0"/>
              <a:t> stort problem</a:t>
            </a:r>
          </a:p>
          <a:p>
            <a:r>
              <a:rPr lang="nb-NO" baseline="0" dirty="0"/>
              <a:t>Luktproblemer er den vanligste henvendelsen når det gjelder bekjempelse av gnagere der det er benyttet gift. Kan bli dyrt å rette opp i.</a:t>
            </a:r>
          </a:p>
          <a:p>
            <a:r>
              <a:rPr lang="nb-NO" baseline="0" dirty="0"/>
              <a:t>Resistens: </a:t>
            </a:r>
            <a:r>
              <a:rPr lang="nb-NO" baseline="0" dirty="0" err="1"/>
              <a:t>Brunrotte</a:t>
            </a:r>
            <a:r>
              <a:rPr lang="nb-NO" baseline="0" dirty="0"/>
              <a:t> og husmus – gjelder ikke de «ville» musene. Hvor utbredt dette er i Norge vet man ikke. I Danmark har de kartlagt resistens i hele landet . For å motarbeide resistens i Danmark skal man bruke forebygging og mekaniske feller – ved giftbruk starter man alltid med den svakeste giften og man øker gradvis i styrke hvis man ikke lykkes.</a:t>
            </a:r>
          </a:p>
          <a:p>
            <a:r>
              <a:rPr lang="nb-NO" baseline="0" dirty="0"/>
              <a:t>Det er smertefullt å dø av </a:t>
            </a:r>
            <a:r>
              <a:rPr lang="nb-NO" baseline="0" dirty="0" err="1"/>
              <a:t>antikoagulanter</a:t>
            </a:r>
            <a:r>
              <a:rPr lang="nb-NO" baseline="0" dirty="0"/>
              <a:t>.</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11</a:t>
            </a:fld>
            <a:endParaRPr lang="nb-NO"/>
          </a:p>
        </p:txBody>
      </p:sp>
    </p:spTree>
    <p:extLst>
      <p:ext uri="{BB962C8B-B14F-4D97-AF65-F5344CB8AC3E}">
        <p14:creationId xmlns:p14="http://schemas.microsoft.com/office/powerpoint/2010/main" val="366336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Definisjoner på fysiologisk resistens (mot rottegifter) og atferdsmessig resistens (unnvikelse</a:t>
            </a:r>
            <a:r>
              <a:rPr lang="nb-NO" baseline="0" dirty="0"/>
              <a:t> av åter/feller)</a:t>
            </a:r>
            <a:endParaRPr lang="nb-NO" dirty="0"/>
          </a:p>
        </p:txBody>
      </p:sp>
      <p:sp>
        <p:nvSpPr>
          <p:cNvPr id="4" name="Plassholder for lysbildenummer 3"/>
          <p:cNvSpPr>
            <a:spLocks noGrp="1"/>
          </p:cNvSpPr>
          <p:nvPr>
            <p:ph type="sldNum" sz="quarter" idx="10"/>
          </p:nvPr>
        </p:nvSpPr>
        <p:spPr/>
        <p:txBody>
          <a:bodyPr/>
          <a:lstStyle/>
          <a:p>
            <a:fld id="{199A2255-9F15-489A-8859-0443A3EF6341}" type="slidenum">
              <a:rPr lang="nb-NO" smtClean="0"/>
              <a:t>12</a:t>
            </a:fld>
            <a:endParaRPr lang="nb-NO"/>
          </a:p>
        </p:txBody>
      </p:sp>
    </p:spTree>
    <p:extLst>
      <p:ext uri="{BB962C8B-B14F-4D97-AF65-F5344CB8AC3E}">
        <p14:creationId xmlns:p14="http://schemas.microsoft.com/office/powerpoint/2010/main" val="292871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Funn av rottegifter i diverse dyr i Norge. Legg merke til at 88% av jerven har slik gift i kroppen</a:t>
            </a:r>
          </a:p>
          <a:p>
            <a:r>
              <a:rPr lang="nb-NO" dirty="0"/>
              <a:t>Samme situasjon i andre land – funn av gift i fisk og sedimenter i Tyskland.</a:t>
            </a:r>
          </a:p>
          <a:p>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14</a:t>
            </a:fld>
            <a:endParaRPr lang="nb-NO"/>
          </a:p>
        </p:txBody>
      </p:sp>
    </p:spTree>
    <p:extLst>
      <p:ext uri="{BB962C8B-B14F-4D97-AF65-F5344CB8AC3E}">
        <p14:creationId xmlns:p14="http://schemas.microsoft.com/office/powerpoint/2010/main" val="3012062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Giftinformasjonen fører statistikk over antall henvendelser de får. De har døgnåpen telefon 365 dager i året.</a:t>
            </a:r>
          </a:p>
          <a:p>
            <a:r>
              <a:rPr lang="nb-NO" dirty="0"/>
              <a:t>Dette</a:t>
            </a:r>
            <a:r>
              <a:rPr lang="nb-NO" baseline="0" dirty="0"/>
              <a:t> viser antall henvendelser fra private/leger/sykehus der personer har tatt kontakt i forbindelse med mistanke om at dyr/mennesker har vært i kontakt med rottegift. Et snitt på om lag 100 pr år på mennesker (mesteparten barn under 6 år) og rundt 175 på dyr (mesteparten er hund). Mest sannsynlig er dette bare toppen av isfjellet – tror det er et fåtall som ringer giftinformasjonen.</a:t>
            </a:r>
          </a:p>
          <a:p>
            <a:r>
              <a:rPr lang="nb-NO" baseline="0" dirty="0"/>
              <a:t>Skremmende tall … Legg merke til at fra 2017 reduserte Giftinformasjonen muligheten for at de besvarte som gjelder dyr.</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15</a:t>
            </a:fld>
            <a:endParaRPr lang="nb-NO"/>
          </a:p>
        </p:txBody>
      </p:sp>
    </p:spTree>
    <p:extLst>
      <p:ext uri="{BB962C8B-B14F-4D97-AF65-F5344CB8AC3E}">
        <p14:creationId xmlns:p14="http://schemas.microsoft.com/office/powerpoint/2010/main" val="2924830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Legg merke til at barn fra 0 til 4 år utgjør den klart største gruppen. Dette viser viktigheten av at nabovarsel gis til alle som kan bli berørt (</a:t>
            </a:r>
            <a:r>
              <a:rPr lang="nb-NO" dirty="0" err="1"/>
              <a:t>dvs</a:t>
            </a:r>
            <a:r>
              <a:rPr lang="nb-NO" dirty="0"/>
              <a:t> at foreldre må få beskjed om bekjempelser). Små barn leser ikke advarselen på åtestasjonen, og en slik merkelapp er ikke å regne som et nabovarsel. Soleng et al skriver følgende: </a:t>
            </a:r>
            <a:r>
              <a:rPr lang="en-US" i="1" dirty="0"/>
              <a:t>Misdeed or self-inflicted injury accounted for</a:t>
            </a:r>
          </a:p>
          <a:p>
            <a:r>
              <a:rPr lang="en-US" i="1" dirty="0"/>
              <a:t>15% of the human inquiries and were the cause of 79% of the severe poisonings. Severe poisoning was only assessed in 1% of the cases involving children under 5 years. In contrast, 17% of the inquiries concerning adults (above 20 years) were assessed as severe. </a:t>
            </a:r>
            <a:endParaRPr lang="nb-NO" i="1" dirty="0"/>
          </a:p>
        </p:txBody>
      </p:sp>
      <p:sp>
        <p:nvSpPr>
          <p:cNvPr id="4" name="Plassholder for lysbildenummer 3"/>
          <p:cNvSpPr>
            <a:spLocks noGrp="1"/>
          </p:cNvSpPr>
          <p:nvPr>
            <p:ph type="sldNum" sz="quarter" idx="5"/>
          </p:nvPr>
        </p:nvSpPr>
        <p:spPr/>
        <p:txBody>
          <a:bodyPr/>
          <a:lstStyle/>
          <a:p>
            <a:fld id="{199A2255-9F15-489A-8859-0443A3EF6341}" type="slidenum">
              <a:rPr lang="nb-NO" smtClean="0"/>
              <a:t>16</a:t>
            </a:fld>
            <a:endParaRPr lang="nb-NO"/>
          </a:p>
        </p:txBody>
      </p:sp>
    </p:spTree>
    <p:extLst>
      <p:ext uri="{BB962C8B-B14F-4D97-AF65-F5344CB8AC3E}">
        <p14:creationId xmlns:p14="http://schemas.microsoft.com/office/powerpoint/2010/main" val="1807802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Cholecalciferol kan benyttes av godkjente bønder. Men vær oppmerksom på at dette stoffet er svært giftig for hunder. Fordelen er at det kan virke mot resistente brunrotter og husmus</a:t>
            </a:r>
          </a:p>
          <a:p>
            <a:endParaRPr lang="nb-NO" dirty="0"/>
          </a:p>
        </p:txBody>
      </p:sp>
      <p:sp>
        <p:nvSpPr>
          <p:cNvPr id="4" name="Plassholder for lysbildenummer 3"/>
          <p:cNvSpPr>
            <a:spLocks noGrp="1"/>
          </p:cNvSpPr>
          <p:nvPr>
            <p:ph type="sldNum" sz="quarter" idx="5"/>
          </p:nvPr>
        </p:nvSpPr>
        <p:spPr/>
        <p:txBody>
          <a:bodyPr/>
          <a:lstStyle/>
          <a:p>
            <a:fld id="{199A2255-9F15-489A-8859-0443A3EF6341}" type="slidenum">
              <a:rPr lang="nb-NO" smtClean="0"/>
              <a:t>18</a:t>
            </a:fld>
            <a:endParaRPr lang="nb-NO"/>
          </a:p>
        </p:txBody>
      </p:sp>
    </p:spTree>
    <p:extLst>
      <p:ext uri="{BB962C8B-B14F-4D97-AF65-F5344CB8AC3E}">
        <p14:creationId xmlns:p14="http://schemas.microsoft.com/office/powerpoint/2010/main" val="3881671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Disse stoffene er ikke lenger på markedet. Hurtigvirkende, uten motgift. Smertefull død. </a:t>
            </a:r>
          </a:p>
          <a:p>
            <a:r>
              <a:rPr lang="nb-NO" dirty="0" err="1"/>
              <a:t>Norbormid</a:t>
            </a:r>
            <a:r>
              <a:rPr lang="nb-NO" dirty="0"/>
              <a:t> skulle kun være giftig for rotter – ingen andre dyr – høres for godt ut til å være sant.</a:t>
            </a:r>
          </a:p>
          <a:p>
            <a:r>
              <a:rPr lang="nb-NO" dirty="0"/>
              <a:t>Sinkfosfid utvikler fosfingass ved kontakt med magesyre – ble brukt som åte.</a:t>
            </a:r>
          </a:p>
          <a:p>
            <a:r>
              <a:rPr lang="nb-NO" dirty="0"/>
              <a:t>Bruk av slike gifter er ikke tillatt – men det oppdages stadig vekk slike midler hos folk. Lever slike midler som farlig avfall.</a:t>
            </a:r>
          </a:p>
        </p:txBody>
      </p:sp>
      <p:sp>
        <p:nvSpPr>
          <p:cNvPr id="4" name="Plassholder for lysbildenummer 3"/>
          <p:cNvSpPr>
            <a:spLocks noGrp="1"/>
          </p:cNvSpPr>
          <p:nvPr>
            <p:ph type="sldNum" sz="quarter" idx="10"/>
          </p:nvPr>
        </p:nvSpPr>
        <p:spPr/>
        <p:txBody>
          <a:bodyPr/>
          <a:lstStyle/>
          <a:p>
            <a:fld id="{9973A861-0B8D-4F1F-A55C-8F8957C0F3D3}" type="slidenum">
              <a:rPr lang="nb-NO" smtClean="0"/>
              <a:t>19</a:t>
            </a:fld>
            <a:endParaRPr lang="nb-NO"/>
          </a:p>
        </p:txBody>
      </p:sp>
    </p:spTree>
    <p:extLst>
      <p:ext uri="{BB962C8B-B14F-4D97-AF65-F5344CB8AC3E}">
        <p14:creationId xmlns:p14="http://schemas.microsoft.com/office/powerpoint/2010/main" val="3583486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Sekundært inntak vil være som primær forgiftning bare at det er «pels» rundt giften. Det er viktig å forstå definisjonen av de to første</a:t>
            </a:r>
          </a:p>
        </p:txBody>
      </p:sp>
      <p:sp>
        <p:nvSpPr>
          <p:cNvPr id="4" name="Plassholder for lysbildenummer 3"/>
          <p:cNvSpPr>
            <a:spLocks noGrp="1"/>
          </p:cNvSpPr>
          <p:nvPr>
            <p:ph type="sldNum" sz="quarter" idx="10"/>
          </p:nvPr>
        </p:nvSpPr>
        <p:spPr/>
        <p:txBody>
          <a:bodyPr/>
          <a:lstStyle/>
          <a:p>
            <a:fld id="{9973A861-0B8D-4F1F-A55C-8F8957C0F3D3}" type="slidenum">
              <a:rPr lang="nb-NO" smtClean="0"/>
              <a:t>20</a:t>
            </a:fld>
            <a:endParaRPr lang="nb-NO"/>
          </a:p>
        </p:txBody>
      </p:sp>
    </p:spTree>
    <p:extLst>
      <p:ext uri="{BB962C8B-B14F-4D97-AF65-F5344CB8AC3E}">
        <p14:creationId xmlns:p14="http://schemas.microsoft.com/office/powerpoint/2010/main" val="1087996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LD50 er et mål på akutt giftighet. Ved å se litt på hva slags</a:t>
            </a:r>
            <a:r>
              <a:rPr lang="nb-NO" baseline="0" dirty="0"/>
              <a:t> verdier ulike gifter har så sier det oss noe om hvor giftig de er. Hver oppmerksom på at ulike gifter varierer i giftighet mellom ulike dyr. LD50 verdier må også tas med en klype salt. De er basert på et mindre antall dyr, og avhengig av alder, helsetilstand, rase (</a:t>
            </a:r>
            <a:r>
              <a:rPr lang="nb-NO" baseline="0" dirty="0" err="1"/>
              <a:t>f.eks</a:t>
            </a:r>
            <a:r>
              <a:rPr lang="nb-NO" baseline="0" dirty="0"/>
              <a:t> hunderase) så kan dette variere mye.</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21</a:t>
            </a:fld>
            <a:endParaRPr lang="nb-NO"/>
          </a:p>
        </p:txBody>
      </p:sp>
    </p:spTree>
    <p:extLst>
      <p:ext uri="{BB962C8B-B14F-4D97-AF65-F5344CB8AC3E}">
        <p14:creationId xmlns:p14="http://schemas.microsoft.com/office/powerpoint/2010/main" val="3884983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28</a:t>
            </a:fld>
            <a:endParaRPr lang="nb-NO"/>
          </a:p>
        </p:txBody>
      </p:sp>
    </p:spTree>
    <p:extLst>
      <p:ext uri="{BB962C8B-B14F-4D97-AF65-F5344CB8AC3E}">
        <p14:creationId xmlns:p14="http://schemas.microsoft.com/office/powerpoint/2010/main" val="859437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To hovedtyper midler: 1.</a:t>
            </a:r>
            <a:r>
              <a:rPr lang="nb-NO" baseline="0" dirty="0"/>
              <a:t> forgiftet åte og 2. kontaktmidler (skum)</a:t>
            </a:r>
          </a:p>
          <a:p>
            <a:r>
              <a:rPr lang="nb-NO" baseline="0" dirty="0"/>
              <a:t>Forskjellige formuleringer, </a:t>
            </a:r>
            <a:r>
              <a:rPr lang="nb-NO" baseline="0" dirty="0" err="1"/>
              <a:t>f.eks</a:t>
            </a:r>
            <a:r>
              <a:rPr lang="nb-NO" baseline="0" dirty="0"/>
              <a:t> voksblokker, korn, pasta, kontaktpulver, kontaktskum har forskjellige egenskaper som man må kjenne til.</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2</a:t>
            </a:fld>
            <a:endParaRPr lang="nb-NO"/>
          </a:p>
        </p:txBody>
      </p:sp>
    </p:spTree>
    <p:extLst>
      <p:ext uri="{BB962C8B-B14F-4D97-AF65-F5344CB8AC3E}">
        <p14:creationId xmlns:p14="http://schemas.microsoft.com/office/powerpoint/2010/main" val="2248985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vanlig å blande sammen LD50 og prosent aktivt stoff. Når det står </a:t>
            </a:r>
            <a:r>
              <a:rPr lang="nb-NO" dirty="0" err="1"/>
              <a:t>bromadiolone</a:t>
            </a:r>
            <a:r>
              <a:rPr lang="nb-NO" dirty="0"/>
              <a:t> 5 % betyr dette at 5 % av produktet </a:t>
            </a:r>
            <a:r>
              <a:rPr lang="nb-NO" dirty="0" err="1"/>
              <a:t>inneholdet</a:t>
            </a:r>
            <a:r>
              <a:rPr lang="nb-NO" dirty="0"/>
              <a:t> det aktive stoffet </a:t>
            </a:r>
            <a:r>
              <a:rPr lang="nb-NO" dirty="0" err="1"/>
              <a:t>bromadiolone</a:t>
            </a:r>
            <a:r>
              <a:rPr lang="nb-NO" dirty="0"/>
              <a:t>. Resten (95 %) er andre ingredienser slik som mat, voks osv. Dette tallet har ingenting med LD50 å gjøre. Her kan man bruke alkohol som eksempel. Øl (5%) </a:t>
            </a:r>
            <a:r>
              <a:rPr lang="nb-NO" dirty="0" err="1"/>
              <a:t>vs</a:t>
            </a:r>
            <a:r>
              <a:rPr lang="nb-NO" dirty="0"/>
              <a:t> sprit (60%).</a:t>
            </a:r>
          </a:p>
        </p:txBody>
      </p:sp>
      <p:sp>
        <p:nvSpPr>
          <p:cNvPr id="4" name="Plassholder for lysbildenummer 3"/>
          <p:cNvSpPr>
            <a:spLocks noGrp="1"/>
          </p:cNvSpPr>
          <p:nvPr>
            <p:ph type="sldNum" sz="quarter" idx="5"/>
          </p:nvPr>
        </p:nvSpPr>
        <p:spPr/>
        <p:txBody>
          <a:bodyPr/>
          <a:lstStyle/>
          <a:p>
            <a:fld id="{199A2255-9F15-489A-8859-0443A3EF6341}" type="slidenum">
              <a:rPr lang="nb-NO" smtClean="0"/>
              <a:t>29</a:t>
            </a:fld>
            <a:endParaRPr lang="nb-NO"/>
          </a:p>
        </p:txBody>
      </p:sp>
    </p:spTree>
    <p:extLst>
      <p:ext uri="{BB962C8B-B14F-4D97-AF65-F5344CB8AC3E}">
        <p14:creationId xmlns:p14="http://schemas.microsoft.com/office/powerpoint/2010/main" val="3038450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Hvis man ikke får kjøpt det middelet man ønsker å bruke så skriver man dette i protokollen som dokumentasjon for at man må velge et annet middel</a:t>
            </a:r>
          </a:p>
        </p:txBody>
      </p:sp>
      <p:sp>
        <p:nvSpPr>
          <p:cNvPr id="4" name="Plassholder for lysbildenummer 3"/>
          <p:cNvSpPr>
            <a:spLocks noGrp="1"/>
          </p:cNvSpPr>
          <p:nvPr>
            <p:ph type="sldNum" sz="quarter" idx="10"/>
          </p:nvPr>
        </p:nvSpPr>
        <p:spPr/>
        <p:txBody>
          <a:bodyPr/>
          <a:lstStyle/>
          <a:p>
            <a:fld id="{9973A861-0B8D-4F1F-A55C-8F8957C0F3D3}" type="slidenum">
              <a:rPr lang="nb-NO" smtClean="0"/>
              <a:t>30</a:t>
            </a:fld>
            <a:endParaRPr lang="nb-NO"/>
          </a:p>
        </p:txBody>
      </p:sp>
    </p:spTree>
    <p:extLst>
      <p:ext uri="{BB962C8B-B14F-4D97-AF65-F5344CB8AC3E}">
        <p14:creationId xmlns:p14="http://schemas.microsoft.com/office/powerpoint/2010/main" val="714476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a:t>
            </a:r>
            <a:r>
              <a:rPr lang="nb-NO" baseline="0" dirty="0"/>
              <a:t> rovfugl som spiser mange gnagere pr dag vil også førstegenerasjonsgifter kunne utgjøre en risiko</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31</a:t>
            </a:fld>
            <a:endParaRPr lang="nb-NO"/>
          </a:p>
        </p:txBody>
      </p:sp>
    </p:spTree>
    <p:extLst>
      <p:ext uri="{BB962C8B-B14F-4D97-AF65-F5344CB8AC3E}">
        <p14:creationId xmlns:p14="http://schemas.microsoft.com/office/powerpoint/2010/main" val="1908207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Dyr går ikke ut for å dø. Når dyrene blir syke</a:t>
            </a:r>
            <a:r>
              <a:rPr lang="nb-NO" baseline="0" dirty="0"/>
              <a:t> trekker de seg tilbake til bolet sitt som er et trygt sted. Bolene ligger som regel inne i vegger, tak og gulv, eller skjult under paller, maskiner osv.</a:t>
            </a:r>
            <a:endParaRPr lang="nb-NO" dirty="0"/>
          </a:p>
        </p:txBody>
      </p:sp>
      <p:sp>
        <p:nvSpPr>
          <p:cNvPr id="4" name="Plassholder for lysbildenummer 3"/>
          <p:cNvSpPr>
            <a:spLocks noGrp="1"/>
          </p:cNvSpPr>
          <p:nvPr>
            <p:ph type="sldNum" sz="quarter" idx="10"/>
          </p:nvPr>
        </p:nvSpPr>
        <p:spPr/>
        <p:txBody>
          <a:bodyPr/>
          <a:lstStyle/>
          <a:p>
            <a:fld id="{199A2255-9F15-489A-8859-0443A3EF6341}" type="slidenum">
              <a:rPr lang="nb-NO" smtClean="0"/>
              <a:t>32</a:t>
            </a:fld>
            <a:endParaRPr lang="nb-NO"/>
          </a:p>
        </p:txBody>
      </p:sp>
    </p:spTree>
    <p:extLst>
      <p:ext uri="{BB962C8B-B14F-4D97-AF65-F5344CB8AC3E}">
        <p14:creationId xmlns:p14="http://schemas.microsoft.com/office/powerpoint/2010/main" val="1533053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Har vært borti tilfeller</a:t>
            </a:r>
            <a:r>
              <a:rPr lang="nb-NO" baseline="0" dirty="0"/>
              <a:t> der det har kostet over 1 million kroner å rydde opp i luktproblemer </a:t>
            </a:r>
            <a:r>
              <a:rPr lang="nb-NO" baseline="0" dirty="0" err="1"/>
              <a:t>pga</a:t>
            </a:r>
            <a:r>
              <a:rPr lang="nb-NO" baseline="0" dirty="0"/>
              <a:t> giftbruk mot rotter.</a:t>
            </a:r>
            <a:endParaRPr lang="nb-NO" dirty="0"/>
          </a:p>
        </p:txBody>
      </p:sp>
      <p:sp>
        <p:nvSpPr>
          <p:cNvPr id="4" name="Plassholder for lysbildenummer 3"/>
          <p:cNvSpPr>
            <a:spLocks noGrp="1"/>
          </p:cNvSpPr>
          <p:nvPr>
            <p:ph type="sldNum" sz="quarter" idx="10"/>
          </p:nvPr>
        </p:nvSpPr>
        <p:spPr/>
        <p:txBody>
          <a:bodyPr/>
          <a:lstStyle/>
          <a:p>
            <a:fld id="{199A2255-9F15-489A-8859-0443A3EF6341}" type="slidenum">
              <a:rPr lang="nb-NO" smtClean="0"/>
              <a:t>33</a:t>
            </a:fld>
            <a:endParaRPr lang="nb-NO"/>
          </a:p>
        </p:txBody>
      </p:sp>
    </p:spTree>
    <p:extLst>
      <p:ext uri="{BB962C8B-B14F-4D97-AF65-F5344CB8AC3E}">
        <p14:creationId xmlns:p14="http://schemas.microsoft.com/office/powerpoint/2010/main" val="718132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Åte brukes både til å overvåke aktivitet, bestemme om det er</a:t>
            </a:r>
            <a:r>
              <a:rPr lang="nb-NO" baseline="0" dirty="0"/>
              <a:t> mus eller rotter ved å se på gnag, og som åte til feller.</a:t>
            </a:r>
          </a:p>
          <a:p>
            <a:r>
              <a:rPr lang="nb-NO" baseline="0" dirty="0"/>
              <a:t>Åte trenger ikke være spiselig – reirmateriale på feller regnes også som åte</a:t>
            </a:r>
            <a:endParaRPr lang="nb-NO" dirty="0"/>
          </a:p>
        </p:txBody>
      </p:sp>
      <p:sp>
        <p:nvSpPr>
          <p:cNvPr id="4" name="Plassholder for lysbildenummer 3"/>
          <p:cNvSpPr>
            <a:spLocks noGrp="1"/>
          </p:cNvSpPr>
          <p:nvPr>
            <p:ph type="sldNum" sz="quarter" idx="10"/>
          </p:nvPr>
        </p:nvSpPr>
        <p:spPr/>
        <p:txBody>
          <a:bodyPr/>
          <a:lstStyle/>
          <a:p>
            <a:fld id="{199A2255-9F15-489A-8859-0443A3EF6341}" type="slidenum">
              <a:rPr lang="nb-NO" smtClean="0"/>
              <a:t>36</a:t>
            </a:fld>
            <a:endParaRPr lang="nb-NO"/>
          </a:p>
        </p:txBody>
      </p:sp>
    </p:spTree>
    <p:extLst>
      <p:ext uri="{BB962C8B-B14F-4D97-AF65-F5344CB8AC3E}">
        <p14:creationId xmlns:p14="http://schemas.microsoft.com/office/powerpoint/2010/main" val="435825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litt om </a:t>
            </a:r>
            <a:r>
              <a:rPr lang="nb-NO" dirty="0" err="1"/>
              <a:t>åtestasjoner</a:t>
            </a:r>
            <a:r>
              <a:rPr lang="nb-NO" dirty="0"/>
              <a:t>.</a:t>
            </a:r>
            <a:r>
              <a:rPr lang="nb-NO" baseline="0" dirty="0"/>
              <a:t> Har man bestemt seg for å bruke gift – etter at andre tiltak ikke har effekt – så skal man bruke </a:t>
            </a:r>
            <a:r>
              <a:rPr lang="nb-NO" baseline="0" dirty="0" err="1"/>
              <a:t>åtestasjon</a:t>
            </a:r>
            <a:r>
              <a:rPr lang="nb-NO" baseline="0" dirty="0"/>
              <a:t> på steder der andre dyr, fugler og mennesker kan få tilgang. Man må da velge en sikker </a:t>
            </a:r>
            <a:r>
              <a:rPr lang="nb-NO" baseline="0" dirty="0" err="1"/>
              <a:t>åtestasjon</a:t>
            </a:r>
            <a:r>
              <a:rPr lang="nb-NO" baseline="0" dirty="0"/>
              <a:t>.</a:t>
            </a:r>
            <a:endParaRPr lang="nb-NO" dirty="0"/>
          </a:p>
        </p:txBody>
      </p:sp>
      <p:sp>
        <p:nvSpPr>
          <p:cNvPr id="4" name="Plassholder for lysbildenummer 3"/>
          <p:cNvSpPr>
            <a:spLocks noGrp="1"/>
          </p:cNvSpPr>
          <p:nvPr>
            <p:ph type="sldNum" sz="quarter" idx="10"/>
          </p:nvPr>
        </p:nvSpPr>
        <p:spPr/>
        <p:txBody>
          <a:bodyPr/>
          <a:lstStyle/>
          <a:p>
            <a:fld id="{199A2255-9F15-489A-8859-0443A3EF6341}" type="slidenum">
              <a:rPr lang="nb-NO" smtClean="0"/>
              <a:t>38</a:t>
            </a:fld>
            <a:endParaRPr lang="nb-NO"/>
          </a:p>
        </p:txBody>
      </p:sp>
    </p:spTree>
    <p:extLst>
      <p:ext uri="{BB962C8B-B14F-4D97-AF65-F5344CB8AC3E}">
        <p14:creationId xmlns:p14="http://schemas.microsoft.com/office/powerpoint/2010/main" val="2879992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Selv</a:t>
            </a:r>
            <a:r>
              <a:rPr lang="nb-NO" baseline="0" dirty="0"/>
              <a:t> om man bruker </a:t>
            </a:r>
            <a:r>
              <a:rPr lang="nb-NO" baseline="0" dirty="0" err="1"/>
              <a:t>åtestasjon</a:t>
            </a:r>
            <a:r>
              <a:rPr lang="nb-NO" baseline="0" dirty="0"/>
              <a:t> så fjerner man ikke alle muligheter for forgiftninger men man reduserer muligheten. </a:t>
            </a:r>
            <a:endParaRPr lang="nb-NO" dirty="0"/>
          </a:p>
        </p:txBody>
      </p:sp>
      <p:sp>
        <p:nvSpPr>
          <p:cNvPr id="4" name="Plassholder for lysbildenummer 3"/>
          <p:cNvSpPr>
            <a:spLocks noGrp="1"/>
          </p:cNvSpPr>
          <p:nvPr>
            <p:ph type="sldNum" sz="quarter" idx="10"/>
          </p:nvPr>
        </p:nvSpPr>
        <p:spPr/>
        <p:txBody>
          <a:bodyPr/>
          <a:lstStyle/>
          <a:p>
            <a:fld id="{199A2255-9F15-489A-8859-0443A3EF6341}" type="slidenum">
              <a:rPr lang="nb-NO" smtClean="0"/>
              <a:t>39</a:t>
            </a:fld>
            <a:endParaRPr lang="nb-NO"/>
          </a:p>
        </p:txBody>
      </p:sp>
    </p:spTree>
    <p:extLst>
      <p:ext uri="{BB962C8B-B14F-4D97-AF65-F5344CB8AC3E}">
        <p14:creationId xmlns:p14="http://schemas.microsoft.com/office/powerpoint/2010/main" val="395714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Legg merke til kravet om hva en åtestasjon skal merkes med!</a:t>
            </a:r>
          </a:p>
        </p:txBody>
      </p:sp>
      <p:sp>
        <p:nvSpPr>
          <p:cNvPr id="4" name="Plassholder for lysbildenummer 3"/>
          <p:cNvSpPr>
            <a:spLocks noGrp="1"/>
          </p:cNvSpPr>
          <p:nvPr>
            <p:ph type="sldNum" sz="quarter" idx="5"/>
          </p:nvPr>
        </p:nvSpPr>
        <p:spPr/>
        <p:txBody>
          <a:bodyPr/>
          <a:lstStyle/>
          <a:p>
            <a:fld id="{199A2255-9F15-489A-8859-0443A3EF6341}" type="slidenum">
              <a:rPr lang="nb-NO" smtClean="0"/>
              <a:t>40</a:t>
            </a:fld>
            <a:endParaRPr lang="nb-NO"/>
          </a:p>
        </p:txBody>
      </p:sp>
    </p:spTree>
    <p:extLst>
      <p:ext uri="{BB962C8B-B14F-4D97-AF65-F5344CB8AC3E}">
        <p14:creationId xmlns:p14="http://schemas.microsoft.com/office/powerpoint/2010/main" val="1605318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Pappåtestasjoner</a:t>
            </a:r>
            <a:r>
              <a:rPr lang="nb-NO" baseline="0" dirty="0"/>
              <a:t> er lette for andre dyr (og mennesker) å åpne. Fest også alle </a:t>
            </a:r>
            <a:r>
              <a:rPr lang="nb-NO" baseline="0" dirty="0" err="1"/>
              <a:t>åtestasjoner</a:t>
            </a:r>
            <a:r>
              <a:rPr lang="nb-NO" baseline="0" dirty="0"/>
              <a:t> for ellers kan de lett stjeles og komme på avveie. Både hunder og mennesker tar gjerne med seg </a:t>
            </a:r>
            <a:r>
              <a:rPr lang="nb-NO" baseline="0" dirty="0" err="1"/>
              <a:t>åtestasjoner</a:t>
            </a:r>
            <a:r>
              <a:rPr lang="nb-NO" baseline="0" dirty="0"/>
              <a:t>. </a:t>
            </a:r>
          </a:p>
          <a:p>
            <a:r>
              <a:rPr lang="nb-NO" baseline="0" dirty="0"/>
              <a:t>Mange mennesker vil forsøke å få tak i giften. I noen sjelden tilfeller for å spise selv, men oftest for å bekjempe gnagere hos seg selv. </a:t>
            </a:r>
          </a:p>
          <a:p>
            <a:r>
              <a:rPr lang="nb-NO" baseline="0" dirty="0" err="1"/>
              <a:t>Åtestasjoner</a:t>
            </a:r>
            <a:r>
              <a:rPr lang="nb-NO" baseline="0" dirty="0"/>
              <a:t> skal ha vinkler og hjørner slik at ikke noen kan nå åta direkte. Det finnes også </a:t>
            </a:r>
            <a:r>
              <a:rPr lang="nb-NO" baseline="0" dirty="0" err="1"/>
              <a:t>åtestasjoner</a:t>
            </a:r>
            <a:r>
              <a:rPr lang="nb-NO" baseline="0" dirty="0"/>
              <a:t> uten vinkler og hjørner innvendig – disse er ubrukelige. </a:t>
            </a:r>
            <a:r>
              <a:rPr lang="nb-NO" baseline="0" dirty="0" err="1"/>
              <a:t>Åtestasjonene</a:t>
            </a:r>
            <a:r>
              <a:rPr lang="nb-NO" baseline="0" dirty="0"/>
              <a:t> skal kunne låses. Duse farger virker mindre tiltrekkende på barn. </a:t>
            </a:r>
          </a:p>
          <a:p>
            <a:r>
              <a:rPr lang="nb-NO" baseline="0" dirty="0"/>
              <a:t>Ved å riste på </a:t>
            </a:r>
            <a:r>
              <a:rPr lang="nb-NO" baseline="0" dirty="0" err="1"/>
              <a:t>åtestasjoner</a:t>
            </a:r>
            <a:r>
              <a:rPr lang="nb-NO" baseline="0" dirty="0"/>
              <a:t> som ikke er festet i bakken kan de enkelt få ut gifta. Får mange telefoner om at barn i barnehager har fått tak i gift fra slike </a:t>
            </a:r>
            <a:r>
              <a:rPr lang="nb-NO" baseline="0" dirty="0" err="1"/>
              <a:t>åtestasjoner</a:t>
            </a:r>
            <a:r>
              <a:rPr lang="nb-NO" baseline="0" dirty="0"/>
              <a:t>.</a:t>
            </a:r>
          </a:p>
          <a:p>
            <a:r>
              <a:rPr lang="nb-NO" baseline="0" dirty="0" err="1"/>
              <a:t>Åtestasjoner</a:t>
            </a:r>
            <a:r>
              <a:rPr lang="nb-NO" baseline="0" dirty="0"/>
              <a:t> må merkes med navn, </a:t>
            </a:r>
            <a:r>
              <a:rPr lang="nb-NO" baseline="0" dirty="0" err="1"/>
              <a:t>tlf</a:t>
            </a:r>
            <a:r>
              <a:rPr lang="nb-NO" baseline="0" dirty="0"/>
              <a:t> til Giftinformasjonen, hva de inneholder (produkt og aktivt stoff), mengde gift, slik at man vet hva man skal gjøre hvis man blir forgiftet.</a:t>
            </a:r>
            <a:endParaRPr lang="nb-NO" dirty="0"/>
          </a:p>
        </p:txBody>
      </p:sp>
      <p:sp>
        <p:nvSpPr>
          <p:cNvPr id="4" name="Plassholder for lysbildenummer 3"/>
          <p:cNvSpPr>
            <a:spLocks noGrp="1"/>
          </p:cNvSpPr>
          <p:nvPr>
            <p:ph type="sldNum" sz="quarter" idx="10"/>
          </p:nvPr>
        </p:nvSpPr>
        <p:spPr/>
        <p:txBody>
          <a:bodyPr/>
          <a:lstStyle/>
          <a:p>
            <a:fld id="{199A2255-9F15-489A-8859-0443A3EF6341}" type="slidenum">
              <a:rPr lang="nb-NO" smtClean="0"/>
              <a:t>41</a:t>
            </a:fld>
            <a:endParaRPr lang="nb-NO"/>
          </a:p>
        </p:txBody>
      </p:sp>
    </p:spTree>
    <p:extLst>
      <p:ext uri="{BB962C8B-B14F-4D97-AF65-F5344CB8AC3E}">
        <p14:creationId xmlns:p14="http://schemas.microsoft.com/office/powerpoint/2010/main" val="3123030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Bruk av åte krever i de fleste tilfeller at man fjerne tilgang på annen mat i omgivelsene.</a:t>
            </a:r>
          </a:p>
          <a:p>
            <a:r>
              <a:rPr lang="nb-NO" dirty="0"/>
              <a:t>Formuleringen betyr noe for hvor lett produktet kan hamstres av gnagere</a:t>
            </a:r>
          </a:p>
          <a:p>
            <a:endParaRPr lang="nb-NO" dirty="0"/>
          </a:p>
        </p:txBody>
      </p:sp>
      <p:sp>
        <p:nvSpPr>
          <p:cNvPr id="4" name="Plassholder for lysbildenummer 3"/>
          <p:cNvSpPr>
            <a:spLocks noGrp="1"/>
          </p:cNvSpPr>
          <p:nvPr>
            <p:ph type="sldNum" sz="quarter" idx="5"/>
          </p:nvPr>
        </p:nvSpPr>
        <p:spPr/>
        <p:txBody>
          <a:bodyPr/>
          <a:lstStyle/>
          <a:p>
            <a:fld id="{199A2255-9F15-489A-8859-0443A3EF6341}" type="slidenum">
              <a:rPr lang="nb-NO" smtClean="0"/>
              <a:t>3</a:t>
            </a:fld>
            <a:endParaRPr lang="nb-NO"/>
          </a:p>
        </p:txBody>
      </p:sp>
    </p:spTree>
    <p:extLst>
      <p:ext uri="{BB962C8B-B14F-4D97-AF65-F5344CB8AC3E}">
        <p14:creationId xmlns:p14="http://schemas.microsoft.com/office/powerpoint/2010/main" val="3738991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hund åpner en slik </a:t>
            </a:r>
            <a:r>
              <a:rPr lang="nb-NO" dirty="0" err="1"/>
              <a:t>åtestasjon</a:t>
            </a:r>
            <a:r>
              <a:rPr lang="nb-NO" dirty="0"/>
              <a:t> av papp på sekunder – og det gjør vel unger og voksne også. Ubrukelig!</a:t>
            </a:r>
          </a:p>
        </p:txBody>
      </p:sp>
      <p:sp>
        <p:nvSpPr>
          <p:cNvPr id="4" name="Plassholder for lysbildenummer 3"/>
          <p:cNvSpPr>
            <a:spLocks noGrp="1"/>
          </p:cNvSpPr>
          <p:nvPr>
            <p:ph type="sldNum" sz="quarter" idx="10"/>
          </p:nvPr>
        </p:nvSpPr>
        <p:spPr/>
        <p:txBody>
          <a:bodyPr/>
          <a:lstStyle/>
          <a:p>
            <a:fld id="{199A2255-9F15-489A-8859-0443A3EF6341}" type="slidenum">
              <a:rPr lang="nb-NO" smtClean="0"/>
              <a:t>42</a:t>
            </a:fld>
            <a:endParaRPr lang="nb-NO"/>
          </a:p>
        </p:txBody>
      </p:sp>
    </p:spTree>
    <p:extLst>
      <p:ext uri="{BB962C8B-B14F-4D97-AF65-F5344CB8AC3E}">
        <p14:creationId xmlns:p14="http://schemas.microsoft.com/office/powerpoint/2010/main" val="1923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Har et eksempel på én enkelt rotte som hadde lært seg til å fjerne voksblokker fra </a:t>
            </a:r>
            <a:r>
              <a:rPr lang="nb-NO" dirty="0" err="1"/>
              <a:t>åtestasjoner</a:t>
            </a:r>
            <a:r>
              <a:rPr lang="nb-NO" dirty="0"/>
              <a:t>. Den hadde lært seg til å gnage</a:t>
            </a:r>
            <a:r>
              <a:rPr lang="nb-NO" baseline="0" dirty="0"/>
              <a:t> slik at de ramlet av pinnen inne  i stasjonen. Rotta tømte mange </a:t>
            </a:r>
            <a:r>
              <a:rPr lang="nb-NO" baseline="0" dirty="0" err="1"/>
              <a:t>åtestasjoner</a:t>
            </a:r>
            <a:r>
              <a:rPr lang="nb-NO" baseline="0" dirty="0"/>
              <a:t> og hamstret totalt 7 kg med rottegift inne i veggen på en næringsmiddelbedrift. I denne situasjonen trodde man at det var en kjempebestand av rotter på området – men det var kun et enkelt dyr.</a:t>
            </a:r>
            <a:endParaRPr lang="nb-NO" dirty="0"/>
          </a:p>
        </p:txBody>
      </p:sp>
      <p:sp>
        <p:nvSpPr>
          <p:cNvPr id="4" name="Plassholder for lysbildenummer 3"/>
          <p:cNvSpPr>
            <a:spLocks noGrp="1"/>
          </p:cNvSpPr>
          <p:nvPr>
            <p:ph type="sldNum" sz="quarter" idx="10"/>
          </p:nvPr>
        </p:nvSpPr>
        <p:spPr/>
        <p:txBody>
          <a:bodyPr/>
          <a:lstStyle/>
          <a:p>
            <a:fld id="{199A2255-9F15-489A-8859-0443A3EF6341}" type="slidenum">
              <a:rPr lang="nb-NO" smtClean="0"/>
              <a:t>43</a:t>
            </a:fld>
            <a:endParaRPr lang="nb-NO"/>
          </a:p>
        </p:txBody>
      </p:sp>
    </p:spTree>
    <p:extLst>
      <p:ext uri="{BB962C8B-B14F-4D97-AF65-F5344CB8AC3E}">
        <p14:creationId xmlns:p14="http://schemas.microsoft.com/office/powerpoint/2010/main" val="2638835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99A2255-9F15-489A-8859-0443A3EF6341}" type="slidenum">
              <a:rPr lang="nb-NO" smtClean="0"/>
              <a:t>44</a:t>
            </a:fld>
            <a:endParaRPr lang="nb-NO"/>
          </a:p>
        </p:txBody>
      </p:sp>
    </p:spTree>
    <p:extLst>
      <p:ext uri="{BB962C8B-B14F-4D97-AF65-F5344CB8AC3E}">
        <p14:creationId xmlns:p14="http://schemas.microsoft.com/office/powerpoint/2010/main" val="3193660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45</a:t>
            </a:fld>
            <a:endParaRPr lang="nb-NO"/>
          </a:p>
        </p:txBody>
      </p:sp>
    </p:spTree>
    <p:extLst>
      <p:ext uri="{BB962C8B-B14F-4D97-AF65-F5344CB8AC3E}">
        <p14:creationId xmlns:p14="http://schemas.microsoft.com/office/powerpoint/2010/main" val="2368061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EU sier at hvis man ikke har lykkes med en bekjempelse med gift i løpet av 30-40 dager</a:t>
            </a:r>
            <a:r>
              <a:rPr lang="nb-NO" baseline="0" dirty="0"/>
              <a:t> så skal all gift fjernes og man må finne på noe annet.</a:t>
            </a:r>
          </a:p>
          <a:p>
            <a:r>
              <a:rPr lang="nb-NO" baseline="0" dirty="0"/>
              <a:t>Man skal daglig gå runder for å fjerne døde dyr. Disse dyrene skal pakkes i plast og kastes i vanlig husholdningsavfall.</a:t>
            </a:r>
          </a:p>
          <a:p>
            <a:r>
              <a:rPr lang="nb-NO" baseline="0" dirty="0"/>
              <a:t>Innsamlet rottegift er farlig avfall, og må leveres godkjent mottak og ikke kastes i vanlig søppel.</a:t>
            </a:r>
          </a:p>
          <a:p>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46</a:t>
            </a:fld>
            <a:endParaRPr lang="nb-NO"/>
          </a:p>
        </p:txBody>
      </p:sp>
    </p:spTree>
    <p:extLst>
      <p:ext uri="{BB962C8B-B14F-4D97-AF65-F5344CB8AC3E}">
        <p14:creationId xmlns:p14="http://schemas.microsoft.com/office/powerpoint/2010/main" val="415837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Kontaktmidler inneholder oftest mer enn 10-14 ganger mer aktivt stoff en forgiftet åte.</a:t>
            </a:r>
          </a:p>
          <a:p>
            <a:r>
              <a:rPr lang="nb-NO" dirty="0"/>
              <a:t>Stor </a:t>
            </a:r>
            <a:r>
              <a:rPr lang="nb-NO" dirty="0" err="1"/>
              <a:t>forgiftningsfare</a:t>
            </a:r>
            <a:r>
              <a:rPr lang="nb-NO" dirty="0"/>
              <a:t>.</a:t>
            </a:r>
          </a:p>
        </p:txBody>
      </p:sp>
      <p:sp>
        <p:nvSpPr>
          <p:cNvPr id="4" name="Plassholder for lysbildenummer 3"/>
          <p:cNvSpPr>
            <a:spLocks noGrp="1"/>
          </p:cNvSpPr>
          <p:nvPr>
            <p:ph type="sldNum" sz="quarter" idx="10"/>
          </p:nvPr>
        </p:nvSpPr>
        <p:spPr/>
        <p:txBody>
          <a:bodyPr/>
          <a:lstStyle/>
          <a:p>
            <a:fld id="{9973A861-0B8D-4F1F-A55C-8F8957C0F3D3}" type="slidenum">
              <a:rPr lang="nb-NO" smtClean="0"/>
              <a:t>4</a:t>
            </a:fld>
            <a:endParaRPr lang="nb-NO"/>
          </a:p>
        </p:txBody>
      </p:sp>
    </p:spTree>
    <p:extLst>
      <p:ext uri="{BB962C8B-B14F-4D97-AF65-F5344CB8AC3E}">
        <p14:creationId xmlns:p14="http://schemas.microsoft.com/office/powerpoint/2010/main" val="614308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Åtene inneholder mange ulike tilsetningsstoffer. </a:t>
            </a:r>
            <a:r>
              <a:rPr lang="nb-NO" dirty="0" err="1"/>
              <a:t>F.eks</a:t>
            </a:r>
            <a:r>
              <a:rPr lang="nb-NO" dirty="0"/>
              <a:t> ulike næringsstoffer som skal tiltrekke seg gnagere og øke spiseligheten for åtene. Voks benyttes som et konserverende middel og </a:t>
            </a:r>
            <a:r>
              <a:rPr lang="nb-NO" baseline="0" dirty="0"/>
              <a:t>som gir blokker slik at åta kan festes. Gnagere ser også ut til å like å gnage på disse, men vil nok ta løse kornprodukter i større grad.</a:t>
            </a:r>
          </a:p>
          <a:p>
            <a:r>
              <a:rPr lang="nb-NO" baseline="0" dirty="0"/>
              <a:t>Fargestoff tilsettes som </a:t>
            </a:r>
            <a:r>
              <a:rPr lang="nb-NO" baseline="0" dirty="0" err="1"/>
              <a:t>advarselfarge</a:t>
            </a:r>
            <a:r>
              <a:rPr lang="nb-NO" baseline="0" dirty="0"/>
              <a:t> – har nok effekt på voksne – men kanskje motsatt effekt på barn (</a:t>
            </a:r>
            <a:r>
              <a:rPr lang="nb-NO" baseline="0" dirty="0" err="1"/>
              <a:t>jf</a:t>
            </a:r>
            <a:r>
              <a:rPr lang="nb-NO" baseline="0" dirty="0"/>
              <a:t> rød lampeolje som barn forvekslet med saft).</a:t>
            </a:r>
          </a:p>
          <a:p>
            <a:r>
              <a:rPr lang="nb-NO" baseline="0" dirty="0"/>
              <a:t>Bitterstoff forhindrer nok noen forgiftninger men ikke alle. Hunder vil svelge slike åter. Enkelte mennesker mangler også evnen til å smake bittert.</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5</a:t>
            </a:fld>
            <a:endParaRPr lang="nb-NO"/>
          </a:p>
        </p:txBody>
      </p:sp>
    </p:spTree>
    <p:extLst>
      <p:ext uri="{BB962C8B-B14F-4D97-AF65-F5344CB8AC3E}">
        <p14:creationId xmlns:p14="http://schemas.microsoft.com/office/powerpoint/2010/main" val="743208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Førstegenerasjonsmidlet </a:t>
            </a:r>
            <a:r>
              <a:rPr lang="nb-NO" dirty="0" err="1"/>
              <a:t>Warfarin</a:t>
            </a:r>
            <a:r>
              <a:rPr lang="nb-NO" baseline="0" dirty="0"/>
              <a:t> kom på markedet i 1948. Etter bare få år ble det oppdaget dyr som var resistente mot disse midlene. Man har derfor utviklet andregenerasjonsmidler. Det er også resistens mot enkelte av disse stoffene. Andregenerasjonsmidler er mye mer giftige, og de har veldig lang nedbrytningstid i kroppen. </a:t>
            </a:r>
          </a:p>
          <a:p>
            <a:r>
              <a:rPr lang="nb-NO" baseline="0" dirty="0" err="1"/>
              <a:t>Antikoagulanter</a:t>
            </a:r>
            <a:r>
              <a:rPr lang="nb-NO" baseline="0" dirty="0"/>
              <a:t> brukes også i humanmedisin mot blodpropp.</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6</a:t>
            </a:fld>
            <a:endParaRPr lang="nb-NO"/>
          </a:p>
        </p:txBody>
      </p:sp>
    </p:spTree>
    <p:extLst>
      <p:ext uri="{BB962C8B-B14F-4D97-AF65-F5344CB8AC3E}">
        <p14:creationId xmlns:p14="http://schemas.microsoft.com/office/powerpoint/2010/main" val="47631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Viktige definisjoner</a:t>
            </a:r>
          </a:p>
        </p:txBody>
      </p:sp>
      <p:sp>
        <p:nvSpPr>
          <p:cNvPr id="4" name="Plassholder for lysbildenummer 3"/>
          <p:cNvSpPr>
            <a:spLocks noGrp="1"/>
          </p:cNvSpPr>
          <p:nvPr>
            <p:ph type="sldNum" sz="quarter" idx="5"/>
          </p:nvPr>
        </p:nvSpPr>
        <p:spPr/>
        <p:txBody>
          <a:bodyPr/>
          <a:lstStyle/>
          <a:p>
            <a:fld id="{199A2255-9F15-489A-8859-0443A3EF6341}" type="slidenum">
              <a:rPr lang="nb-NO" smtClean="0"/>
              <a:t>7</a:t>
            </a:fld>
            <a:endParaRPr lang="nb-NO"/>
          </a:p>
        </p:txBody>
      </p:sp>
    </p:spTree>
    <p:extLst>
      <p:ext uri="{BB962C8B-B14F-4D97-AF65-F5344CB8AC3E}">
        <p14:creationId xmlns:p14="http://schemas.microsoft.com/office/powerpoint/2010/main" val="3967750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svært lang nedbrytningstid for disse andre generasjonsmidlene (både i dyr og i miljøet). </a:t>
            </a:r>
            <a:r>
              <a:rPr lang="nb-NO" dirty="0" err="1"/>
              <a:t>Brodifacoum</a:t>
            </a:r>
            <a:r>
              <a:rPr lang="nb-NO" dirty="0"/>
              <a:t> har en halveringstid i levre på mer enn 300 dager. De tre nederste er mest bekymringsfulle </a:t>
            </a:r>
            <a:r>
              <a:rPr lang="nb-NO" dirty="0" err="1"/>
              <a:t>mht</a:t>
            </a:r>
            <a:r>
              <a:rPr lang="nb-NO" dirty="0"/>
              <a:t> persistens, bioakkumulering og </a:t>
            </a:r>
            <a:r>
              <a:rPr lang="nb-NO" dirty="0" err="1"/>
              <a:t>toksistet</a:t>
            </a:r>
            <a:r>
              <a:rPr lang="nb-NO" dirty="0"/>
              <a:t>. NB! </a:t>
            </a:r>
            <a:r>
              <a:rPr lang="nb-NO" dirty="0" err="1"/>
              <a:t>Bromadiolone</a:t>
            </a:r>
            <a:r>
              <a:rPr lang="nb-NO" dirty="0"/>
              <a:t> er svært giftig for hunder!</a:t>
            </a:r>
          </a:p>
        </p:txBody>
      </p:sp>
      <p:sp>
        <p:nvSpPr>
          <p:cNvPr id="4" name="Plassholder for lysbildenummer 3"/>
          <p:cNvSpPr>
            <a:spLocks noGrp="1"/>
          </p:cNvSpPr>
          <p:nvPr>
            <p:ph type="sldNum" sz="quarter" idx="5"/>
          </p:nvPr>
        </p:nvSpPr>
        <p:spPr/>
        <p:txBody>
          <a:bodyPr/>
          <a:lstStyle/>
          <a:p>
            <a:fld id="{199A2255-9F15-489A-8859-0443A3EF6341}" type="slidenum">
              <a:rPr lang="nb-NO" smtClean="0"/>
              <a:t>9</a:t>
            </a:fld>
            <a:endParaRPr lang="nb-NO"/>
          </a:p>
        </p:txBody>
      </p:sp>
    </p:spTree>
    <p:extLst>
      <p:ext uri="{BB962C8B-B14F-4D97-AF65-F5344CB8AC3E}">
        <p14:creationId xmlns:p14="http://schemas.microsoft.com/office/powerpoint/2010/main" val="3070080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Giftvirkningen av </a:t>
            </a:r>
            <a:r>
              <a:rPr lang="nb-NO" dirty="0" err="1"/>
              <a:t>antikoagulanter</a:t>
            </a:r>
            <a:r>
              <a:rPr lang="nb-NO" dirty="0"/>
              <a:t> kommer først etter 3-10 dager. Dyret forstår derfor ikke sammenhengen mellom sykdom</a:t>
            </a:r>
            <a:r>
              <a:rPr lang="nb-NO" baseline="0" dirty="0"/>
              <a:t> og inntak av åte (sekundær </a:t>
            </a:r>
            <a:r>
              <a:rPr lang="nb-NO" baseline="0" dirty="0" err="1"/>
              <a:t>åtevegring</a:t>
            </a:r>
            <a:r>
              <a:rPr lang="nb-NO" baseline="0" dirty="0"/>
              <a:t>).</a:t>
            </a:r>
          </a:p>
          <a:p>
            <a:r>
              <a:rPr lang="nb-NO" baseline="0" dirty="0"/>
              <a:t>Ved forgiftninger kan man måle koaguleringen av blodet. Motgiften Vitamin k1 må gis over lang tid. </a:t>
            </a:r>
          </a:p>
          <a:p>
            <a:r>
              <a:rPr lang="nb-NO" baseline="0" dirty="0"/>
              <a:t>Mange dødsfall hos hunder</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10</a:t>
            </a:fld>
            <a:endParaRPr lang="nb-NO"/>
          </a:p>
        </p:txBody>
      </p:sp>
    </p:spTree>
    <p:extLst>
      <p:ext uri="{BB962C8B-B14F-4D97-AF65-F5344CB8AC3E}">
        <p14:creationId xmlns:p14="http://schemas.microsoft.com/office/powerpoint/2010/main" val="252523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B177E6A0-4139-4078-AE20-7678B7AD7188}"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805E6F1-99AF-4521-85C5-C92C30E7B6A1}" type="slidenum">
              <a:rPr lang="nb-NO" smtClean="0"/>
              <a:t>‹#›</a:t>
            </a:fld>
            <a:endParaRPr lang="nb-NO"/>
          </a:p>
        </p:txBody>
      </p:sp>
    </p:spTree>
    <p:extLst>
      <p:ext uri="{BB962C8B-B14F-4D97-AF65-F5344CB8AC3E}">
        <p14:creationId xmlns:p14="http://schemas.microsoft.com/office/powerpoint/2010/main" val="40320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177E6A0-4139-4078-AE20-7678B7AD7188}"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805E6F1-99AF-4521-85C5-C92C30E7B6A1}" type="slidenum">
              <a:rPr lang="nb-NO" smtClean="0"/>
              <a:t>‹#›</a:t>
            </a:fld>
            <a:endParaRPr lang="nb-NO"/>
          </a:p>
        </p:txBody>
      </p:sp>
    </p:spTree>
    <p:extLst>
      <p:ext uri="{BB962C8B-B14F-4D97-AF65-F5344CB8AC3E}">
        <p14:creationId xmlns:p14="http://schemas.microsoft.com/office/powerpoint/2010/main" val="2117453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177E6A0-4139-4078-AE20-7678B7AD7188}"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805E6F1-99AF-4521-85C5-C92C30E7B6A1}" type="slidenum">
              <a:rPr lang="nb-NO" smtClean="0"/>
              <a:t>‹#›</a:t>
            </a:fld>
            <a:endParaRPr lang="nb-NO"/>
          </a:p>
        </p:txBody>
      </p:sp>
    </p:spTree>
    <p:extLst>
      <p:ext uri="{BB962C8B-B14F-4D97-AF65-F5344CB8AC3E}">
        <p14:creationId xmlns:p14="http://schemas.microsoft.com/office/powerpoint/2010/main" val="250509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177E6A0-4139-4078-AE20-7678B7AD7188}"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805E6F1-99AF-4521-85C5-C92C30E7B6A1}" type="slidenum">
              <a:rPr lang="nb-NO" smtClean="0"/>
              <a:t>‹#›</a:t>
            </a:fld>
            <a:endParaRPr lang="nb-NO"/>
          </a:p>
        </p:txBody>
      </p:sp>
    </p:spTree>
    <p:extLst>
      <p:ext uri="{BB962C8B-B14F-4D97-AF65-F5344CB8AC3E}">
        <p14:creationId xmlns:p14="http://schemas.microsoft.com/office/powerpoint/2010/main" val="984752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B177E6A0-4139-4078-AE20-7678B7AD7188}"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805E6F1-99AF-4521-85C5-C92C30E7B6A1}" type="slidenum">
              <a:rPr lang="nb-NO" smtClean="0"/>
              <a:t>‹#›</a:t>
            </a:fld>
            <a:endParaRPr lang="nb-NO"/>
          </a:p>
        </p:txBody>
      </p:sp>
    </p:spTree>
    <p:extLst>
      <p:ext uri="{BB962C8B-B14F-4D97-AF65-F5344CB8AC3E}">
        <p14:creationId xmlns:p14="http://schemas.microsoft.com/office/powerpoint/2010/main" val="414089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B177E6A0-4139-4078-AE20-7678B7AD7188}"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805E6F1-99AF-4521-85C5-C92C30E7B6A1}" type="slidenum">
              <a:rPr lang="nb-NO" smtClean="0"/>
              <a:t>‹#›</a:t>
            </a:fld>
            <a:endParaRPr lang="nb-NO"/>
          </a:p>
        </p:txBody>
      </p:sp>
    </p:spTree>
    <p:extLst>
      <p:ext uri="{BB962C8B-B14F-4D97-AF65-F5344CB8AC3E}">
        <p14:creationId xmlns:p14="http://schemas.microsoft.com/office/powerpoint/2010/main" val="591321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B177E6A0-4139-4078-AE20-7678B7AD7188}" type="datetimeFigureOut">
              <a:rPr lang="nb-NO" smtClean="0"/>
              <a:t>30.04.2026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7805E6F1-99AF-4521-85C5-C92C30E7B6A1}" type="slidenum">
              <a:rPr lang="nb-NO" smtClean="0"/>
              <a:t>‹#›</a:t>
            </a:fld>
            <a:endParaRPr lang="nb-NO"/>
          </a:p>
        </p:txBody>
      </p:sp>
    </p:spTree>
    <p:extLst>
      <p:ext uri="{BB962C8B-B14F-4D97-AF65-F5344CB8AC3E}">
        <p14:creationId xmlns:p14="http://schemas.microsoft.com/office/powerpoint/2010/main" val="1032965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B177E6A0-4139-4078-AE20-7678B7AD7188}" type="datetimeFigureOut">
              <a:rPr lang="nb-NO" smtClean="0"/>
              <a:t>30.04.2026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7805E6F1-99AF-4521-85C5-C92C30E7B6A1}" type="slidenum">
              <a:rPr lang="nb-NO" smtClean="0"/>
              <a:t>‹#›</a:t>
            </a:fld>
            <a:endParaRPr lang="nb-NO"/>
          </a:p>
        </p:txBody>
      </p:sp>
    </p:spTree>
    <p:extLst>
      <p:ext uri="{BB962C8B-B14F-4D97-AF65-F5344CB8AC3E}">
        <p14:creationId xmlns:p14="http://schemas.microsoft.com/office/powerpoint/2010/main" val="429281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177E6A0-4139-4078-AE20-7678B7AD7188}" type="datetimeFigureOut">
              <a:rPr lang="nb-NO" smtClean="0"/>
              <a:t>30.04.2026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7805E6F1-99AF-4521-85C5-C92C30E7B6A1}" type="slidenum">
              <a:rPr lang="nb-NO" smtClean="0"/>
              <a:t>‹#›</a:t>
            </a:fld>
            <a:endParaRPr lang="nb-NO"/>
          </a:p>
        </p:txBody>
      </p:sp>
    </p:spTree>
    <p:extLst>
      <p:ext uri="{BB962C8B-B14F-4D97-AF65-F5344CB8AC3E}">
        <p14:creationId xmlns:p14="http://schemas.microsoft.com/office/powerpoint/2010/main" val="1769963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B177E6A0-4139-4078-AE20-7678B7AD7188}"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805E6F1-99AF-4521-85C5-C92C30E7B6A1}" type="slidenum">
              <a:rPr lang="nb-NO" smtClean="0"/>
              <a:t>‹#›</a:t>
            </a:fld>
            <a:endParaRPr lang="nb-NO"/>
          </a:p>
        </p:txBody>
      </p:sp>
    </p:spTree>
    <p:extLst>
      <p:ext uri="{BB962C8B-B14F-4D97-AF65-F5344CB8AC3E}">
        <p14:creationId xmlns:p14="http://schemas.microsoft.com/office/powerpoint/2010/main" val="904056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B177E6A0-4139-4078-AE20-7678B7AD7188}"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805E6F1-99AF-4521-85C5-C92C30E7B6A1}" type="slidenum">
              <a:rPr lang="nb-NO" smtClean="0"/>
              <a:t>‹#›</a:t>
            </a:fld>
            <a:endParaRPr lang="nb-NO"/>
          </a:p>
        </p:txBody>
      </p:sp>
    </p:spTree>
    <p:extLst>
      <p:ext uri="{BB962C8B-B14F-4D97-AF65-F5344CB8AC3E}">
        <p14:creationId xmlns:p14="http://schemas.microsoft.com/office/powerpoint/2010/main" val="697488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77E6A0-4139-4078-AE20-7678B7AD7188}" type="datetimeFigureOut">
              <a:rPr lang="nb-NO" smtClean="0"/>
              <a:t>30.04.2026</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5E6F1-99AF-4521-85C5-C92C30E7B6A1}" type="slidenum">
              <a:rPr lang="nb-NO" smtClean="0"/>
              <a:t>‹#›</a:t>
            </a:fld>
            <a:endParaRPr lang="nb-NO"/>
          </a:p>
        </p:txBody>
      </p:sp>
    </p:spTree>
    <p:extLst>
      <p:ext uri="{BB962C8B-B14F-4D97-AF65-F5344CB8AC3E}">
        <p14:creationId xmlns:p14="http://schemas.microsoft.com/office/powerpoint/2010/main" val="3616019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6" name="Tittel 5"/>
          <p:cNvSpPr>
            <a:spLocks noGrp="1"/>
          </p:cNvSpPr>
          <p:nvPr>
            <p:ph type="title"/>
          </p:nvPr>
        </p:nvSpPr>
        <p:spPr>
          <a:xfrm>
            <a:off x="2193275" y="425533"/>
            <a:ext cx="10515600" cy="1325563"/>
          </a:xfrm>
        </p:spPr>
        <p:txBody>
          <a:bodyPr>
            <a:normAutofit/>
          </a:bodyPr>
          <a:lstStyle/>
          <a:p>
            <a:r>
              <a:rPr lang="nb-NO" b="1" dirty="0">
                <a:latin typeface="Arial" panose="020B0604020202020204" pitchFamily="34" charset="0"/>
                <a:cs typeface="Arial" panose="020B0604020202020204" pitchFamily="34" charset="0"/>
              </a:rPr>
              <a:t>Rodenticider - gnagermidler</a:t>
            </a:r>
            <a:endParaRPr lang="nb-NO" dirty="0"/>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3" y="1988841"/>
            <a:ext cx="2779713"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689" y="2208708"/>
            <a:ext cx="2309813"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472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err="1">
                <a:solidFill>
                  <a:prstClr val="black"/>
                </a:solidFill>
                <a:latin typeface="Arial" panose="020B0604020202020204" pitchFamily="34" charset="0"/>
                <a:cs typeface="Arial" panose="020B0604020202020204" pitchFamily="34" charset="0"/>
              </a:rPr>
              <a:t>Antikoagulanter</a:t>
            </a:r>
            <a:endParaRPr lang="nb-NO" sz="48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838200" y="1825625"/>
            <a:ext cx="10515600" cy="4351338"/>
          </a:xfrm>
        </p:spPr>
        <p:txBody>
          <a:bodyPr/>
          <a:lstStyle/>
          <a:p>
            <a:pPr>
              <a:lnSpc>
                <a:spcPct val="80000"/>
              </a:lnSpc>
            </a:pPr>
            <a:r>
              <a:rPr lang="nb-NO" altLang="nb-NO" sz="2400" dirty="0">
                <a:latin typeface="Arial" panose="020B0604020202020204" pitchFamily="34" charset="0"/>
                <a:cs typeface="Arial" panose="020B0604020202020204" pitchFamily="34" charset="0"/>
              </a:rPr>
              <a:t>Fordeler</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Utvikler ikke sekundær </a:t>
            </a:r>
            <a:r>
              <a:rPr lang="nb-NO" altLang="nb-NO" sz="2000" dirty="0" err="1">
                <a:latin typeface="Arial" panose="020B0604020202020204" pitchFamily="34" charset="0"/>
                <a:cs typeface="Arial" panose="020B0604020202020204" pitchFamily="34" charset="0"/>
              </a:rPr>
              <a:t>åtevegring</a:t>
            </a:r>
            <a:r>
              <a:rPr lang="nb-NO" altLang="nb-NO" sz="2000" dirty="0">
                <a:latin typeface="Arial" panose="020B0604020202020204" pitchFamily="34" charset="0"/>
                <a:cs typeface="Arial" panose="020B0604020202020204" pitchFamily="34" charset="0"/>
              </a:rPr>
              <a:t> </a:t>
            </a:r>
          </a:p>
          <a:p>
            <a:pPr lvl="2">
              <a:lnSpc>
                <a:spcPct val="80000"/>
              </a:lnSpc>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Primær </a:t>
            </a:r>
            <a:r>
              <a:rPr lang="nb-NO" altLang="nb-NO" sz="1600" dirty="0" err="1">
                <a:latin typeface="Arial" panose="020B0604020202020204" pitchFamily="34" charset="0"/>
                <a:cs typeface="Arial" panose="020B0604020202020204" pitchFamily="34" charset="0"/>
              </a:rPr>
              <a:t>åtevegring</a:t>
            </a:r>
            <a:r>
              <a:rPr lang="nb-NO" altLang="nb-NO" sz="1600" dirty="0">
                <a:latin typeface="Arial" panose="020B0604020202020204" pitchFamily="34" charset="0"/>
                <a:cs typeface="Arial" panose="020B0604020202020204" pitchFamily="34" charset="0"/>
              </a:rPr>
              <a:t>: Dyr vil ikke spise åte i det hele tatt</a:t>
            </a:r>
          </a:p>
          <a:p>
            <a:pPr lvl="2">
              <a:lnSpc>
                <a:spcPct val="80000"/>
              </a:lnSpc>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Sekundær </a:t>
            </a:r>
            <a:r>
              <a:rPr lang="nb-NO" altLang="nb-NO" sz="1600" dirty="0" err="1">
                <a:latin typeface="Arial" panose="020B0604020202020204" pitchFamily="34" charset="0"/>
                <a:cs typeface="Arial" panose="020B0604020202020204" pitchFamily="34" charset="0"/>
              </a:rPr>
              <a:t>åtevegring</a:t>
            </a:r>
            <a:r>
              <a:rPr lang="nb-NO" altLang="nb-NO" sz="1600" dirty="0">
                <a:latin typeface="Arial" panose="020B0604020202020204" pitchFamily="34" charset="0"/>
                <a:cs typeface="Arial" panose="020B0604020202020204" pitchFamily="34" charset="0"/>
              </a:rPr>
              <a:t>: Dyr har blitt dårlig av åten og forbinder sykdom med det de har spist, og vil etterpå ikke spise samme åte på nytt</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Spiser åte i flere dager før de dør</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Svært effektive</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Effektiv motgift finnes (Vitamin K</a:t>
            </a:r>
            <a:r>
              <a:rPr lang="nb-NO" altLang="nb-NO" sz="2000" baseline="-25000" dirty="0">
                <a:latin typeface="Arial" panose="020B0604020202020204" pitchFamily="34" charset="0"/>
                <a:cs typeface="Arial" panose="020B0604020202020204" pitchFamily="34" charset="0"/>
              </a:rPr>
              <a:t>1</a:t>
            </a:r>
            <a:r>
              <a:rPr lang="nb-NO" altLang="nb-NO" sz="2000" dirty="0">
                <a:latin typeface="Arial" panose="020B0604020202020204" pitchFamily="34" charset="0"/>
                <a:cs typeface="Arial" panose="020B0604020202020204" pitchFamily="34" charset="0"/>
              </a:rPr>
              <a:t>), og man har oftest tid på seg (ikke akutt gift)</a:t>
            </a:r>
          </a:p>
          <a:p>
            <a:endParaRPr lang="nb-NO" dirty="0"/>
          </a:p>
        </p:txBody>
      </p:sp>
    </p:spTree>
    <p:extLst>
      <p:ext uri="{BB962C8B-B14F-4D97-AF65-F5344CB8AC3E}">
        <p14:creationId xmlns:p14="http://schemas.microsoft.com/office/powerpoint/2010/main" val="4098997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err="1">
                <a:solidFill>
                  <a:prstClr val="black"/>
                </a:solidFill>
                <a:latin typeface="Arial" panose="020B0604020202020204" pitchFamily="34" charset="0"/>
                <a:cs typeface="Arial" panose="020B0604020202020204" pitchFamily="34" charset="0"/>
              </a:rPr>
              <a:t>Antikoagulanter</a:t>
            </a:r>
            <a:endParaRPr lang="nb-NO" sz="48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838200" y="1825625"/>
            <a:ext cx="10515600" cy="4351338"/>
          </a:xfrm>
        </p:spPr>
        <p:txBody>
          <a:bodyPr/>
          <a:lstStyle/>
          <a:p>
            <a:r>
              <a:rPr lang="nb-NO" altLang="nb-NO" sz="2400" dirty="0">
                <a:latin typeface="Arial" panose="020B0604020202020204" pitchFamily="34" charset="0"/>
                <a:cs typeface="Arial" panose="020B0604020202020204" pitchFamily="34" charset="0"/>
              </a:rPr>
              <a:t>Ulemper</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Forgiftning av mennesker – spesielt barn</a:t>
            </a:r>
          </a:p>
          <a:p>
            <a:pPr lvl="1">
              <a:buFont typeface="Wingdings" panose="05000000000000000000" pitchFamily="2" charset="2"/>
              <a:buChar char="Ø"/>
            </a:pPr>
            <a:r>
              <a:rPr lang="nb-NO" altLang="nb-NO" sz="2000" dirty="0" err="1">
                <a:latin typeface="Arial" panose="020B0604020202020204" pitchFamily="34" charset="0"/>
                <a:cs typeface="Arial" panose="020B0604020202020204" pitchFamily="34" charset="0"/>
              </a:rPr>
              <a:t>Bioakkumulerende</a:t>
            </a:r>
            <a:r>
              <a:rPr lang="nb-NO" altLang="nb-NO" sz="2000" dirty="0">
                <a:latin typeface="Arial" panose="020B0604020202020204" pitchFamily="34" charset="0"/>
                <a:cs typeface="Arial" panose="020B0604020202020204" pitchFamily="34" charset="0"/>
              </a:rPr>
              <a:t> og giftene nedbrytes sakte i miljøet</a:t>
            </a:r>
          </a:p>
          <a:p>
            <a:pPr lvl="2">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Forgiftninger av fugler og dyr skjer </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Luktproblemer av døde dyr</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Resistens (motstandsdyktighet mot giftene)</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Smertefull død</a:t>
            </a:r>
          </a:p>
          <a:p>
            <a:endParaRPr lang="nb-NO" dirty="0"/>
          </a:p>
        </p:txBody>
      </p:sp>
      <p:pic>
        <p:nvPicPr>
          <p:cNvPr id="11" name="Bilde 10"/>
          <p:cNvPicPr>
            <a:picLocks noChangeAspect="1"/>
          </p:cNvPicPr>
          <p:nvPr/>
        </p:nvPicPr>
        <p:blipFill>
          <a:blip r:embed="rId3"/>
          <a:stretch>
            <a:fillRect/>
          </a:stretch>
        </p:blipFill>
        <p:spPr>
          <a:xfrm>
            <a:off x="8980690" y="2320752"/>
            <a:ext cx="2792210" cy="1566808"/>
          </a:xfrm>
          <a:prstGeom prst="rect">
            <a:avLst/>
          </a:prstGeom>
        </p:spPr>
      </p:pic>
    </p:spTree>
    <p:extLst>
      <p:ext uri="{BB962C8B-B14F-4D97-AF65-F5344CB8AC3E}">
        <p14:creationId xmlns:p14="http://schemas.microsoft.com/office/powerpoint/2010/main" val="2658564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Resistens</a:t>
            </a:r>
          </a:p>
        </p:txBody>
      </p:sp>
      <p:sp>
        <p:nvSpPr>
          <p:cNvPr id="3" name="Plassholder for innhold 2"/>
          <p:cNvSpPr>
            <a:spLocks noGrp="1"/>
          </p:cNvSpPr>
          <p:nvPr>
            <p:ph sz="half" idx="1"/>
          </p:nvPr>
        </p:nvSpPr>
        <p:spPr/>
        <p:txBody>
          <a:bodyPr/>
          <a:lstStyle/>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Fysiologisk resistens</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Resistens mot </a:t>
            </a:r>
            <a:r>
              <a:rPr lang="nb-NO" altLang="nb-NO" sz="2000" kern="0" dirty="0" err="1">
                <a:solidFill>
                  <a:srgbClr val="000000"/>
                </a:solidFill>
                <a:latin typeface="Arial"/>
              </a:rPr>
              <a:t>antikoagulanter</a:t>
            </a:r>
            <a:r>
              <a:rPr lang="nb-NO" altLang="nb-NO" sz="2000" kern="0" dirty="0">
                <a:solidFill>
                  <a:srgbClr val="000000"/>
                </a:solidFill>
                <a:latin typeface="Arial"/>
              </a:rPr>
              <a:t> er et (stort) tap av effektivitet under praktiske forhold hvor </a:t>
            </a:r>
            <a:r>
              <a:rPr lang="nb-NO" altLang="nb-NO" sz="2000" kern="0" dirty="0" err="1">
                <a:solidFill>
                  <a:srgbClr val="000000"/>
                </a:solidFill>
                <a:latin typeface="Arial"/>
              </a:rPr>
              <a:t>antikoagulanten</a:t>
            </a:r>
            <a:r>
              <a:rPr lang="nb-NO" altLang="nb-NO" sz="2000" kern="0" dirty="0">
                <a:solidFill>
                  <a:srgbClr val="000000"/>
                </a:solidFill>
                <a:latin typeface="Arial"/>
              </a:rPr>
              <a:t> har blitt gitt på riktig måte.</a:t>
            </a:r>
          </a:p>
          <a:p>
            <a:endParaRPr lang="nb-NO" dirty="0"/>
          </a:p>
        </p:txBody>
      </p:sp>
      <p:sp>
        <p:nvSpPr>
          <p:cNvPr id="4" name="Plassholder for innhold 3"/>
          <p:cNvSpPr>
            <a:spLocks noGrp="1"/>
          </p:cNvSpPr>
          <p:nvPr>
            <p:ph sz="half" idx="2"/>
          </p:nvPr>
        </p:nvSpPr>
        <p:spPr/>
        <p:txBody>
          <a:bodyPr/>
          <a:lstStyle/>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Atferdsmessig resistens</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Neofobi</a:t>
            </a:r>
          </a:p>
          <a:p>
            <a:pPr lvl="1" fontAlgn="base">
              <a:lnSpc>
                <a:spcPct val="100000"/>
              </a:lnSpc>
              <a:spcBef>
                <a:spcPct val="20000"/>
              </a:spcBef>
              <a:spcAft>
                <a:spcPct val="0"/>
              </a:spcAft>
              <a:buFont typeface="Wingdings" panose="05000000000000000000" pitchFamily="2" charset="2"/>
              <a:buChar char="Ø"/>
            </a:pPr>
            <a:r>
              <a:rPr lang="nb-NO" altLang="nb-NO" sz="2000" kern="0" dirty="0" err="1">
                <a:solidFill>
                  <a:srgbClr val="000000"/>
                </a:solidFill>
                <a:latin typeface="Arial"/>
              </a:rPr>
              <a:t>Åtevegring</a:t>
            </a:r>
            <a:endParaRPr lang="nb-NO" altLang="nb-NO" sz="2000" kern="0" dirty="0">
              <a:solidFill>
                <a:srgbClr val="000000"/>
              </a:solidFill>
              <a:latin typeface="Arial"/>
            </a:endParaRP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Unnvikelse av gifter/feller</a:t>
            </a:r>
          </a:p>
          <a:p>
            <a:endParaRPr lang="nb-NO" dirty="0"/>
          </a:p>
        </p:txBody>
      </p:sp>
      <p:pic>
        <p:nvPicPr>
          <p:cNvPr id="5" name="Plassholder for innhold 4"/>
          <p:cNvPicPr>
            <a:picLocks noChangeAspect="1"/>
          </p:cNvPicPr>
          <p:nvPr/>
        </p:nvPicPr>
        <p:blipFill rotWithShape="1">
          <a:blip r:embed="rId3"/>
          <a:srcRect b="14274"/>
          <a:stretch/>
        </p:blipFill>
        <p:spPr>
          <a:xfrm>
            <a:off x="6553198" y="4001294"/>
            <a:ext cx="4285859" cy="1813532"/>
          </a:xfrm>
          <a:prstGeom prst="rect">
            <a:avLst/>
          </a:prstGeom>
        </p:spPr>
      </p:pic>
      <p:pic>
        <p:nvPicPr>
          <p:cNvPr id="6" name="Bilde 5"/>
          <p:cNvPicPr>
            <a:picLocks noChangeAspect="1"/>
          </p:cNvPicPr>
          <p:nvPr/>
        </p:nvPicPr>
        <p:blipFill>
          <a:blip r:embed="rId4"/>
          <a:stretch>
            <a:fillRect/>
          </a:stretch>
        </p:blipFill>
        <p:spPr>
          <a:xfrm>
            <a:off x="1325105" y="4001294"/>
            <a:ext cx="3420357" cy="1879891"/>
          </a:xfrm>
          <a:prstGeom prst="rect">
            <a:avLst/>
          </a:prstGeom>
        </p:spPr>
      </p:pic>
    </p:spTree>
    <p:extLst>
      <p:ext uri="{BB962C8B-B14F-4D97-AF65-F5344CB8AC3E}">
        <p14:creationId xmlns:p14="http://schemas.microsoft.com/office/powerpoint/2010/main" val="206768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Resistens</a:t>
            </a:r>
          </a:p>
        </p:txBody>
      </p:sp>
      <p:sp>
        <p:nvSpPr>
          <p:cNvPr id="3" name="Plassholder for innhold 2"/>
          <p:cNvSpPr>
            <a:spLocks noGrp="1"/>
          </p:cNvSpPr>
          <p:nvPr>
            <p:ph sz="half" idx="1"/>
          </p:nvPr>
        </p:nvSpPr>
        <p:spPr>
          <a:xfrm>
            <a:off x="838200" y="1825625"/>
            <a:ext cx="10515600" cy="4351338"/>
          </a:xfrm>
        </p:spPr>
        <p:txBody>
          <a:bodyPr/>
          <a:lstStyle/>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Fysiologisk resistens mot </a:t>
            </a:r>
            <a:r>
              <a:rPr lang="nb-NO" altLang="nb-NO" sz="2400" kern="0" dirty="0" err="1">
                <a:solidFill>
                  <a:srgbClr val="000000"/>
                </a:solidFill>
                <a:latin typeface="Arial"/>
              </a:rPr>
              <a:t>antikoagulanter</a:t>
            </a:r>
            <a:endParaRPr lang="nb-NO" altLang="nb-NO" sz="2400" kern="0" dirty="0">
              <a:solidFill>
                <a:srgbClr val="000000"/>
              </a:solidFill>
              <a:latin typeface="Arial"/>
            </a:endParaRP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Vil kunne gjelde enkelte bestander av </a:t>
            </a:r>
            <a:r>
              <a:rPr lang="nb-NO" altLang="nb-NO" sz="2000" kern="0" dirty="0" err="1">
                <a:solidFill>
                  <a:srgbClr val="000000"/>
                </a:solidFill>
                <a:latin typeface="Arial"/>
              </a:rPr>
              <a:t>brunrotter</a:t>
            </a:r>
            <a:r>
              <a:rPr lang="nb-NO" altLang="nb-NO" sz="2000" kern="0" dirty="0">
                <a:solidFill>
                  <a:srgbClr val="000000"/>
                </a:solidFill>
                <a:latin typeface="Arial"/>
              </a:rPr>
              <a:t> og husmus der det tidligere har vært brukt mye gift uten å eliminere alle dyr</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De naturlig utelevende musene som skogmus, klatremus, rødmus, gråsidemus, markmus, fjellrotte vil mest sannsynlig ikke vise tegn til resistens </a:t>
            </a:r>
          </a:p>
          <a:p>
            <a:endParaRPr lang="nb-NO" dirty="0"/>
          </a:p>
        </p:txBody>
      </p:sp>
      <p:pic>
        <p:nvPicPr>
          <p:cNvPr id="6" name="Bilde 5"/>
          <p:cNvPicPr>
            <a:picLocks noChangeAspect="1"/>
          </p:cNvPicPr>
          <p:nvPr/>
        </p:nvPicPr>
        <p:blipFill>
          <a:blip r:embed="rId2"/>
          <a:stretch>
            <a:fillRect/>
          </a:stretch>
        </p:blipFill>
        <p:spPr>
          <a:xfrm>
            <a:off x="4200040" y="4001294"/>
            <a:ext cx="3420357" cy="1879891"/>
          </a:xfrm>
          <a:prstGeom prst="rect">
            <a:avLst/>
          </a:prstGeom>
        </p:spPr>
      </p:pic>
    </p:spTree>
    <p:extLst>
      <p:ext uri="{BB962C8B-B14F-4D97-AF65-F5344CB8AC3E}">
        <p14:creationId xmlns:p14="http://schemas.microsoft.com/office/powerpoint/2010/main" val="498710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5" name="Tittel 4">
            <a:extLst>
              <a:ext uri="{FF2B5EF4-FFF2-40B4-BE49-F238E27FC236}">
                <a16:creationId xmlns:a16="http://schemas.microsoft.com/office/drawing/2014/main" id="{4AE59D3D-17CE-3022-CA81-EB376DD60BB6}"/>
              </a:ext>
            </a:extLst>
          </p:cNvPr>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Spredning i miljøet</a:t>
            </a: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pic>
        <p:nvPicPr>
          <p:cNvPr id="3" name="Plassholder for innhold 2"/>
          <p:cNvPicPr>
            <a:picLocks noGrp="1" noChangeAspect="1"/>
          </p:cNvPicPr>
          <p:nvPr>
            <p:ph sz="half" idx="2"/>
          </p:nvPr>
        </p:nvPicPr>
        <p:blipFill>
          <a:blip r:embed="rId3"/>
          <a:stretch>
            <a:fillRect/>
          </a:stretch>
        </p:blipFill>
        <p:spPr>
          <a:xfrm>
            <a:off x="5912142" y="1694656"/>
            <a:ext cx="6279858" cy="3926573"/>
          </a:xfrm>
          <a:prstGeom prst="rect">
            <a:avLst/>
          </a:prstGeom>
        </p:spPr>
      </p:pic>
      <p:sp>
        <p:nvSpPr>
          <p:cNvPr id="7" name="TekstSylinder 6">
            <a:extLst>
              <a:ext uri="{FF2B5EF4-FFF2-40B4-BE49-F238E27FC236}">
                <a16:creationId xmlns:a16="http://schemas.microsoft.com/office/drawing/2014/main" id="{AF1945AF-A8CB-9EE5-A9E5-BB508DA36FA3}"/>
              </a:ext>
            </a:extLst>
          </p:cNvPr>
          <p:cNvSpPr txBox="1"/>
          <p:nvPr/>
        </p:nvSpPr>
        <p:spPr>
          <a:xfrm>
            <a:off x="838200" y="2481908"/>
            <a:ext cx="6097190" cy="2585323"/>
          </a:xfrm>
          <a:prstGeom prst="rect">
            <a:avLst/>
          </a:prstGeom>
          <a:noFill/>
        </p:spPr>
        <p:txBody>
          <a:bodyPr wrap="square">
            <a:spAutoFit/>
          </a:bodyPr>
          <a:lstStyle/>
          <a:p>
            <a:pPr marL="285750" indent="-285750">
              <a:buFont typeface="Arial" panose="020B0604020202020204" pitchFamily="34" charset="0"/>
              <a:buChar char="•"/>
            </a:pPr>
            <a:r>
              <a:rPr lang="nb-NO" dirty="0"/>
              <a:t>Antikoagulanter i ville dyr (</a:t>
            </a:r>
            <a:r>
              <a:rPr lang="nb-NO" dirty="0" err="1"/>
              <a:t>Vetinst</a:t>
            </a:r>
            <a:r>
              <a:rPr lang="nb-NO" dirty="0"/>
              <a:t>. 2019) </a:t>
            </a:r>
          </a:p>
          <a:p>
            <a:pPr marL="742950" lvl="1" indent="-285750">
              <a:buFont typeface="Wingdings" panose="05000000000000000000" pitchFamily="2" charset="2"/>
              <a:buChar char="ü"/>
            </a:pPr>
            <a:r>
              <a:rPr lang="nb-NO" dirty="0"/>
              <a:t>hubro (72 %)</a:t>
            </a:r>
          </a:p>
          <a:p>
            <a:pPr marL="742950" lvl="1" indent="-285750">
              <a:buFont typeface="Wingdings" panose="05000000000000000000" pitchFamily="2" charset="2"/>
              <a:buChar char="ü"/>
            </a:pPr>
            <a:r>
              <a:rPr lang="nb-NO" dirty="0"/>
              <a:t>ulv (62 %)</a:t>
            </a:r>
          </a:p>
          <a:p>
            <a:pPr marL="742950" lvl="1" indent="-285750">
              <a:buFont typeface="Wingdings" panose="05000000000000000000" pitchFamily="2" charset="2"/>
              <a:buChar char="ü"/>
            </a:pPr>
            <a:r>
              <a:rPr lang="nb-NO" dirty="0"/>
              <a:t>gaupe (73 %)</a:t>
            </a:r>
          </a:p>
          <a:p>
            <a:pPr marL="742950" lvl="1" indent="-285750">
              <a:buFont typeface="Wingdings" panose="05000000000000000000" pitchFamily="2" charset="2"/>
              <a:buChar char="ü"/>
            </a:pPr>
            <a:r>
              <a:rPr lang="nb-NO" dirty="0"/>
              <a:t>jerv (88 %)</a:t>
            </a:r>
          </a:p>
          <a:p>
            <a:pPr marL="742950" lvl="1" indent="-285750">
              <a:buFont typeface="Wingdings" panose="05000000000000000000" pitchFamily="2" charset="2"/>
              <a:buChar char="ü"/>
            </a:pPr>
            <a:r>
              <a:rPr lang="nb-NO" dirty="0"/>
              <a:t>rødrev (100 %)</a:t>
            </a:r>
          </a:p>
          <a:p>
            <a:pPr marL="742950" lvl="1" indent="-285750">
              <a:buFont typeface="Wingdings" panose="05000000000000000000" pitchFamily="2" charset="2"/>
              <a:buChar char="ü"/>
            </a:pPr>
            <a:r>
              <a:rPr lang="nb-NO" dirty="0"/>
              <a:t>fjellrev (17 %)</a:t>
            </a:r>
          </a:p>
          <a:p>
            <a:pPr marL="742950" lvl="1" indent="-285750">
              <a:buFont typeface="Wingdings" panose="05000000000000000000" pitchFamily="2" charset="2"/>
              <a:buChar char="ü"/>
            </a:pPr>
            <a:r>
              <a:rPr lang="nb-NO" dirty="0"/>
              <a:t>villmink (34 %)</a:t>
            </a:r>
          </a:p>
          <a:p>
            <a:endParaRPr lang="nb-NO" dirty="0"/>
          </a:p>
        </p:txBody>
      </p:sp>
    </p:spTree>
    <p:extLst>
      <p:ext uri="{BB962C8B-B14F-4D97-AF65-F5344CB8AC3E}">
        <p14:creationId xmlns:p14="http://schemas.microsoft.com/office/powerpoint/2010/main" val="1831723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a:solidFill>
                  <a:prstClr val="black"/>
                </a:solidFill>
                <a:latin typeface="Arial" panose="020B0604020202020204" pitchFamily="34" charset="0"/>
                <a:cs typeface="Arial" panose="020B0604020202020204" pitchFamily="34" charset="0"/>
              </a:rPr>
              <a:t>Statistikk fra Giftinformasjonen om eksponering (2005-2020)</a:t>
            </a:r>
            <a:endParaRPr lang="nb-NO" sz="36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pic>
        <p:nvPicPr>
          <p:cNvPr id="8" name="Bilde 7">
            <a:extLst>
              <a:ext uri="{FF2B5EF4-FFF2-40B4-BE49-F238E27FC236}">
                <a16:creationId xmlns:a16="http://schemas.microsoft.com/office/drawing/2014/main" id="{AE6B2EC0-9F3C-27B5-4306-3C59224B219B}"/>
              </a:ext>
            </a:extLst>
          </p:cNvPr>
          <p:cNvPicPr>
            <a:picLocks noChangeAspect="1"/>
          </p:cNvPicPr>
          <p:nvPr/>
        </p:nvPicPr>
        <p:blipFill>
          <a:blip r:embed="rId3"/>
          <a:stretch>
            <a:fillRect/>
          </a:stretch>
        </p:blipFill>
        <p:spPr>
          <a:xfrm>
            <a:off x="1541893" y="1487289"/>
            <a:ext cx="9108213" cy="5297883"/>
          </a:xfrm>
          <a:prstGeom prst="rect">
            <a:avLst/>
          </a:prstGeom>
        </p:spPr>
      </p:pic>
      <p:sp>
        <p:nvSpPr>
          <p:cNvPr id="9" name="TekstSylinder 8">
            <a:extLst>
              <a:ext uri="{FF2B5EF4-FFF2-40B4-BE49-F238E27FC236}">
                <a16:creationId xmlns:a16="http://schemas.microsoft.com/office/drawing/2014/main" id="{17D0CDF1-4171-688F-88F3-82C3A1BA4CEC}"/>
              </a:ext>
            </a:extLst>
          </p:cNvPr>
          <p:cNvSpPr txBox="1"/>
          <p:nvPr/>
        </p:nvSpPr>
        <p:spPr>
          <a:xfrm>
            <a:off x="9891100" y="6477395"/>
            <a:ext cx="2221706" cy="307777"/>
          </a:xfrm>
          <a:prstGeom prst="rect">
            <a:avLst/>
          </a:prstGeom>
          <a:noFill/>
          <a:ln w="12700">
            <a:solidFill>
              <a:schemeClr val="tx1"/>
            </a:solidFill>
          </a:ln>
        </p:spPr>
        <p:txBody>
          <a:bodyPr wrap="square" rtlCol="0">
            <a:spAutoFit/>
          </a:bodyPr>
          <a:lstStyle/>
          <a:p>
            <a:r>
              <a:rPr lang="nb-NO" sz="1400" i="1" dirty="0"/>
              <a:t>Soleng et al 2022 (</a:t>
            </a:r>
            <a:r>
              <a:rPr lang="nb-NO" sz="1400" i="1" dirty="0" err="1"/>
              <a:t>PlosOne</a:t>
            </a:r>
            <a:r>
              <a:rPr lang="nb-NO" sz="1400" i="1" dirty="0"/>
              <a:t>)</a:t>
            </a:r>
          </a:p>
        </p:txBody>
      </p:sp>
    </p:spTree>
    <p:extLst>
      <p:ext uri="{BB962C8B-B14F-4D97-AF65-F5344CB8AC3E}">
        <p14:creationId xmlns:p14="http://schemas.microsoft.com/office/powerpoint/2010/main" val="1718418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D8AE98D-9869-35A2-B2E4-1534680392F9}"/>
              </a:ext>
            </a:extLst>
          </p:cNvPr>
          <p:cNvPicPr>
            <a:picLocks noChangeAspect="1"/>
          </p:cNvPicPr>
          <p:nvPr/>
        </p:nvPicPr>
        <p:blipFill>
          <a:blip r:embed="rId3"/>
          <a:stretch>
            <a:fillRect/>
          </a:stretch>
        </p:blipFill>
        <p:spPr>
          <a:xfrm>
            <a:off x="1767465" y="294291"/>
            <a:ext cx="9433222" cy="5792796"/>
          </a:xfrm>
          <a:prstGeom prst="rect">
            <a:avLst/>
          </a:prstGeom>
        </p:spPr>
      </p:pic>
      <p:pic>
        <p:nvPicPr>
          <p:cNvPr id="4" name="Bilde 3">
            <a:extLst>
              <a:ext uri="{FF2B5EF4-FFF2-40B4-BE49-F238E27FC236}">
                <a16:creationId xmlns:a16="http://schemas.microsoft.com/office/drawing/2014/main" id="{36E66EBF-98EE-977C-A0AE-40B20F72A97C}"/>
              </a:ext>
            </a:extLst>
          </p:cNvPr>
          <p:cNvPicPr>
            <a:picLocks noChangeAspect="1"/>
          </p:cNvPicPr>
          <p:nvPr/>
        </p:nvPicPr>
        <p:blipFill>
          <a:blip r:embed="rId4"/>
          <a:stretch>
            <a:fillRect/>
          </a:stretch>
        </p:blipFill>
        <p:spPr>
          <a:xfrm>
            <a:off x="9889139" y="6480015"/>
            <a:ext cx="2243522" cy="377985"/>
          </a:xfrm>
          <a:prstGeom prst="rect">
            <a:avLst/>
          </a:prstGeom>
        </p:spPr>
      </p:pic>
    </p:spTree>
    <p:extLst>
      <p:ext uri="{BB962C8B-B14F-4D97-AF65-F5344CB8AC3E}">
        <p14:creationId xmlns:p14="http://schemas.microsoft.com/office/powerpoint/2010/main" val="2585054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CD908-2831-7889-F188-A8DA5C7B22D9}"/>
            </a:ext>
          </a:extLst>
        </p:cNvPr>
        <p:cNvGrpSpPr/>
        <p:nvPr/>
      </p:nvGrpSpPr>
      <p:grpSpPr>
        <a:xfrm>
          <a:off x="0" y="0"/>
          <a:ext cx="0" cy="0"/>
          <a:chOff x="0" y="0"/>
          <a:chExt cx="0" cy="0"/>
        </a:xfrm>
      </p:grpSpPr>
      <p:sp>
        <p:nvSpPr>
          <p:cNvPr id="11" name="Tittel 10">
            <a:extLst>
              <a:ext uri="{FF2B5EF4-FFF2-40B4-BE49-F238E27FC236}">
                <a16:creationId xmlns:a16="http://schemas.microsoft.com/office/drawing/2014/main" id="{AC9EEF79-3BF1-5674-5A6B-CB0A63050663}"/>
              </a:ext>
            </a:extLst>
          </p:cNvPr>
          <p:cNvSpPr>
            <a:spLocks noGrp="1"/>
          </p:cNvSpPr>
          <p:nvPr>
            <p:ph type="title"/>
          </p:nvPr>
        </p:nvSpPr>
        <p:spPr/>
        <p:txBody>
          <a:bodyPr/>
          <a:lstStyle/>
          <a:p>
            <a:pPr algn="ctr"/>
            <a:r>
              <a:rPr lang="nb-NO" u="sng" dirty="0"/>
              <a:t>Andre gifter</a:t>
            </a:r>
          </a:p>
        </p:txBody>
      </p:sp>
      <p:sp>
        <p:nvSpPr>
          <p:cNvPr id="2" name="Plassholder for innhold 1">
            <a:extLst>
              <a:ext uri="{FF2B5EF4-FFF2-40B4-BE49-F238E27FC236}">
                <a16:creationId xmlns:a16="http://schemas.microsoft.com/office/drawing/2014/main" id="{BB759E57-40A2-AEC3-F951-0E282CBDA798}"/>
              </a:ext>
            </a:extLst>
          </p:cNvPr>
          <p:cNvSpPr>
            <a:spLocks noGrp="1"/>
          </p:cNvSpPr>
          <p:nvPr>
            <p:ph sz="half" idx="1"/>
          </p:nvPr>
        </p:nvSpPr>
        <p:spPr>
          <a:xfrm>
            <a:off x="2342147" y="1666081"/>
            <a:ext cx="5181600" cy="4351338"/>
          </a:xfrm>
        </p:spPr>
        <p:txBody>
          <a:bodyPr>
            <a:normAutofit/>
          </a:bodyPr>
          <a:lstStyle/>
          <a:p>
            <a:pPr lvl="0"/>
            <a:r>
              <a:rPr kumimoji="0" lang="nb-NO" altLang="nb-NO" sz="2400" b="1" i="0" u="none" strike="noStrike" kern="0" cap="none" spc="0" normalizeH="0" noProof="0" dirty="0">
                <a:ln>
                  <a:noFill/>
                </a:ln>
                <a:solidFill>
                  <a:srgbClr val="000000"/>
                </a:solidFill>
                <a:effectLst/>
                <a:uLnTx/>
                <a:uFillTx/>
                <a:latin typeface="Arial"/>
                <a:ea typeface="+mn-ea"/>
                <a:cs typeface="+mn-cs"/>
              </a:rPr>
              <a:t> </a:t>
            </a:r>
            <a:r>
              <a:rPr lang="nb-NO" dirty="0">
                <a:solidFill>
                  <a:prstClr val="black"/>
                </a:solidFill>
              </a:rPr>
              <a:t>CO2</a:t>
            </a:r>
          </a:p>
          <a:p>
            <a:pPr lvl="1">
              <a:buFont typeface="Wingdings" panose="05000000000000000000" pitchFamily="2" charset="2"/>
              <a:buChar char="Ø"/>
            </a:pPr>
            <a:r>
              <a:rPr lang="nb-NO" sz="1600" dirty="0" err="1">
                <a:solidFill>
                  <a:prstClr val="black"/>
                </a:solidFill>
              </a:rPr>
              <a:t>Gasssfeller</a:t>
            </a:r>
            <a:endParaRPr lang="nb-NO" sz="1600" dirty="0">
              <a:solidFill>
                <a:prstClr val="black"/>
              </a:solidFill>
            </a:endParaRPr>
          </a:p>
          <a:p>
            <a:pPr lvl="0"/>
            <a:endParaRPr lang="nb-NO" dirty="0">
              <a:solidFill>
                <a:prstClr val="black"/>
              </a:solidFill>
            </a:endParaRPr>
          </a:p>
          <a:p>
            <a:pPr lvl="0"/>
            <a:r>
              <a:rPr lang="nb-NO" dirty="0" err="1">
                <a:solidFill>
                  <a:prstClr val="black"/>
                </a:solidFill>
              </a:rPr>
              <a:t>Alphabromadiolone</a:t>
            </a:r>
            <a:endParaRPr lang="nb-NO" dirty="0">
              <a:solidFill>
                <a:prstClr val="black"/>
              </a:solidFill>
            </a:endParaRPr>
          </a:p>
          <a:p>
            <a:pPr lvl="1">
              <a:buFont typeface="Wingdings" panose="05000000000000000000" pitchFamily="2" charset="2"/>
              <a:buChar char="Ø"/>
            </a:pPr>
            <a:r>
              <a:rPr lang="nb-NO" sz="1600" dirty="0">
                <a:solidFill>
                  <a:prstClr val="black"/>
                </a:solidFill>
              </a:rPr>
              <a:t> Antikoagulant som er under godkjenning i EU</a:t>
            </a:r>
          </a:p>
          <a:p>
            <a:pPr lvl="0"/>
            <a:endParaRPr lang="nb-NO" dirty="0">
              <a:solidFill>
                <a:prstClr val="black"/>
              </a:solidFill>
            </a:endParaRPr>
          </a:p>
          <a:p>
            <a:pPr lvl="0"/>
            <a:r>
              <a:rPr lang="nb-NO" dirty="0">
                <a:solidFill>
                  <a:prstClr val="black"/>
                </a:solidFill>
              </a:rPr>
              <a:t>Maiskjernepulver </a:t>
            </a:r>
          </a:p>
          <a:p>
            <a:pPr lvl="1">
              <a:buFont typeface="Wingdings" panose="05000000000000000000" pitchFamily="2" charset="2"/>
              <a:buChar char="Ø"/>
            </a:pPr>
            <a:r>
              <a:rPr lang="nb-NO" sz="1600" dirty="0">
                <a:solidFill>
                  <a:prstClr val="black"/>
                </a:solidFill>
              </a:rPr>
              <a:t>Akutt dehydrering og forstoppelse</a:t>
            </a:r>
          </a:p>
          <a:p>
            <a:pPr lvl="1">
              <a:buFont typeface="Wingdings" panose="05000000000000000000" pitchFamily="2" charset="2"/>
              <a:buChar char="Ø"/>
            </a:pPr>
            <a:r>
              <a:rPr lang="nb-NO" sz="1600" dirty="0">
                <a:solidFill>
                  <a:prstClr val="black"/>
                </a:solidFill>
              </a:rPr>
              <a:t>Ingen produkter i Norge</a:t>
            </a:r>
          </a:p>
          <a:p>
            <a:pPr marL="0" lvl="0" indent="0" fontAlgn="base">
              <a:lnSpc>
                <a:spcPct val="100000"/>
              </a:lnSpc>
              <a:spcBef>
                <a:spcPct val="20000"/>
              </a:spcBef>
              <a:spcAft>
                <a:spcPct val="0"/>
              </a:spcAft>
              <a:buNone/>
            </a:pPr>
            <a:endParaRPr kumimoji="0" lang="nb-NO" altLang="nb-NO" sz="2400" b="1" i="0" u="none" strike="noStrike" kern="0" cap="none" spc="0" normalizeH="0" baseline="0" noProof="0" dirty="0">
              <a:ln>
                <a:noFill/>
              </a:ln>
              <a:solidFill>
                <a:srgbClr val="000000"/>
              </a:solidFill>
              <a:effectLst/>
              <a:uLnTx/>
              <a:uFillTx/>
              <a:latin typeface="Arial"/>
              <a:ea typeface="+mn-ea"/>
              <a:cs typeface="+mn-cs"/>
            </a:endParaRPr>
          </a:p>
          <a:p>
            <a:endParaRPr lang="nb-NO" dirty="0"/>
          </a:p>
        </p:txBody>
      </p:sp>
      <p:pic>
        <p:nvPicPr>
          <p:cNvPr id="4" name="Plassholder for innhold 3">
            <a:extLst>
              <a:ext uri="{FF2B5EF4-FFF2-40B4-BE49-F238E27FC236}">
                <a16:creationId xmlns:a16="http://schemas.microsoft.com/office/drawing/2014/main" id="{74ECB5C3-F790-BD00-7AF7-F6B195E304A0}"/>
              </a:ext>
            </a:extLst>
          </p:cNvPr>
          <p:cNvPicPr>
            <a:picLocks noGrp="1" noChangeAspect="1"/>
          </p:cNvPicPr>
          <p:nvPr>
            <p:ph sz="half" idx="2"/>
          </p:nvPr>
        </p:nvPicPr>
        <p:blipFill>
          <a:blip r:embed="rId2"/>
          <a:stretch>
            <a:fillRect/>
          </a:stretch>
        </p:blipFill>
        <p:spPr>
          <a:xfrm>
            <a:off x="8277726" y="1498183"/>
            <a:ext cx="919941" cy="1325563"/>
          </a:xfrm>
          <a:prstGeom prst="rect">
            <a:avLst/>
          </a:prstGeom>
        </p:spPr>
      </p:pic>
      <p:pic>
        <p:nvPicPr>
          <p:cNvPr id="5" name="Bilde 4">
            <a:extLst>
              <a:ext uri="{FF2B5EF4-FFF2-40B4-BE49-F238E27FC236}">
                <a16:creationId xmlns:a16="http://schemas.microsoft.com/office/drawing/2014/main" id="{975FB43F-CBAF-593D-DB6C-DE084097E6C5}"/>
              </a:ext>
            </a:extLst>
          </p:cNvPr>
          <p:cNvPicPr>
            <a:picLocks noChangeAspect="1"/>
          </p:cNvPicPr>
          <p:nvPr/>
        </p:nvPicPr>
        <p:blipFill>
          <a:blip r:embed="rId3"/>
          <a:stretch>
            <a:fillRect/>
          </a:stretch>
        </p:blipFill>
        <p:spPr>
          <a:xfrm>
            <a:off x="8327553" y="4439653"/>
            <a:ext cx="820286" cy="1095124"/>
          </a:xfrm>
          <a:prstGeom prst="rect">
            <a:avLst/>
          </a:prstGeom>
        </p:spPr>
      </p:pic>
      <p:pic>
        <p:nvPicPr>
          <p:cNvPr id="6" name="Bilde 5">
            <a:extLst>
              <a:ext uri="{FF2B5EF4-FFF2-40B4-BE49-F238E27FC236}">
                <a16:creationId xmlns:a16="http://schemas.microsoft.com/office/drawing/2014/main" id="{C8D8C6E3-9E81-C1DC-8F7E-A5E2455485F7}"/>
              </a:ext>
            </a:extLst>
          </p:cNvPr>
          <p:cNvPicPr>
            <a:picLocks noChangeAspect="1"/>
          </p:cNvPicPr>
          <p:nvPr/>
        </p:nvPicPr>
        <p:blipFill>
          <a:blip r:embed="rId4"/>
          <a:stretch>
            <a:fillRect/>
          </a:stretch>
        </p:blipFill>
        <p:spPr>
          <a:xfrm>
            <a:off x="8201862" y="2896169"/>
            <a:ext cx="1071667" cy="820851"/>
          </a:xfrm>
          <a:prstGeom prst="rect">
            <a:avLst/>
          </a:prstGeom>
        </p:spPr>
      </p:pic>
    </p:spTree>
    <p:extLst>
      <p:ext uri="{BB962C8B-B14F-4D97-AF65-F5344CB8AC3E}">
        <p14:creationId xmlns:p14="http://schemas.microsoft.com/office/powerpoint/2010/main" val="2176973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Andre gifter</a:t>
            </a:r>
          </a:p>
        </p:txBody>
      </p:sp>
      <p:sp>
        <p:nvSpPr>
          <p:cNvPr id="2" name="Plassholder for innhold 1"/>
          <p:cNvSpPr>
            <a:spLocks noGrp="1"/>
          </p:cNvSpPr>
          <p:nvPr>
            <p:ph sz="half" idx="1"/>
          </p:nvPr>
        </p:nvSpPr>
        <p:spPr/>
        <p:txBody>
          <a:bodyPr>
            <a:normAutofit fontScale="92500" lnSpcReduction="20000"/>
          </a:bodyPr>
          <a:lstStyle/>
          <a:p>
            <a:pPr marL="342900" lvl="0" indent="-342900" fontAlgn="base">
              <a:lnSpc>
                <a:spcPct val="100000"/>
              </a:lnSpc>
              <a:spcBef>
                <a:spcPct val="20000"/>
              </a:spcBef>
              <a:spcAft>
                <a:spcPct val="0"/>
              </a:spcAft>
              <a:buFontTx/>
              <a:buChar char="•"/>
            </a:pPr>
            <a:r>
              <a:rPr lang="nb-NO" altLang="nb-NO" sz="2400" b="1" kern="0" dirty="0">
                <a:solidFill>
                  <a:srgbClr val="000000"/>
                </a:solidFill>
                <a:latin typeface="Arial"/>
              </a:rPr>
              <a:t>Cholecalciferol</a:t>
            </a:r>
          </a:p>
          <a:p>
            <a:pPr lvl="1" fontAlgn="base">
              <a:lnSpc>
                <a:spcPct val="100000"/>
              </a:lnSpc>
              <a:spcBef>
                <a:spcPct val="20000"/>
              </a:spcBef>
              <a:spcAft>
                <a:spcPct val="0"/>
              </a:spcAft>
              <a:buFont typeface="Wingdings" panose="05000000000000000000" pitchFamily="2" charset="2"/>
              <a:buChar char="Ø"/>
            </a:pPr>
            <a:r>
              <a:rPr lang="nb-NO" altLang="nb-NO" sz="1700" kern="0" dirty="0">
                <a:solidFill>
                  <a:srgbClr val="000000"/>
                </a:solidFill>
                <a:latin typeface="Arial"/>
              </a:rPr>
              <a:t>Rotter og mus</a:t>
            </a:r>
          </a:p>
          <a:p>
            <a:pPr lvl="1" fontAlgn="base">
              <a:lnSpc>
                <a:spcPct val="100000"/>
              </a:lnSpc>
              <a:spcBef>
                <a:spcPct val="20000"/>
              </a:spcBef>
              <a:spcAft>
                <a:spcPct val="0"/>
              </a:spcAft>
              <a:buFont typeface="Wingdings" panose="05000000000000000000" pitchFamily="2" charset="2"/>
              <a:buChar char="Ø"/>
            </a:pPr>
            <a:r>
              <a:rPr lang="nb-NO" altLang="nb-NO" sz="1700" kern="0" dirty="0">
                <a:solidFill>
                  <a:srgbClr val="000000"/>
                </a:solidFill>
                <a:latin typeface="Arial"/>
              </a:rPr>
              <a:t>Vitamin D</a:t>
            </a:r>
            <a:r>
              <a:rPr lang="nb-NO" altLang="nb-NO" sz="1700" kern="0" baseline="-25000" dirty="0">
                <a:solidFill>
                  <a:srgbClr val="000000"/>
                </a:solidFill>
                <a:latin typeface="Arial"/>
              </a:rPr>
              <a:t>3</a:t>
            </a:r>
            <a:r>
              <a:rPr lang="nb-NO" altLang="nb-NO" sz="1700" kern="0" dirty="0">
                <a:solidFill>
                  <a:srgbClr val="000000"/>
                </a:solidFill>
                <a:latin typeface="Arial"/>
              </a:rPr>
              <a:t> - frigjør kalsium og gjør skade på blant annet nyrer og hjerte, og i tillegg hormonforstyrrende!</a:t>
            </a:r>
          </a:p>
          <a:p>
            <a:pPr lvl="1" fontAlgn="base">
              <a:lnSpc>
                <a:spcPct val="100000"/>
              </a:lnSpc>
              <a:spcBef>
                <a:spcPct val="20000"/>
              </a:spcBef>
              <a:spcAft>
                <a:spcPct val="0"/>
              </a:spcAft>
              <a:buFont typeface="Wingdings" panose="05000000000000000000" pitchFamily="2" charset="2"/>
              <a:buChar char="Ø"/>
            </a:pPr>
            <a:r>
              <a:rPr kumimoji="0" lang="nb-NO" altLang="nb-NO" sz="1700" i="0" u="none" strike="noStrike" kern="0" cap="none" spc="0" normalizeH="0" baseline="0" noProof="0" dirty="0">
                <a:ln>
                  <a:noFill/>
                </a:ln>
                <a:solidFill>
                  <a:srgbClr val="000000"/>
                </a:solidFill>
                <a:effectLst/>
                <a:uLnTx/>
                <a:uFillTx/>
                <a:latin typeface="Arial"/>
              </a:rPr>
              <a:t>Kun for godkjente skadedyrbekjempere og bønder med autorisasjon</a:t>
            </a:r>
          </a:p>
          <a:p>
            <a:pPr lvl="1" fontAlgn="base">
              <a:lnSpc>
                <a:spcPct val="100000"/>
              </a:lnSpc>
              <a:spcBef>
                <a:spcPct val="20000"/>
              </a:spcBef>
              <a:spcAft>
                <a:spcPct val="0"/>
              </a:spcAft>
              <a:buFont typeface="Wingdings" panose="05000000000000000000" pitchFamily="2" charset="2"/>
              <a:buChar char="Ø"/>
            </a:pPr>
            <a:r>
              <a:rPr lang="nb-NO" altLang="nb-NO" sz="1700" kern="0" dirty="0">
                <a:solidFill>
                  <a:srgbClr val="000000"/>
                </a:solidFill>
                <a:latin typeface="Arial"/>
              </a:rPr>
              <a:t>Sekundær åtevegring</a:t>
            </a:r>
            <a:endParaRPr kumimoji="0" lang="nb-NO" altLang="nb-NO" sz="1700" i="0" u="none" strike="noStrike" kern="0" cap="none" spc="0" normalizeH="0" baseline="0" noProof="0" dirty="0">
              <a:ln>
                <a:noFill/>
              </a:ln>
              <a:solidFill>
                <a:srgbClr val="000000"/>
              </a:solidFill>
              <a:effectLst/>
              <a:uLnTx/>
              <a:uFillTx/>
              <a:latin typeface="Arial"/>
            </a:endParaRPr>
          </a:p>
          <a:p>
            <a:pPr marL="342900" lvl="0" indent="-342900" fontAlgn="base">
              <a:lnSpc>
                <a:spcPct val="100000"/>
              </a:lnSpc>
              <a:spcBef>
                <a:spcPct val="20000"/>
              </a:spcBef>
              <a:spcAft>
                <a:spcPct val="0"/>
              </a:spcAft>
              <a:buFontTx/>
              <a:buChar char="•"/>
            </a:pPr>
            <a:endParaRPr kumimoji="0" lang="nb-NO" altLang="nb-NO" sz="2400" b="1" i="0" u="none" strike="noStrike" kern="0" cap="none" spc="0" normalizeH="0" baseline="0" noProof="0" dirty="0">
              <a:ln>
                <a:noFill/>
              </a:ln>
              <a:solidFill>
                <a:srgbClr val="000000"/>
              </a:solidFill>
              <a:effectLst/>
              <a:uLnTx/>
              <a:uFillTx/>
              <a:latin typeface="Arial"/>
              <a:ea typeface="+mn-ea"/>
              <a:cs typeface="+mn-cs"/>
            </a:endParaRPr>
          </a:p>
          <a:p>
            <a:pPr marL="342900" lvl="0" indent="-342900" fontAlgn="base">
              <a:lnSpc>
                <a:spcPct val="100000"/>
              </a:lnSpc>
              <a:spcBef>
                <a:spcPct val="20000"/>
              </a:spcBef>
              <a:spcAft>
                <a:spcPct val="0"/>
              </a:spcAft>
              <a:buFontTx/>
              <a:buChar char="•"/>
            </a:pPr>
            <a:r>
              <a:rPr kumimoji="0" lang="nb-NO" altLang="nb-NO" sz="2400" b="1" i="0" u="none" strike="noStrike" kern="0" cap="none" spc="0" normalizeH="0" baseline="0" noProof="0" dirty="0" err="1">
                <a:ln>
                  <a:noFill/>
                </a:ln>
                <a:solidFill>
                  <a:srgbClr val="000000"/>
                </a:solidFill>
                <a:effectLst/>
                <a:uLnTx/>
                <a:uFillTx/>
                <a:latin typeface="Arial"/>
                <a:ea typeface="+mn-ea"/>
                <a:cs typeface="+mn-cs"/>
              </a:rPr>
              <a:t>Alphachloralose</a:t>
            </a:r>
            <a:endParaRPr kumimoji="0" lang="nb-NO" altLang="nb-NO" sz="2400" b="1" i="0" u="none" strike="noStrike" kern="0" cap="none" spc="0" normalizeH="0" baseline="0" noProof="0" dirty="0">
              <a:ln>
                <a:noFill/>
              </a:ln>
              <a:solidFill>
                <a:srgbClr val="000000"/>
              </a:solidFill>
              <a:effectLst/>
              <a:uLnTx/>
              <a:uFillTx/>
              <a:latin typeface="Arial"/>
              <a:ea typeface="+mn-ea"/>
              <a:cs typeface="+mn-cs"/>
            </a:endParaRPr>
          </a:p>
          <a:p>
            <a:pPr lvl="1" fontAlgn="base">
              <a:lnSpc>
                <a:spcPct val="100000"/>
              </a:lnSpc>
              <a:spcBef>
                <a:spcPct val="20000"/>
              </a:spcBef>
              <a:spcAft>
                <a:spcPct val="0"/>
              </a:spcAft>
              <a:buFont typeface="Wingdings" panose="05000000000000000000" pitchFamily="2" charset="2"/>
              <a:buChar char="Ø"/>
            </a:pPr>
            <a:r>
              <a:rPr kumimoji="0" lang="nb-NO" altLang="nb-NO" sz="1600" b="0" i="0" u="none" strike="noStrike" kern="0" cap="none" spc="0" normalizeH="0" baseline="0" noProof="0" dirty="0">
                <a:ln>
                  <a:noFill/>
                </a:ln>
                <a:solidFill>
                  <a:srgbClr val="000000"/>
                </a:solidFill>
                <a:effectLst/>
                <a:uLnTx/>
                <a:uFillTx/>
                <a:latin typeface="Arial"/>
              </a:rPr>
              <a:t>Kun mus</a:t>
            </a:r>
          </a:p>
          <a:p>
            <a:pPr lvl="1" fontAlgn="base">
              <a:lnSpc>
                <a:spcPct val="100000"/>
              </a:lnSpc>
              <a:spcBef>
                <a:spcPct val="20000"/>
              </a:spcBef>
              <a:spcAft>
                <a:spcPct val="0"/>
              </a:spcAft>
              <a:buFont typeface="Wingdings" panose="05000000000000000000" pitchFamily="2" charset="2"/>
              <a:buChar char="Ø"/>
            </a:pPr>
            <a:r>
              <a:rPr kumimoji="0" lang="nb-NO" altLang="nb-NO" sz="1600" b="0" i="0" u="none" strike="noStrike" kern="0" cap="none" spc="0" normalizeH="0" baseline="0" noProof="0" dirty="0">
                <a:ln>
                  <a:noFill/>
                </a:ln>
                <a:solidFill>
                  <a:srgbClr val="000000"/>
                </a:solidFill>
                <a:effectLst/>
                <a:uLnTx/>
                <a:uFillTx/>
                <a:latin typeface="Arial"/>
              </a:rPr>
              <a:t>Senker stoffskiftet (bedøvende middel)</a:t>
            </a:r>
          </a:p>
          <a:p>
            <a:pPr lvl="1" fontAlgn="base">
              <a:lnSpc>
                <a:spcPct val="100000"/>
              </a:lnSpc>
              <a:spcBef>
                <a:spcPct val="20000"/>
              </a:spcBef>
              <a:spcAft>
                <a:spcPct val="0"/>
              </a:spcAft>
              <a:buFont typeface="Wingdings" panose="05000000000000000000" pitchFamily="2" charset="2"/>
              <a:buChar char="Ø"/>
            </a:pPr>
            <a:r>
              <a:rPr lang="nb-NO" altLang="nb-NO" sz="1600" kern="0" dirty="0">
                <a:solidFill>
                  <a:srgbClr val="000000"/>
                </a:solidFill>
                <a:latin typeface="Arial"/>
              </a:rPr>
              <a:t>Kun for godkjente skadedyrbekjempere</a:t>
            </a:r>
            <a:endParaRPr kumimoji="0" lang="nb-NO" altLang="nb-NO" sz="1600" b="0" i="0" u="none" strike="noStrike" kern="0" cap="none" spc="0" normalizeH="0" baseline="0" noProof="0" dirty="0">
              <a:ln>
                <a:noFill/>
              </a:ln>
              <a:solidFill>
                <a:srgbClr val="000000"/>
              </a:solidFill>
              <a:effectLst/>
              <a:uLnTx/>
              <a:uFillTx/>
              <a:latin typeface="Arial"/>
            </a:endParaRPr>
          </a:p>
          <a:p>
            <a:pPr lvl="1" fontAlgn="base">
              <a:lnSpc>
                <a:spcPct val="100000"/>
              </a:lnSpc>
              <a:spcBef>
                <a:spcPct val="20000"/>
              </a:spcBef>
              <a:spcAft>
                <a:spcPct val="0"/>
              </a:spcAft>
              <a:buFont typeface="Wingdings" panose="05000000000000000000" pitchFamily="2" charset="2"/>
              <a:buChar char="Ø"/>
            </a:pPr>
            <a:r>
              <a:rPr kumimoji="0" lang="nb-NO" altLang="nb-NO" sz="1600" b="0" i="0" u="none" strike="noStrike" kern="0" cap="none" spc="0" normalizeH="0" baseline="0" noProof="0" dirty="0">
                <a:ln>
                  <a:noFill/>
                </a:ln>
                <a:solidFill>
                  <a:srgbClr val="000000"/>
                </a:solidFill>
                <a:effectLst/>
                <a:uLnTx/>
                <a:uFillTx/>
                <a:latin typeface="Arial"/>
              </a:rPr>
              <a:t>Sekundær åtevegring</a:t>
            </a:r>
          </a:p>
          <a:p>
            <a:pPr marL="342900" lvl="0" indent="-342900" fontAlgn="base">
              <a:lnSpc>
                <a:spcPct val="100000"/>
              </a:lnSpc>
              <a:spcBef>
                <a:spcPct val="20000"/>
              </a:spcBef>
              <a:spcAft>
                <a:spcPct val="0"/>
              </a:spcAft>
              <a:buFontTx/>
              <a:buChar char="•"/>
            </a:pPr>
            <a:endParaRPr lang="nb-NO" altLang="nb-NO" sz="2000" kern="0" dirty="0">
              <a:solidFill>
                <a:srgbClr val="000000"/>
              </a:solidFill>
              <a:latin typeface="Arial"/>
            </a:endParaRPr>
          </a:p>
          <a:p>
            <a:pPr marL="0" lvl="0" indent="0" fontAlgn="base">
              <a:lnSpc>
                <a:spcPct val="100000"/>
              </a:lnSpc>
              <a:spcBef>
                <a:spcPct val="20000"/>
              </a:spcBef>
              <a:spcAft>
                <a:spcPct val="0"/>
              </a:spcAft>
              <a:buNone/>
            </a:pPr>
            <a:r>
              <a:rPr kumimoji="0" lang="nb-NO" altLang="nb-NO" sz="2400" b="1" i="0" u="none" strike="noStrike" kern="0" cap="none" spc="0" normalizeH="0" noProof="0" dirty="0">
                <a:ln>
                  <a:noFill/>
                </a:ln>
                <a:solidFill>
                  <a:srgbClr val="000000"/>
                </a:solidFill>
                <a:effectLst/>
                <a:uLnTx/>
                <a:uFillTx/>
                <a:latin typeface="Arial"/>
                <a:ea typeface="+mn-ea"/>
                <a:cs typeface="+mn-cs"/>
              </a:rPr>
              <a:t> </a:t>
            </a:r>
            <a:endParaRPr kumimoji="0" lang="nb-NO" altLang="nb-NO" sz="2400" b="1" i="0" u="none" strike="noStrike" kern="0" cap="none" spc="0" normalizeH="0" baseline="0" noProof="0" dirty="0">
              <a:ln>
                <a:noFill/>
              </a:ln>
              <a:solidFill>
                <a:srgbClr val="000000"/>
              </a:solidFill>
              <a:effectLst/>
              <a:uLnTx/>
              <a:uFillTx/>
              <a:latin typeface="Arial"/>
              <a:ea typeface="+mn-ea"/>
              <a:cs typeface="+mn-cs"/>
            </a:endParaRPr>
          </a:p>
          <a:p>
            <a:endParaRPr lang="nb-NO" dirty="0"/>
          </a:p>
        </p:txBody>
      </p:sp>
      <p:pic>
        <p:nvPicPr>
          <p:cNvPr id="4" name="Plassholder for innhold 3">
            <a:extLst>
              <a:ext uri="{FF2B5EF4-FFF2-40B4-BE49-F238E27FC236}">
                <a16:creationId xmlns:a16="http://schemas.microsoft.com/office/drawing/2014/main" id="{C0CC9058-1C53-FEB8-27A5-AC9982C2361B}"/>
              </a:ext>
            </a:extLst>
          </p:cNvPr>
          <p:cNvPicPr>
            <a:picLocks noGrp="1" noChangeAspect="1"/>
          </p:cNvPicPr>
          <p:nvPr>
            <p:ph sz="half" idx="2"/>
          </p:nvPr>
        </p:nvPicPr>
        <p:blipFill>
          <a:blip r:embed="rId3"/>
          <a:stretch>
            <a:fillRect/>
          </a:stretch>
        </p:blipFill>
        <p:spPr>
          <a:xfrm>
            <a:off x="7567863" y="1783504"/>
            <a:ext cx="2237874" cy="1645496"/>
          </a:xfrm>
          <a:prstGeom prst="rect">
            <a:avLst/>
          </a:prstGeom>
        </p:spPr>
      </p:pic>
      <p:pic>
        <p:nvPicPr>
          <p:cNvPr id="5" name="Bilde 4">
            <a:extLst>
              <a:ext uri="{FF2B5EF4-FFF2-40B4-BE49-F238E27FC236}">
                <a16:creationId xmlns:a16="http://schemas.microsoft.com/office/drawing/2014/main" id="{664E3F7C-F428-054C-A556-80FCBE76C9FC}"/>
              </a:ext>
            </a:extLst>
          </p:cNvPr>
          <p:cNvPicPr>
            <a:picLocks noChangeAspect="1"/>
          </p:cNvPicPr>
          <p:nvPr/>
        </p:nvPicPr>
        <p:blipFill>
          <a:blip r:embed="rId4"/>
          <a:stretch>
            <a:fillRect/>
          </a:stretch>
        </p:blipFill>
        <p:spPr>
          <a:xfrm>
            <a:off x="7579895" y="3666195"/>
            <a:ext cx="2225842" cy="2225842"/>
          </a:xfrm>
          <a:prstGeom prst="rect">
            <a:avLst/>
          </a:prstGeom>
        </p:spPr>
      </p:pic>
    </p:spTree>
    <p:extLst>
      <p:ext uri="{BB962C8B-B14F-4D97-AF65-F5344CB8AC3E}">
        <p14:creationId xmlns:p14="http://schemas.microsoft.com/office/powerpoint/2010/main" val="234485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a:solidFill>
                  <a:prstClr val="black"/>
                </a:solidFill>
                <a:latin typeface="Arial" panose="020B0604020202020204" pitchFamily="34" charset="0"/>
                <a:cs typeface="Arial" panose="020B0604020202020204" pitchFamily="34" charset="0"/>
              </a:rPr>
              <a:t>Andre akutte gifter</a:t>
            </a:r>
            <a:endParaRPr lang="nb-NO" sz="48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838200" y="1825625"/>
            <a:ext cx="10515600" cy="4351338"/>
          </a:xfrm>
        </p:spPr>
        <p:txBody>
          <a:bodyPr/>
          <a:lstStyle/>
          <a:p>
            <a:pPr lvl="0"/>
            <a:r>
              <a:rPr lang="nb-NO" altLang="nb-NO" sz="2400" dirty="0">
                <a:solidFill>
                  <a:prstClr val="black"/>
                </a:solidFill>
                <a:latin typeface="Arial" panose="020B0604020202020204" pitchFamily="34" charset="0"/>
                <a:cs typeface="Arial" panose="020B0604020202020204" pitchFamily="34" charset="0"/>
              </a:rPr>
              <a:t>Gifter som tidligere ble brukt men som nå ikke er tillatt mer: </a:t>
            </a:r>
          </a:p>
          <a:p>
            <a:pPr lvl="1">
              <a:buFont typeface="Wingdings" panose="05000000000000000000" pitchFamily="2" charset="2"/>
              <a:buChar char="Ø"/>
            </a:pPr>
            <a:r>
              <a:rPr lang="nb-NO" altLang="nb-NO" sz="2000" dirty="0" err="1">
                <a:solidFill>
                  <a:prstClr val="black"/>
                </a:solidFill>
                <a:latin typeface="Arial" panose="020B0604020202020204" pitchFamily="34" charset="0"/>
                <a:cs typeface="Arial" panose="020B0604020202020204" pitchFamily="34" charset="0"/>
              </a:rPr>
              <a:t>Norbormid</a:t>
            </a:r>
            <a:endParaRPr lang="nb-NO" altLang="nb-NO" sz="2000" dirty="0">
              <a:solidFill>
                <a:prstClr val="black"/>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Sinkfosfid</a:t>
            </a:r>
          </a:p>
          <a:p>
            <a:pPr lvl="1">
              <a:buFont typeface="Wingdings" panose="05000000000000000000" pitchFamily="2" charset="2"/>
              <a:buChar char="Ø"/>
            </a:pPr>
            <a:r>
              <a:rPr lang="nb-NO" altLang="nb-NO" sz="2000" dirty="0" err="1">
                <a:solidFill>
                  <a:prstClr val="black"/>
                </a:solidFill>
                <a:latin typeface="Arial" panose="020B0604020202020204" pitchFamily="34" charset="0"/>
                <a:cs typeface="Arial" panose="020B0604020202020204" pitchFamily="34" charset="0"/>
              </a:rPr>
              <a:t>Crimidine</a:t>
            </a:r>
            <a:endParaRPr lang="nb-NO" altLang="nb-NO" sz="2000" dirty="0">
              <a:solidFill>
                <a:prstClr val="black"/>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nb-NO" altLang="nb-NO" sz="2000" dirty="0" err="1">
                <a:solidFill>
                  <a:prstClr val="black"/>
                </a:solidFill>
                <a:latin typeface="Arial" panose="020B0604020202020204" pitchFamily="34" charset="0"/>
                <a:cs typeface="Arial" panose="020B0604020202020204" pitchFamily="34" charset="0"/>
              </a:rPr>
              <a:t>Bromethalin</a:t>
            </a:r>
            <a:endParaRPr lang="nb-NO" altLang="nb-NO" sz="2000" dirty="0">
              <a:solidFill>
                <a:prstClr val="black"/>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Arsenikk</a:t>
            </a:r>
          </a:p>
          <a:p>
            <a:pPr lvl="1">
              <a:buFont typeface="Wingdings" panose="05000000000000000000" pitchFamily="2" charset="2"/>
              <a:buChar char="Ø"/>
            </a:pPr>
            <a:r>
              <a:rPr lang="nb-NO" altLang="nb-NO" sz="2000" dirty="0" err="1">
                <a:solidFill>
                  <a:prstClr val="black"/>
                </a:solidFill>
                <a:latin typeface="Arial" panose="020B0604020202020204" pitchFamily="34" charset="0"/>
                <a:cs typeface="Arial" panose="020B0604020202020204" pitchFamily="34" charset="0"/>
              </a:rPr>
              <a:t>Talliumsulfat</a:t>
            </a:r>
            <a:endParaRPr lang="nb-NO" altLang="nb-NO" sz="2000" dirty="0">
              <a:solidFill>
                <a:prstClr val="black"/>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Stryknin</a:t>
            </a:r>
          </a:p>
          <a:p>
            <a:endParaRPr lang="nb-NO" dirty="0"/>
          </a:p>
        </p:txBody>
      </p:sp>
    </p:spTree>
    <p:extLst>
      <p:ext uri="{BB962C8B-B14F-4D97-AF65-F5344CB8AC3E}">
        <p14:creationId xmlns:p14="http://schemas.microsoft.com/office/powerpoint/2010/main" val="1309314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a:solidFill>
                  <a:prstClr val="black"/>
                </a:solidFill>
                <a:latin typeface="Arial" panose="020B0604020202020204" pitchFamily="34" charset="0"/>
                <a:cs typeface="Arial" panose="020B0604020202020204" pitchFamily="34" charset="0"/>
              </a:rPr>
              <a:t>Åte og kontaktmidler</a:t>
            </a:r>
            <a:endParaRPr lang="nb-NO" sz="48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1085072" y="1711891"/>
            <a:ext cx="8656159" cy="4351338"/>
          </a:xfrm>
        </p:spPr>
        <p:txBody>
          <a:bodyPr/>
          <a:lstStyle/>
          <a:p>
            <a:r>
              <a:rPr lang="nb-NO" altLang="nb-NO" sz="2400" dirty="0">
                <a:latin typeface="Arial" panose="020B0604020202020204" pitchFamily="34" charset="0"/>
                <a:cs typeface="Arial" panose="020B0604020202020204" pitchFamily="34" charset="0"/>
              </a:rPr>
              <a:t>Kjemiske gifter mot gnagere er enten forgiftet åte eller kontaktskum</a:t>
            </a:r>
          </a:p>
          <a:p>
            <a:r>
              <a:rPr lang="nb-NO" altLang="nb-NO" sz="2400" dirty="0">
                <a:latin typeface="Arial" panose="020B0604020202020204" pitchFamily="34" charset="0"/>
                <a:cs typeface="Arial" panose="020B0604020202020204" pitchFamily="34" charset="0"/>
              </a:rPr>
              <a:t>Kontaktskum – kun for godkjente bekjempere</a:t>
            </a:r>
          </a:p>
          <a:p>
            <a:r>
              <a:rPr lang="nb-NO" altLang="nb-NO" sz="2400" dirty="0">
                <a:latin typeface="Arial" panose="020B0604020202020204" pitchFamily="34" charset="0"/>
                <a:cs typeface="Arial" panose="020B0604020202020204" pitchFamily="34" charset="0"/>
              </a:rPr>
              <a:t>Åter kommer i ulike formuleringer</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En formulering er en kombinasjon av aktive stoffer og ulike tilsetningsstoffer. </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Det er dette produktet du kjøper - f.eks. voksblokker mot gnagere</a:t>
            </a:r>
          </a:p>
          <a:p>
            <a:r>
              <a:rPr lang="nb-NO" altLang="nb-NO" sz="2400" dirty="0">
                <a:latin typeface="Arial" panose="020B0604020202020204" pitchFamily="34" charset="0"/>
                <a:cs typeface="Arial" panose="020B0604020202020204" pitchFamily="34" charset="0"/>
              </a:rPr>
              <a:t>Ulike formuleringer varierer i attraktivitet, hvor lett de hamstres, og hvor lett de kommer på avveie, og hvor lett de blir spist av andre dyr enn gnagere</a:t>
            </a:r>
          </a:p>
          <a:p>
            <a:endParaRPr lang="nb-NO" dirty="0"/>
          </a:p>
        </p:txBody>
      </p:sp>
      <p:pic>
        <p:nvPicPr>
          <p:cNvPr id="5" name="Bilde 4"/>
          <p:cNvPicPr>
            <a:picLocks noChangeAspect="1"/>
          </p:cNvPicPr>
          <p:nvPr/>
        </p:nvPicPr>
        <p:blipFill>
          <a:blip r:embed="rId3"/>
          <a:stretch>
            <a:fillRect/>
          </a:stretch>
        </p:blipFill>
        <p:spPr>
          <a:xfrm>
            <a:off x="9741231" y="1129640"/>
            <a:ext cx="2210578" cy="1074341"/>
          </a:xfrm>
          <a:prstGeom prst="rect">
            <a:avLst/>
          </a:prstGeom>
        </p:spPr>
      </p:pic>
      <p:pic>
        <p:nvPicPr>
          <p:cNvPr id="7" name="Bilde 6"/>
          <p:cNvPicPr>
            <a:picLocks noChangeAspect="1"/>
          </p:cNvPicPr>
          <p:nvPr/>
        </p:nvPicPr>
        <p:blipFill>
          <a:blip r:embed="rId4"/>
          <a:stretch>
            <a:fillRect/>
          </a:stretch>
        </p:blipFill>
        <p:spPr>
          <a:xfrm>
            <a:off x="10147316" y="2286806"/>
            <a:ext cx="1624909" cy="1363380"/>
          </a:xfrm>
          <a:prstGeom prst="rect">
            <a:avLst/>
          </a:prstGeom>
        </p:spPr>
      </p:pic>
      <p:pic>
        <p:nvPicPr>
          <p:cNvPr id="8" name="Bilde 7"/>
          <p:cNvPicPr>
            <a:picLocks noChangeAspect="1"/>
          </p:cNvPicPr>
          <p:nvPr/>
        </p:nvPicPr>
        <p:blipFill rotWithShape="1">
          <a:blip r:embed="rId5"/>
          <a:srcRect l="15126" t="23774" r="13872" b="9546"/>
          <a:stretch/>
        </p:blipFill>
        <p:spPr>
          <a:xfrm>
            <a:off x="9967732" y="3667778"/>
            <a:ext cx="1984076" cy="931653"/>
          </a:xfrm>
          <a:prstGeom prst="rect">
            <a:avLst/>
          </a:prstGeom>
        </p:spPr>
      </p:pic>
      <p:pic>
        <p:nvPicPr>
          <p:cNvPr id="9" name="Bilde 8"/>
          <p:cNvPicPr>
            <a:picLocks noChangeAspect="1"/>
          </p:cNvPicPr>
          <p:nvPr/>
        </p:nvPicPr>
        <p:blipFill>
          <a:blip r:embed="rId6"/>
          <a:stretch>
            <a:fillRect/>
          </a:stretch>
        </p:blipFill>
        <p:spPr>
          <a:xfrm>
            <a:off x="10186044" y="4737578"/>
            <a:ext cx="1554844" cy="943272"/>
          </a:xfrm>
          <a:prstGeom prst="rect">
            <a:avLst/>
          </a:prstGeom>
        </p:spPr>
      </p:pic>
    </p:spTree>
    <p:extLst>
      <p:ext uri="{BB962C8B-B14F-4D97-AF65-F5344CB8AC3E}">
        <p14:creationId xmlns:p14="http://schemas.microsoft.com/office/powerpoint/2010/main" val="372816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a:solidFill>
                  <a:prstClr val="black"/>
                </a:solidFill>
                <a:latin typeface="Arial" panose="020B0604020202020204" pitchFamily="34" charset="0"/>
                <a:cs typeface="Arial" panose="020B0604020202020204" pitchFamily="34" charset="0"/>
              </a:rPr>
              <a:t>Forgiftninger</a:t>
            </a:r>
            <a:endParaRPr lang="nb-NO" sz="48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838200" y="1825625"/>
            <a:ext cx="7909193" cy="4351338"/>
          </a:xfrm>
        </p:spPr>
        <p:txBody>
          <a:bodyPr>
            <a:normAutofit/>
          </a:bodyPr>
          <a:lstStyle/>
          <a:p>
            <a:pPr lvl="0"/>
            <a:r>
              <a:rPr lang="nb-NO" altLang="nb-NO" sz="2400" dirty="0">
                <a:solidFill>
                  <a:prstClr val="black"/>
                </a:solidFill>
                <a:latin typeface="Arial" panose="020B0604020202020204" pitchFamily="34" charset="0"/>
                <a:cs typeface="Arial" panose="020B0604020202020204" pitchFamily="34" charset="0"/>
              </a:rPr>
              <a:t>Primær forgiftning</a:t>
            </a: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Spiser forgiftet åte direkte.</a:t>
            </a:r>
          </a:p>
          <a:p>
            <a:pPr lvl="2">
              <a:buFont typeface="Wingdings" panose="05000000000000000000" pitchFamily="2" charset="2"/>
              <a:buChar char="ü"/>
            </a:pPr>
            <a:r>
              <a:rPr lang="nb-NO" altLang="nb-NO" sz="1600" dirty="0">
                <a:solidFill>
                  <a:prstClr val="black"/>
                </a:solidFill>
                <a:latin typeface="Arial" panose="020B0604020202020204" pitchFamily="34" charset="0"/>
                <a:cs typeface="Arial" panose="020B0604020202020204" pitchFamily="34" charset="0"/>
              </a:rPr>
              <a:t>Den vanligste måten som mennesker, hunder og katter blir forgiftet på</a:t>
            </a:r>
          </a:p>
          <a:p>
            <a:pPr lvl="0">
              <a:buNone/>
            </a:pPr>
            <a:r>
              <a:rPr lang="nb-NO" altLang="nb-NO" sz="2400" dirty="0">
                <a:solidFill>
                  <a:prstClr val="black"/>
                </a:solidFill>
                <a:latin typeface="Arial" panose="020B0604020202020204" pitchFamily="34" charset="0"/>
                <a:cs typeface="Arial" panose="020B0604020202020204" pitchFamily="34" charset="0"/>
              </a:rPr>
              <a:t> </a:t>
            </a:r>
          </a:p>
          <a:p>
            <a:pPr lvl="0"/>
            <a:r>
              <a:rPr lang="nb-NO" altLang="nb-NO" sz="2400" dirty="0">
                <a:solidFill>
                  <a:prstClr val="black"/>
                </a:solidFill>
                <a:latin typeface="Arial" panose="020B0604020202020204" pitchFamily="34" charset="0"/>
                <a:cs typeface="Arial" panose="020B0604020202020204" pitchFamily="34" charset="0"/>
              </a:rPr>
              <a:t>Sekundær forgiftning</a:t>
            </a: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Spiser et annet dyr som er forgiftet (delvis nedbrutt gift i muskulatur og innvoller)</a:t>
            </a:r>
          </a:p>
          <a:p>
            <a:pPr lvl="2">
              <a:buFont typeface="Wingdings" panose="05000000000000000000" pitchFamily="2" charset="2"/>
              <a:buChar char="ü"/>
            </a:pPr>
            <a:r>
              <a:rPr lang="nb-NO" altLang="nb-NO" sz="1600" dirty="0">
                <a:solidFill>
                  <a:prstClr val="black"/>
                </a:solidFill>
                <a:latin typeface="Arial" panose="020B0604020202020204" pitchFamily="34" charset="0"/>
                <a:cs typeface="Arial" panose="020B0604020202020204" pitchFamily="34" charset="0"/>
              </a:rPr>
              <a:t>Gjelder ulike rovdyr, rovfugler samt hunder og katter</a:t>
            </a:r>
          </a:p>
          <a:p>
            <a:pPr lvl="1"/>
            <a:endParaRPr lang="nb-NO" altLang="nb-NO" sz="2000" dirty="0">
              <a:solidFill>
                <a:prstClr val="black"/>
              </a:solidFill>
              <a:latin typeface="Arial" panose="020B0604020202020204" pitchFamily="34" charset="0"/>
              <a:cs typeface="Arial" panose="020B0604020202020204" pitchFamily="34" charset="0"/>
            </a:endParaRPr>
          </a:p>
          <a:p>
            <a:pPr lvl="0"/>
            <a:r>
              <a:rPr lang="nb-NO" altLang="nb-NO" sz="2400" dirty="0">
                <a:solidFill>
                  <a:prstClr val="black"/>
                </a:solidFill>
                <a:latin typeface="Arial" panose="020B0604020202020204" pitchFamily="34" charset="0"/>
                <a:cs typeface="Arial" panose="020B0604020202020204" pitchFamily="34" charset="0"/>
              </a:rPr>
              <a:t>Sekundært inntak</a:t>
            </a: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Spiser et annet dyr som har ufordøyd gift i munn og mage</a:t>
            </a:r>
            <a:endParaRPr lang="nb-NO" sz="2000" dirty="0">
              <a:solidFill>
                <a:prstClr val="black"/>
              </a:solidFill>
              <a:latin typeface="Arial" panose="020B0604020202020204" pitchFamily="34" charset="0"/>
              <a:cs typeface="Arial" panose="020B0604020202020204" pitchFamily="34" charset="0"/>
            </a:endParaRPr>
          </a:p>
          <a:p>
            <a:endParaRPr lang="nb-NO" dirty="0"/>
          </a:p>
        </p:txBody>
      </p:sp>
      <p:pic>
        <p:nvPicPr>
          <p:cNvPr id="7" name="Bilde 6"/>
          <p:cNvPicPr>
            <a:picLocks noChangeAspect="1"/>
          </p:cNvPicPr>
          <p:nvPr/>
        </p:nvPicPr>
        <p:blipFill>
          <a:blip r:embed="rId3"/>
          <a:stretch>
            <a:fillRect/>
          </a:stretch>
        </p:blipFill>
        <p:spPr>
          <a:xfrm>
            <a:off x="9025146" y="1372855"/>
            <a:ext cx="2121592" cy="1408298"/>
          </a:xfrm>
          <a:prstGeom prst="rect">
            <a:avLst/>
          </a:prstGeom>
        </p:spPr>
      </p:pic>
      <p:pic>
        <p:nvPicPr>
          <p:cNvPr id="8" name="Bilde 7"/>
          <p:cNvPicPr>
            <a:picLocks noChangeAspect="1"/>
          </p:cNvPicPr>
          <p:nvPr/>
        </p:nvPicPr>
        <p:blipFill>
          <a:blip r:embed="rId4"/>
          <a:stretch>
            <a:fillRect/>
          </a:stretch>
        </p:blipFill>
        <p:spPr>
          <a:xfrm>
            <a:off x="9025146" y="2907297"/>
            <a:ext cx="2121592" cy="1591194"/>
          </a:xfrm>
          <a:prstGeom prst="rect">
            <a:avLst/>
          </a:prstGeom>
        </p:spPr>
      </p:pic>
      <p:pic>
        <p:nvPicPr>
          <p:cNvPr id="9" name="Bilde 8"/>
          <p:cNvPicPr>
            <a:picLocks noChangeAspect="1"/>
          </p:cNvPicPr>
          <p:nvPr/>
        </p:nvPicPr>
        <p:blipFill>
          <a:blip r:embed="rId5"/>
          <a:stretch>
            <a:fillRect/>
          </a:stretch>
        </p:blipFill>
        <p:spPr>
          <a:xfrm>
            <a:off x="9051989" y="4591866"/>
            <a:ext cx="2121592" cy="1585097"/>
          </a:xfrm>
          <a:prstGeom prst="rect">
            <a:avLst/>
          </a:prstGeom>
        </p:spPr>
      </p:pic>
    </p:spTree>
    <p:extLst>
      <p:ext uri="{BB962C8B-B14F-4D97-AF65-F5344CB8AC3E}">
        <p14:creationId xmlns:p14="http://schemas.microsoft.com/office/powerpoint/2010/main" val="1085936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LD</a:t>
            </a:r>
            <a:r>
              <a:rPr lang="nb-NO" sz="3600" b="1" baseline="-25000" dirty="0">
                <a:latin typeface="Arial" panose="020B0604020202020204" pitchFamily="34" charset="0"/>
                <a:cs typeface="Arial" panose="020B0604020202020204" pitchFamily="34" charset="0"/>
              </a:rPr>
              <a:t>50</a:t>
            </a:r>
            <a:r>
              <a:rPr lang="nb-NO" sz="3600" b="1" dirty="0">
                <a:latin typeface="Arial" panose="020B0604020202020204" pitchFamily="34" charset="0"/>
                <a:cs typeface="Arial" panose="020B0604020202020204" pitchFamily="34" charset="0"/>
              </a:rPr>
              <a:t> – et mål på akutt giftighet</a:t>
            </a:r>
            <a:endParaRPr lang="nb-NO" sz="36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838200" y="1825625"/>
            <a:ext cx="10515600" cy="4351338"/>
          </a:xfrm>
        </p:spPr>
        <p:txBody>
          <a:bodyPr/>
          <a:lstStyle/>
          <a:p>
            <a:pPr lvl="0"/>
            <a:r>
              <a:rPr lang="nb-NO" altLang="nb-NO" sz="2000" dirty="0">
                <a:solidFill>
                  <a:prstClr val="black"/>
                </a:solidFill>
                <a:latin typeface="Arial" panose="020B0604020202020204" pitchFamily="34" charset="0"/>
                <a:cs typeface="Arial" panose="020B0604020202020204" pitchFamily="34" charset="0"/>
              </a:rPr>
              <a:t>Den dosen av et stoff (i mg/kg kroppsvekt) som dreper 50 % av en stor gruppe eksponerte dyr.</a:t>
            </a:r>
          </a:p>
          <a:p>
            <a:pPr lvl="0"/>
            <a:endParaRPr lang="nb-NO" altLang="nb-NO" sz="2000" b="1" dirty="0">
              <a:solidFill>
                <a:prstClr val="black"/>
              </a:solidFill>
              <a:latin typeface="Arial" panose="020B0604020202020204" pitchFamily="34" charset="0"/>
              <a:cs typeface="Arial" panose="020B0604020202020204" pitchFamily="34" charset="0"/>
            </a:endParaRPr>
          </a:p>
          <a:p>
            <a:pPr lvl="0"/>
            <a:r>
              <a:rPr lang="nb-NO" altLang="nb-NO" sz="2000" b="1" dirty="0">
                <a:solidFill>
                  <a:prstClr val="black"/>
                </a:solidFill>
                <a:latin typeface="Arial" panose="020B0604020202020204" pitchFamily="34" charset="0"/>
                <a:cs typeface="Arial" panose="020B0604020202020204" pitchFamily="34" charset="0"/>
              </a:rPr>
              <a:t>Jo lavere LD</a:t>
            </a:r>
            <a:r>
              <a:rPr lang="nb-NO" altLang="nb-NO" sz="2000" b="1" baseline="-25000" dirty="0">
                <a:solidFill>
                  <a:prstClr val="black"/>
                </a:solidFill>
                <a:latin typeface="Arial" panose="020B0604020202020204" pitchFamily="34" charset="0"/>
                <a:cs typeface="Arial" panose="020B0604020202020204" pitchFamily="34" charset="0"/>
              </a:rPr>
              <a:t>50</a:t>
            </a:r>
            <a:r>
              <a:rPr lang="nb-NO" altLang="nb-NO" sz="2000" b="1" dirty="0">
                <a:solidFill>
                  <a:prstClr val="black"/>
                </a:solidFill>
                <a:latin typeface="Arial" panose="020B0604020202020204" pitchFamily="34" charset="0"/>
                <a:cs typeface="Arial" panose="020B0604020202020204" pitchFamily="34" charset="0"/>
              </a:rPr>
              <a:t>-verdi jo høyere akutt giftighet!</a:t>
            </a:r>
          </a:p>
          <a:p>
            <a:endParaRPr lang="nb-NO" dirty="0"/>
          </a:p>
        </p:txBody>
      </p:sp>
    </p:spTree>
    <p:extLst>
      <p:ext uri="{BB962C8B-B14F-4D97-AF65-F5344CB8AC3E}">
        <p14:creationId xmlns:p14="http://schemas.microsoft.com/office/powerpoint/2010/main" val="4135906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a:latin typeface="Arial" panose="020B0604020202020204" pitchFamily="34" charset="0"/>
                <a:cs typeface="Arial" panose="020B0604020202020204" pitchFamily="34" charset="0"/>
              </a:rPr>
              <a:t>Eksempler på LD</a:t>
            </a:r>
            <a:r>
              <a:rPr lang="nb-NO" altLang="nb-NO" sz="3600" b="1" baseline="-25000" dirty="0">
                <a:latin typeface="Arial" panose="020B0604020202020204" pitchFamily="34" charset="0"/>
                <a:cs typeface="Arial" panose="020B0604020202020204" pitchFamily="34" charset="0"/>
              </a:rPr>
              <a:t>50</a:t>
            </a:r>
            <a:r>
              <a:rPr lang="nb-NO" altLang="nb-NO" sz="3600" b="1" dirty="0">
                <a:latin typeface="Arial" panose="020B0604020202020204" pitchFamily="34" charset="0"/>
                <a:cs typeface="Arial" panose="020B0604020202020204" pitchFamily="34" charset="0"/>
              </a:rPr>
              <a:t>-verdier (mg/kg)</a:t>
            </a:r>
            <a:endParaRPr lang="nb-NO" sz="3600" b="1" dirty="0">
              <a:latin typeface="Arial" panose="020B0604020202020204" pitchFamily="34" charset="0"/>
              <a:cs typeface="Arial" panose="020B0604020202020204" pitchFamily="34" charset="0"/>
            </a:endParaRPr>
          </a:p>
        </p:txBody>
      </p:sp>
      <p:sp>
        <p:nvSpPr>
          <p:cNvPr id="2" name="Plassholder for innhold 1"/>
          <p:cNvSpPr>
            <a:spLocks noGrp="1"/>
          </p:cNvSpPr>
          <p:nvPr>
            <p:ph sz="half" idx="1"/>
          </p:nvPr>
        </p:nvSpPr>
        <p:spPr>
          <a:xfrm>
            <a:off x="1664368" y="1776747"/>
            <a:ext cx="9244263" cy="4351338"/>
          </a:xfrm>
        </p:spPr>
        <p:txBody>
          <a:bodyPr/>
          <a:lstStyle/>
          <a:p>
            <a:pPr marL="342900" lvl="0" indent="-342900" fontAlgn="base">
              <a:lnSpc>
                <a:spcPct val="100000"/>
              </a:lnSpc>
              <a:spcBef>
                <a:spcPct val="20000"/>
              </a:spcBef>
              <a:spcAft>
                <a:spcPct val="0"/>
              </a:spcAft>
              <a:buNone/>
            </a:pPr>
            <a:r>
              <a:rPr kumimoji="0" lang="nb-NO" altLang="nb-NO" sz="3200" b="0" i="0" u="none" strike="noStrike" kern="0" cap="none" spc="0" normalizeH="0" baseline="0" noProof="0">
                <a:ln>
                  <a:noFill/>
                </a:ln>
                <a:solidFill>
                  <a:srgbClr val="000000"/>
                </a:solidFill>
                <a:effectLst/>
                <a:uLnTx/>
                <a:uFillTx/>
                <a:latin typeface="Arial"/>
                <a:ea typeface="+mn-ea"/>
                <a:cs typeface="+mn-cs"/>
              </a:rPr>
              <a:t>				              </a:t>
            </a:r>
            <a:r>
              <a:rPr kumimoji="0" lang="nb-NO" altLang="nb-NO" sz="3200" b="0" i="0" u="sng" strike="noStrike" kern="0" cap="none" spc="0" normalizeH="0" baseline="0" noProof="0">
                <a:ln>
                  <a:noFill/>
                </a:ln>
                <a:solidFill>
                  <a:srgbClr val="000000"/>
                </a:solidFill>
                <a:effectLst/>
                <a:uLnTx/>
                <a:uFillTx/>
                <a:latin typeface="Arial"/>
                <a:ea typeface="+mn-ea"/>
                <a:cs typeface="+mn-cs"/>
              </a:rPr>
              <a:t>Rotte</a:t>
            </a:r>
            <a:r>
              <a:rPr kumimoji="0" lang="nb-NO" altLang="nb-NO" sz="3200" b="0" i="0" u="none" strike="noStrike" kern="0" cap="none" spc="0" normalizeH="0" baseline="0" noProof="0">
                <a:ln>
                  <a:noFill/>
                </a:ln>
                <a:solidFill>
                  <a:srgbClr val="000000"/>
                </a:solidFill>
                <a:effectLst/>
                <a:uLnTx/>
                <a:uFillTx/>
                <a:latin typeface="Arial"/>
                <a:ea typeface="+mn-ea"/>
                <a:cs typeface="+mn-cs"/>
              </a:rPr>
              <a:t>            </a:t>
            </a:r>
            <a:r>
              <a:rPr kumimoji="0" lang="nb-NO" altLang="nb-NO" sz="3200" b="0" i="0" u="sng" strike="noStrike" kern="0" cap="none" spc="0" normalizeH="0" baseline="0" noProof="0">
                <a:ln>
                  <a:noFill/>
                </a:ln>
                <a:solidFill>
                  <a:srgbClr val="000000"/>
                </a:solidFill>
                <a:effectLst/>
                <a:uLnTx/>
                <a:uFillTx/>
                <a:latin typeface="Arial"/>
                <a:ea typeface="+mn-ea"/>
                <a:cs typeface="+mn-cs"/>
              </a:rPr>
              <a:t>Husmus</a:t>
            </a:r>
          </a:p>
          <a:p>
            <a:pPr marL="342900" lvl="0" indent="-342900" fontAlgn="base">
              <a:lnSpc>
                <a:spcPct val="100000"/>
              </a:lnSpc>
              <a:spcBef>
                <a:spcPct val="20000"/>
              </a:spcBef>
              <a:spcAft>
                <a:spcPct val="0"/>
              </a:spcAft>
              <a:buNone/>
            </a:pPr>
            <a:r>
              <a:rPr kumimoji="0" lang="nb-NO" altLang="nb-NO" sz="3200" b="0" i="0" u="none" strike="noStrike" kern="0" cap="none" spc="0" normalizeH="0" baseline="0" noProof="0">
                <a:ln>
                  <a:noFill/>
                </a:ln>
                <a:solidFill>
                  <a:srgbClr val="000000"/>
                </a:solidFill>
                <a:effectLst/>
                <a:uLnTx/>
                <a:uFillTx/>
                <a:latin typeface="Arial"/>
                <a:ea typeface="+mn-ea"/>
                <a:cs typeface="+mn-cs"/>
              </a:rPr>
              <a:t> Alphachloralose             400	            32	</a:t>
            </a:r>
          </a:p>
          <a:p>
            <a:pPr marL="342900" lvl="0" indent="-342900" fontAlgn="base">
              <a:lnSpc>
                <a:spcPct val="100000"/>
              </a:lnSpc>
              <a:spcBef>
                <a:spcPct val="20000"/>
              </a:spcBef>
              <a:spcAft>
                <a:spcPct val="0"/>
              </a:spcAft>
              <a:buNone/>
            </a:pPr>
            <a:r>
              <a:rPr kumimoji="0" lang="nb-NO" altLang="nb-NO" sz="3200" b="0" i="0" u="none" strike="noStrike" kern="0" cap="none" spc="0" normalizeH="0" baseline="0" noProof="0">
                <a:ln>
                  <a:noFill/>
                </a:ln>
                <a:solidFill>
                  <a:srgbClr val="000000"/>
                </a:solidFill>
                <a:effectLst/>
                <a:uLnTx/>
                <a:uFillTx/>
                <a:latin typeface="Arial"/>
                <a:ea typeface="+mn-ea"/>
                <a:cs typeface="+mn-cs"/>
              </a:rPr>
              <a:t> Coumatetralyl	                 16,5	      &gt;1000</a:t>
            </a:r>
          </a:p>
          <a:p>
            <a:pPr marL="342900" lvl="0" indent="-342900" fontAlgn="base">
              <a:lnSpc>
                <a:spcPct val="100000"/>
              </a:lnSpc>
              <a:spcBef>
                <a:spcPct val="20000"/>
              </a:spcBef>
              <a:spcAft>
                <a:spcPct val="0"/>
              </a:spcAft>
              <a:buNone/>
            </a:pPr>
            <a:r>
              <a:rPr kumimoji="0" lang="nb-NO" altLang="nb-NO" sz="3200" b="0" i="0" u="none" strike="noStrike" kern="0" cap="none" spc="0" normalizeH="0" baseline="0" noProof="0">
                <a:ln>
                  <a:noFill/>
                </a:ln>
                <a:solidFill>
                  <a:srgbClr val="000000"/>
                </a:solidFill>
                <a:effectLst/>
                <a:uLnTx/>
                <a:uFillTx/>
                <a:latin typeface="Arial"/>
                <a:ea typeface="+mn-ea"/>
                <a:cs typeface="+mn-cs"/>
              </a:rPr>
              <a:t> Brodifacoum	                   0,4	              0,4</a:t>
            </a:r>
          </a:p>
          <a:p>
            <a:endParaRPr lang="nb-NO" dirty="0"/>
          </a:p>
        </p:txBody>
      </p:sp>
    </p:spTree>
    <p:extLst>
      <p:ext uri="{BB962C8B-B14F-4D97-AF65-F5344CB8AC3E}">
        <p14:creationId xmlns:p14="http://schemas.microsoft.com/office/powerpoint/2010/main" val="88268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5505B-D72B-EB23-3750-FD0A04877F6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0E12545-5F2E-7C3E-8A33-8B009B0F21BD}"/>
              </a:ext>
            </a:extLst>
          </p:cNvPr>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Kritisk inntak hund på 20 kg</a:t>
            </a:r>
          </a:p>
        </p:txBody>
      </p:sp>
      <p:graphicFrame>
        <p:nvGraphicFramePr>
          <p:cNvPr id="5" name="Plassholder for innhold 4">
            <a:extLst>
              <a:ext uri="{FF2B5EF4-FFF2-40B4-BE49-F238E27FC236}">
                <a16:creationId xmlns:a16="http://schemas.microsoft.com/office/drawing/2014/main" id="{FFB98FD2-1518-B0D2-9438-665CB345E7DB}"/>
              </a:ext>
            </a:extLst>
          </p:cNvPr>
          <p:cNvGraphicFramePr>
            <a:graphicFrameLocks noGrp="1"/>
          </p:cNvGraphicFramePr>
          <p:nvPr>
            <p:ph idx="1"/>
          </p:nvPr>
        </p:nvGraphicFramePr>
        <p:xfrm>
          <a:off x="2133600" y="1866899"/>
          <a:ext cx="7886700" cy="3267078"/>
        </p:xfrm>
        <a:graphic>
          <a:graphicData uri="http://schemas.openxmlformats.org/drawingml/2006/table">
            <a:tbl>
              <a:tblPr firstRow="1" firstCol="1" bandRow="1">
                <a:tableStyleId>{5C22544A-7EE6-4342-B048-85BDC9FD1C3A}</a:tableStyleId>
              </a:tblPr>
              <a:tblGrid>
                <a:gridCol w="3943350">
                  <a:extLst>
                    <a:ext uri="{9D8B030D-6E8A-4147-A177-3AD203B41FA5}">
                      <a16:colId xmlns:a16="http://schemas.microsoft.com/office/drawing/2014/main" val="3815232560"/>
                    </a:ext>
                  </a:extLst>
                </a:gridCol>
                <a:gridCol w="3943350">
                  <a:extLst>
                    <a:ext uri="{9D8B030D-6E8A-4147-A177-3AD203B41FA5}">
                      <a16:colId xmlns:a16="http://schemas.microsoft.com/office/drawing/2014/main" val="3653301071"/>
                    </a:ext>
                  </a:extLst>
                </a:gridCol>
              </a:tblGrid>
              <a:tr h="544513">
                <a:tc>
                  <a:txBody>
                    <a:bodyPr/>
                    <a:lstStyle/>
                    <a:p>
                      <a:pPr>
                        <a:lnSpc>
                          <a:spcPct val="107000"/>
                        </a:lnSpc>
                        <a:spcAft>
                          <a:spcPts val="800"/>
                        </a:spcAft>
                      </a:pPr>
                      <a:r>
                        <a:rPr lang="nb-NO" sz="2400" kern="100" dirty="0">
                          <a:effectLst/>
                        </a:rPr>
                        <a:t>Åte med aktivt stoff</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dirty="0">
                          <a:effectLst/>
                        </a:rPr>
                        <a:t>Kritisk inntak</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996763"/>
                  </a:ext>
                </a:extLst>
              </a:tr>
              <a:tr h="544513">
                <a:tc>
                  <a:txBody>
                    <a:bodyPr/>
                    <a:lstStyle/>
                    <a:p>
                      <a:pPr>
                        <a:lnSpc>
                          <a:spcPct val="107000"/>
                        </a:lnSpc>
                        <a:spcAft>
                          <a:spcPts val="800"/>
                        </a:spcAft>
                      </a:pPr>
                      <a:r>
                        <a:rPr lang="nb-NO" sz="2000" kern="100" dirty="0">
                          <a:effectLst/>
                        </a:rPr>
                        <a:t>Alfakloralose gammel (bedøvende)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9802759"/>
                  </a:ext>
                </a:extLst>
              </a:tr>
              <a:tr h="544513">
                <a:tc>
                  <a:txBody>
                    <a:bodyPr/>
                    <a:lstStyle/>
                    <a:p>
                      <a:pPr>
                        <a:lnSpc>
                          <a:spcPct val="107000"/>
                        </a:lnSpc>
                        <a:spcAft>
                          <a:spcPts val="800"/>
                        </a:spcAft>
                      </a:pPr>
                      <a:r>
                        <a:rPr lang="nb-NO" sz="2000" kern="100" dirty="0">
                          <a:effectLst/>
                        </a:rPr>
                        <a:t>Alfakloralose ny (bedøvende)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2049307"/>
                  </a:ext>
                </a:extLst>
              </a:tr>
              <a:tr h="544513">
                <a:tc>
                  <a:txBody>
                    <a:bodyPr/>
                    <a:lstStyle/>
                    <a:p>
                      <a:pPr>
                        <a:lnSpc>
                          <a:spcPct val="107000"/>
                        </a:lnSpc>
                        <a:spcAft>
                          <a:spcPts val="800"/>
                        </a:spcAft>
                      </a:pPr>
                      <a:r>
                        <a:rPr lang="nb-NO" sz="2000" kern="100" dirty="0">
                          <a:effectLst/>
                        </a:rPr>
                        <a:t>Warfarin (1.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4877698"/>
                  </a:ext>
                </a:extLst>
              </a:tr>
              <a:tr h="544513">
                <a:tc>
                  <a:txBody>
                    <a:bodyPr/>
                    <a:lstStyle/>
                    <a:p>
                      <a:pPr>
                        <a:lnSpc>
                          <a:spcPct val="107000"/>
                        </a:lnSpc>
                        <a:spcAft>
                          <a:spcPts val="800"/>
                        </a:spcAft>
                      </a:pPr>
                      <a:r>
                        <a:rPr lang="nb-NO" sz="2000" kern="100" dirty="0" err="1">
                          <a:effectLst/>
                        </a:rPr>
                        <a:t>Coumatetralyl</a:t>
                      </a:r>
                      <a:r>
                        <a:rPr lang="nb-NO" sz="2000" kern="100" dirty="0">
                          <a:effectLst/>
                        </a:rPr>
                        <a:t> (1.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6357766"/>
                  </a:ext>
                </a:extLst>
              </a:tr>
              <a:tr h="544513">
                <a:tc>
                  <a:txBody>
                    <a:bodyPr/>
                    <a:lstStyle/>
                    <a:p>
                      <a:pPr>
                        <a:lnSpc>
                          <a:spcPct val="107000"/>
                        </a:lnSpc>
                        <a:spcAft>
                          <a:spcPts val="800"/>
                        </a:spcAft>
                      </a:pPr>
                      <a:r>
                        <a:rPr lang="nb-NO" sz="2000" kern="100" dirty="0" err="1">
                          <a:effectLst/>
                        </a:rPr>
                        <a:t>Bromadiolone</a:t>
                      </a:r>
                      <a:r>
                        <a:rPr lang="nb-NO" sz="2000" kern="100" dirty="0">
                          <a:effectLst/>
                        </a:rPr>
                        <a:t> (2.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3897181"/>
                  </a:ext>
                </a:extLst>
              </a:tr>
            </a:tbl>
          </a:graphicData>
        </a:graphic>
      </p:graphicFrame>
      <p:sp>
        <p:nvSpPr>
          <p:cNvPr id="3" name="TekstSylinder 2">
            <a:extLst>
              <a:ext uri="{FF2B5EF4-FFF2-40B4-BE49-F238E27FC236}">
                <a16:creationId xmlns:a16="http://schemas.microsoft.com/office/drawing/2014/main" id="{CB48CE3F-0574-0C7A-83E0-B87C88015D0E}"/>
              </a:ext>
            </a:extLst>
          </p:cNvPr>
          <p:cNvSpPr txBox="1"/>
          <p:nvPr/>
        </p:nvSpPr>
        <p:spPr>
          <a:xfrm>
            <a:off x="6218321" y="2406009"/>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1200 g</a:t>
            </a:r>
          </a:p>
        </p:txBody>
      </p:sp>
      <p:sp>
        <p:nvSpPr>
          <p:cNvPr id="9" name="Rektangel 8">
            <a:extLst>
              <a:ext uri="{FF2B5EF4-FFF2-40B4-BE49-F238E27FC236}">
                <a16:creationId xmlns:a16="http://schemas.microsoft.com/office/drawing/2014/main" id="{4110C21A-D176-69E8-FD75-4BE89A387B08}"/>
              </a:ext>
            </a:extLst>
          </p:cNvPr>
          <p:cNvSpPr/>
          <p:nvPr/>
        </p:nvSpPr>
        <p:spPr>
          <a:xfrm>
            <a:off x="2152650" y="2412678"/>
            <a:ext cx="7886700" cy="548538"/>
          </a:xfrm>
          <a:prstGeom prst="rect">
            <a:avLst/>
          </a:prstGeom>
          <a:noFill/>
          <a:ln w="254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6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6BCCF-FF90-7042-9CDC-EA2E872C31B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46726A1-1C17-F666-310E-6F1AABA31FBE}"/>
              </a:ext>
            </a:extLst>
          </p:cNvPr>
          <p:cNvSpPr>
            <a:spLocks noGrp="1"/>
          </p:cNvSpPr>
          <p:nvPr>
            <p:ph type="title"/>
          </p:nvPr>
        </p:nvSpPr>
        <p:spPr/>
        <p:txBody>
          <a:bodyPr/>
          <a:lstStyle/>
          <a:p>
            <a:pPr algn="ctr"/>
            <a:r>
              <a:rPr kumimoji="0" lang="nb-NO"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Kritisk inntak hund på 20 kg</a:t>
            </a:r>
            <a:endParaRPr lang="nb-NO" u="sng" dirty="0"/>
          </a:p>
        </p:txBody>
      </p:sp>
      <p:graphicFrame>
        <p:nvGraphicFramePr>
          <p:cNvPr id="5" name="Plassholder for innhold 4">
            <a:extLst>
              <a:ext uri="{FF2B5EF4-FFF2-40B4-BE49-F238E27FC236}">
                <a16:creationId xmlns:a16="http://schemas.microsoft.com/office/drawing/2014/main" id="{551FBF10-EAE9-EA25-3BE4-F89302DE990D}"/>
              </a:ext>
            </a:extLst>
          </p:cNvPr>
          <p:cNvGraphicFramePr>
            <a:graphicFrameLocks noGrp="1"/>
          </p:cNvGraphicFramePr>
          <p:nvPr>
            <p:ph idx="1"/>
          </p:nvPr>
        </p:nvGraphicFramePr>
        <p:xfrm>
          <a:off x="2133600" y="1866899"/>
          <a:ext cx="7886700" cy="3267078"/>
        </p:xfrm>
        <a:graphic>
          <a:graphicData uri="http://schemas.openxmlformats.org/drawingml/2006/table">
            <a:tbl>
              <a:tblPr firstRow="1" firstCol="1" bandRow="1">
                <a:tableStyleId>{5C22544A-7EE6-4342-B048-85BDC9FD1C3A}</a:tableStyleId>
              </a:tblPr>
              <a:tblGrid>
                <a:gridCol w="3943350">
                  <a:extLst>
                    <a:ext uri="{9D8B030D-6E8A-4147-A177-3AD203B41FA5}">
                      <a16:colId xmlns:a16="http://schemas.microsoft.com/office/drawing/2014/main" val="3815232560"/>
                    </a:ext>
                  </a:extLst>
                </a:gridCol>
                <a:gridCol w="3943350">
                  <a:extLst>
                    <a:ext uri="{9D8B030D-6E8A-4147-A177-3AD203B41FA5}">
                      <a16:colId xmlns:a16="http://schemas.microsoft.com/office/drawing/2014/main" val="3653301071"/>
                    </a:ext>
                  </a:extLst>
                </a:gridCol>
              </a:tblGrid>
              <a:tr h="544513">
                <a:tc>
                  <a:txBody>
                    <a:bodyPr/>
                    <a:lstStyle/>
                    <a:p>
                      <a:pPr>
                        <a:lnSpc>
                          <a:spcPct val="107000"/>
                        </a:lnSpc>
                        <a:spcAft>
                          <a:spcPts val="800"/>
                        </a:spcAft>
                      </a:pPr>
                      <a:r>
                        <a:rPr lang="nb-NO" sz="2400" kern="100" dirty="0">
                          <a:effectLst/>
                        </a:rPr>
                        <a:t>Åte med aktivt stoff</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dirty="0">
                          <a:effectLst/>
                        </a:rPr>
                        <a:t>Kritisk inntak</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996763"/>
                  </a:ext>
                </a:extLst>
              </a:tr>
              <a:tr h="544513">
                <a:tc>
                  <a:txBody>
                    <a:bodyPr/>
                    <a:lstStyle/>
                    <a:p>
                      <a:pPr>
                        <a:lnSpc>
                          <a:spcPct val="107000"/>
                        </a:lnSpc>
                        <a:spcAft>
                          <a:spcPts val="800"/>
                        </a:spcAft>
                      </a:pPr>
                      <a:r>
                        <a:rPr lang="nb-NO" sz="2000" kern="100" dirty="0">
                          <a:effectLst/>
                        </a:rPr>
                        <a:t>Alfakloralose gammel (bedøvende)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9802759"/>
                  </a:ext>
                </a:extLst>
              </a:tr>
              <a:tr h="544513">
                <a:tc>
                  <a:txBody>
                    <a:bodyPr/>
                    <a:lstStyle/>
                    <a:p>
                      <a:pPr>
                        <a:lnSpc>
                          <a:spcPct val="107000"/>
                        </a:lnSpc>
                        <a:spcAft>
                          <a:spcPts val="800"/>
                        </a:spcAft>
                      </a:pPr>
                      <a:r>
                        <a:rPr lang="nb-NO" sz="2000" kern="100" dirty="0">
                          <a:effectLst/>
                        </a:rPr>
                        <a:t>Alfakloralose ny (bedøvende)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2049307"/>
                  </a:ext>
                </a:extLst>
              </a:tr>
              <a:tr h="544513">
                <a:tc>
                  <a:txBody>
                    <a:bodyPr/>
                    <a:lstStyle/>
                    <a:p>
                      <a:pPr>
                        <a:lnSpc>
                          <a:spcPct val="107000"/>
                        </a:lnSpc>
                        <a:spcAft>
                          <a:spcPts val="800"/>
                        </a:spcAft>
                      </a:pPr>
                      <a:r>
                        <a:rPr lang="nb-NO" sz="2000" kern="100" dirty="0">
                          <a:effectLst/>
                        </a:rPr>
                        <a:t>Warfarin (1.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4877698"/>
                  </a:ext>
                </a:extLst>
              </a:tr>
              <a:tr h="544513">
                <a:tc>
                  <a:txBody>
                    <a:bodyPr/>
                    <a:lstStyle/>
                    <a:p>
                      <a:pPr>
                        <a:lnSpc>
                          <a:spcPct val="107000"/>
                        </a:lnSpc>
                        <a:spcAft>
                          <a:spcPts val="800"/>
                        </a:spcAft>
                      </a:pPr>
                      <a:r>
                        <a:rPr lang="nb-NO" sz="2000" kern="100" dirty="0" err="1">
                          <a:effectLst/>
                        </a:rPr>
                        <a:t>Coumatetralyl</a:t>
                      </a:r>
                      <a:r>
                        <a:rPr lang="nb-NO" sz="2000" kern="100" dirty="0">
                          <a:effectLst/>
                        </a:rPr>
                        <a:t> (1.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6357766"/>
                  </a:ext>
                </a:extLst>
              </a:tr>
              <a:tr h="544513">
                <a:tc>
                  <a:txBody>
                    <a:bodyPr/>
                    <a:lstStyle/>
                    <a:p>
                      <a:pPr>
                        <a:lnSpc>
                          <a:spcPct val="107000"/>
                        </a:lnSpc>
                        <a:spcAft>
                          <a:spcPts val="800"/>
                        </a:spcAft>
                      </a:pPr>
                      <a:r>
                        <a:rPr lang="nb-NO" sz="2000" kern="100" dirty="0" err="1">
                          <a:effectLst/>
                        </a:rPr>
                        <a:t>Bromadiolone</a:t>
                      </a:r>
                      <a:r>
                        <a:rPr lang="nb-NO" sz="2000" kern="100" dirty="0">
                          <a:effectLst/>
                        </a:rPr>
                        <a:t> (2.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3897181"/>
                  </a:ext>
                </a:extLst>
              </a:tr>
            </a:tbl>
          </a:graphicData>
        </a:graphic>
      </p:graphicFrame>
      <p:sp>
        <p:nvSpPr>
          <p:cNvPr id="3" name="TekstSylinder 2">
            <a:extLst>
              <a:ext uri="{FF2B5EF4-FFF2-40B4-BE49-F238E27FC236}">
                <a16:creationId xmlns:a16="http://schemas.microsoft.com/office/drawing/2014/main" id="{A28EBBB4-F025-F2FE-348B-0242A23D7B55}"/>
              </a:ext>
            </a:extLst>
          </p:cNvPr>
          <p:cNvSpPr txBox="1"/>
          <p:nvPr/>
        </p:nvSpPr>
        <p:spPr>
          <a:xfrm>
            <a:off x="6218321" y="2406009"/>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1200 g</a:t>
            </a:r>
          </a:p>
        </p:txBody>
      </p:sp>
      <p:sp>
        <p:nvSpPr>
          <p:cNvPr id="4" name="TekstSylinder 3">
            <a:extLst>
              <a:ext uri="{FF2B5EF4-FFF2-40B4-BE49-F238E27FC236}">
                <a16:creationId xmlns:a16="http://schemas.microsoft.com/office/drawing/2014/main" id="{93049302-49B1-B8B2-346E-DF983AA7E47B}"/>
              </a:ext>
            </a:extLst>
          </p:cNvPr>
          <p:cNvSpPr txBox="1"/>
          <p:nvPr/>
        </p:nvSpPr>
        <p:spPr>
          <a:xfrm>
            <a:off x="6324600" y="2913097"/>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125 g</a:t>
            </a:r>
          </a:p>
        </p:txBody>
      </p:sp>
      <p:sp>
        <p:nvSpPr>
          <p:cNvPr id="9" name="Rektangel 8">
            <a:extLst>
              <a:ext uri="{FF2B5EF4-FFF2-40B4-BE49-F238E27FC236}">
                <a16:creationId xmlns:a16="http://schemas.microsoft.com/office/drawing/2014/main" id="{F933ECA2-ACAC-86B2-996E-15830BB4DCE7}"/>
              </a:ext>
            </a:extLst>
          </p:cNvPr>
          <p:cNvSpPr/>
          <p:nvPr/>
        </p:nvSpPr>
        <p:spPr>
          <a:xfrm>
            <a:off x="2152650" y="2951552"/>
            <a:ext cx="7886700" cy="548538"/>
          </a:xfrm>
          <a:prstGeom prst="rect">
            <a:avLst/>
          </a:prstGeom>
          <a:noFill/>
          <a:ln w="254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75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8D765-A91C-E1A9-5EEF-D0346B8E814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0D87299-6786-85A1-90D4-E1D69DFDBDF7}"/>
              </a:ext>
            </a:extLst>
          </p:cNvPr>
          <p:cNvSpPr>
            <a:spLocks noGrp="1"/>
          </p:cNvSpPr>
          <p:nvPr>
            <p:ph type="title"/>
          </p:nvPr>
        </p:nvSpPr>
        <p:spPr/>
        <p:txBody>
          <a:bodyPr/>
          <a:lstStyle/>
          <a:p>
            <a:pPr algn="ctr"/>
            <a:r>
              <a:rPr kumimoji="0" lang="nb-NO"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Kritisk inntak hund på 20 kg</a:t>
            </a:r>
            <a:endParaRPr lang="nb-NO" u="sng" dirty="0"/>
          </a:p>
        </p:txBody>
      </p:sp>
      <p:graphicFrame>
        <p:nvGraphicFramePr>
          <p:cNvPr id="5" name="Plassholder for innhold 4">
            <a:extLst>
              <a:ext uri="{FF2B5EF4-FFF2-40B4-BE49-F238E27FC236}">
                <a16:creationId xmlns:a16="http://schemas.microsoft.com/office/drawing/2014/main" id="{0D173FCB-8ED7-5B6D-7445-74B817D93A3C}"/>
              </a:ext>
            </a:extLst>
          </p:cNvPr>
          <p:cNvGraphicFramePr>
            <a:graphicFrameLocks noGrp="1"/>
          </p:cNvGraphicFramePr>
          <p:nvPr>
            <p:ph idx="1"/>
          </p:nvPr>
        </p:nvGraphicFramePr>
        <p:xfrm>
          <a:off x="2133600" y="1866899"/>
          <a:ext cx="7886700" cy="3267078"/>
        </p:xfrm>
        <a:graphic>
          <a:graphicData uri="http://schemas.openxmlformats.org/drawingml/2006/table">
            <a:tbl>
              <a:tblPr firstRow="1" firstCol="1" bandRow="1">
                <a:tableStyleId>{5C22544A-7EE6-4342-B048-85BDC9FD1C3A}</a:tableStyleId>
              </a:tblPr>
              <a:tblGrid>
                <a:gridCol w="3943350">
                  <a:extLst>
                    <a:ext uri="{9D8B030D-6E8A-4147-A177-3AD203B41FA5}">
                      <a16:colId xmlns:a16="http://schemas.microsoft.com/office/drawing/2014/main" val="3815232560"/>
                    </a:ext>
                  </a:extLst>
                </a:gridCol>
                <a:gridCol w="3943350">
                  <a:extLst>
                    <a:ext uri="{9D8B030D-6E8A-4147-A177-3AD203B41FA5}">
                      <a16:colId xmlns:a16="http://schemas.microsoft.com/office/drawing/2014/main" val="3653301071"/>
                    </a:ext>
                  </a:extLst>
                </a:gridCol>
              </a:tblGrid>
              <a:tr h="544513">
                <a:tc>
                  <a:txBody>
                    <a:bodyPr/>
                    <a:lstStyle/>
                    <a:p>
                      <a:pPr>
                        <a:lnSpc>
                          <a:spcPct val="107000"/>
                        </a:lnSpc>
                        <a:spcAft>
                          <a:spcPts val="800"/>
                        </a:spcAft>
                      </a:pPr>
                      <a:r>
                        <a:rPr lang="nb-NO" sz="2400" kern="100" dirty="0">
                          <a:effectLst/>
                        </a:rPr>
                        <a:t>Åte med aktivt stoff</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dirty="0">
                          <a:effectLst/>
                        </a:rPr>
                        <a:t>Kritisk inntak</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996763"/>
                  </a:ext>
                </a:extLst>
              </a:tr>
              <a:tr h="544513">
                <a:tc>
                  <a:txBody>
                    <a:bodyPr/>
                    <a:lstStyle/>
                    <a:p>
                      <a:pPr>
                        <a:lnSpc>
                          <a:spcPct val="107000"/>
                        </a:lnSpc>
                        <a:spcAft>
                          <a:spcPts val="800"/>
                        </a:spcAft>
                      </a:pPr>
                      <a:r>
                        <a:rPr lang="nb-NO" sz="2000" kern="100" dirty="0">
                          <a:effectLst/>
                        </a:rPr>
                        <a:t>Alfakloralose gammel (bedøvende)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9802759"/>
                  </a:ext>
                </a:extLst>
              </a:tr>
              <a:tr h="544513">
                <a:tc>
                  <a:txBody>
                    <a:bodyPr/>
                    <a:lstStyle/>
                    <a:p>
                      <a:pPr>
                        <a:lnSpc>
                          <a:spcPct val="107000"/>
                        </a:lnSpc>
                        <a:spcAft>
                          <a:spcPts val="800"/>
                        </a:spcAft>
                      </a:pPr>
                      <a:r>
                        <a:rPr lang="nb-NO" sz="2000" kern="100" dirty="0">
                          <a:effectLst/>
                        </a:rPr>
                        <a:t>Alfakloralose ny (bedøvende)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2049307"/>
                  </a:ext>
                </a:extLst>
              </a:tr>
              <a:tr h="544513">
                <a:tc>
                  <a:txBody>
                    <a:bodyPr/>
                    <a:lstStyle/>
                    <a:p>
                      <a:pPr>
                        <a:lnSpc>
                          <a:spcPct val="107000"/>
                        </a:lnSpc>
                        <a:spcAft>
                          <a:spcPts val="800"/>
                        </a:spcAft>
                      </a:pPr>
                      <a:r>
                        <a:rPr lang="nb-NO" sz="2000" kern="100" dirty="0">
                          <a:effectLst/>
                        </a:rPr>
                        <a:t>Warfarin (1.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4877698"/>
                  </a:ext>
                </a:extLst>
              </a:tr>
              <a:tr h="544513">
                <a:tc>
                  <a:txBody>
                    <a:bodyPr/>
                    <a:lstStyle/>
                    <a:p>
                      <a:pPr>
                        <a:lnSpc>
                          <a:spcPct val="107000"/>
                        </a:lnSpc>
                        <a:spcAft>
                          <a:spcPts val="800"/>
                        </a:spcAft>
                      </a:pPr>
                      <a:r>
                        <a:rPr lang="nb-NO" sz="2000" kern="100" dirty="0" err="1">
                          <a:effectLst/>
                        </a:rPr>
                        <a:t>Coumatetralyl</a:t>
                      </a:r>
                      <a:r>
                        <a:rPr lang="nb-NO" sz="2000" kern="100" dirty="0">
                          <a:effectLst/>
                        </a:rPr>
                        <a:t> (1.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6357766"/>
                  </a:ext>
                </a:extLst>
              </a:tr>
              <a:tr h="544513">
                <a:tc>
                  <a:txBody>
                    <a:bodyPr/>
                    <a:lstStyle/>
                    <a:p>
                      <a:pPr>
                        <a:lnSpc>
                          <a:spcPct val="107000"/>
                        </a:lnSpc>
                        <a:spcAft>
                          <a:spcPts val="800"/>
                        </a:spcAft>
                      </a:pPr>
                      <a:r>
                        <a:rPr lang="nb-NO" sz="2000" kern="100" dirty="0" err="1">
                          <a:effectLst/>
                        </a:rPr>
                        <a:t>Bromadiolone</a:t>
                      </a:r>
                      <a:r>
                        <a:rPr lang="nb-NO" sz="2000" kern="100" dirty="0">
                          <a:effectLst/>
                        </a:rPr>
                        <a:t> (2.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3897181"/>
                  </a:ext>
                </a:extLst>
              </a:tr>
            </a:tbl>
          </a:graphicData>
        </a:graphic>
      </p:graphicFrame>
      <p:sp>
        <p:nvSpPr>
          <p:cNvPr id="3" name="TekstSylinder 2">
            <a:extLst>
              <a:ext uri="{FF2B5EF4-FFF2-40B4-BE49-F238E27FC236}">
                <a16:creationId xmlns:a16="http://schemas.microsoft.com/office/drawing/2014/main" id="{B046BECD-16BC-930F-8E1F-B759109351AB}"/>
              </a:ext>
            </a:extLst>
          </p:cNvPr>
          <p:cNvSpPr txBox="1"/>
          <p:nvPr/>
        </p:nvSpPr>
        <p:spPr>
          <a:xfrm>
            <a:off x="6218321" y="2406009"/>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1200 g</a:t>
            </a:r>
          </a:p>
        </p:txBody>
      </p:sp>
      <p:sp>
        <p:nvSpPr>
          <p:cNvPr id="4" name="TekstSylinder 3">
            <a:extLst>
              <a:ext uri="{FF2B5EF4-FFF2-40B4-BE49-F238E27FC236}">
                <a16:creationId xmlns:a16="http://schemas.microsoft.com/office/drawing/2014/main" id="{3A9BBCEB-2CEF-29A7-7081-4DFCACB57BC9}"/>
              </a:ext>
            </a:extLst>
          </p:cNvPr>
          <p:cNvSpPr txBox="1"/>
          <p:nvPr/>
        </p:nvSpPr>
        <p:spPr>
          <a:xfrm>
            <a:off x="6324600" y="2913097"/>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125 g</a:t>
            </a:r>
          </a:p>
        </p:txBody>
      </p:sp>
      <p:sp>
        <p:nvSpPr>
          <p:cNvPr id="6" name="TekstSylinder 5">
            <a:extLst>
              <a:ext uri="{FF2B5EF4-FFF2-40B4-BE49-F238E27FC236}">
                <a16:creationId xmlns:a16="http://schemas.microsoft.com/office/drawing/2014/main" id="{5A91EAF8-7630-FAA8-E876-A30674642767}"/>
              </a:ext>
            </a:extLst>
          </p:cNvPr>
          <p:cNvSpPr txBox="1"/>
          <p:nvPr/>
        </p:nvSpPr>
        <p:spPr>
          <a:xfrm>
            <a:off x="6076950" y="3458640"/>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16000 g</a:t>
            </a:r>
          </a:p>
        </p:txBody>
      </p:sp>
      <p:sp>
        <p:nvSpPr>
          <p:cNvPr id="9" name="Rektangel 8">
            <a:extLst>
              <a:ext uri="{FF2B5EF4-FFF2-40B4-BE49-F238E27FC236}">
                <a16:creationId xmlns:a16="http://schemas.microsoft.com/office/drawing/2014/main" id="{9C4419F2-EAF7-AA1C-3797-3FA8E1ABB8A7}"/>
              </a:ext>
            </a:extLst>
          </p:cNvPr>
          <p:cNvSpPr/>
          <p:nvPr/>
        </p:nvSpPr>
        <p:spPr>
          <a:xfrm>
            <a:off x="2133600" y="3508962"/>
            <a:ext cx="7886700" cy="545680"/>
          </a:xfrm>
          <a:prstGeom prst="rect">
            <a:avLst/>
          </a:prstGeom>
          <a:noFill/>
          <a:ln w="254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0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FF1FF-3495-4518-02B5-6CFD330D8F3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B3C3905-F94A-A449-CB9F-E001EDD9F57B}"/>
              </a:ext>
            </a:extLst>
          </p:cNvPr>
          <p:cNvSpPr>
            <a:spLocks noGrp="1"/>
          </p:cNvSpPr>
          <p:nvPr>
            <p:ph type="title"/>
          </p:nvPr>
        </p:nvSpPr>
        <p:spPr/>
        <p:txBody>
          <a:bodyPr/>
          <a:lstStyle/>
          <a:p>
            <a:pPr algn="ctr"/>
            <a:r>
              <a:rPr kumimoji="0" lang="nb-NO"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Kritisk inntak hund på 20 kg</a:t>
            </a:r>
            <a:endParaRPr lang="nb-NO" u="sng" dirty="0"/>
          </a:p>
        </p:txBody>
      </p:sp>
      <p:graphicFrame>
        <p:nvGraphicFramePr>
          <p:cNvPr id="5" name="Plassholder for innhold 4">
            <a:extLst>
              <a:ext uri="{FF2B5EF4-FFF2-40B4-BE49-F238E27FC236}">
                <a16:creationId xmlns:a16="http://schemas.microsoft.com/office/drawing/2014/main" id="{274BBF21-8A22-02D0-235D-7982F631E98F}"/>
              </a:ext>
            </a:extLst>
          </p:cNvPr>
          <p:cNvGraphicFramePr>
            <a:graphicFrameLocks noGrp="1"/>
          </p:cNvGraphicFramePr>
          <p:nvPr>
            <p:ph idx="1"/>
          </p:nvPr>
        </p:nvGraphicFramePr>
        <p:xfrm>
          <a:off x="2133600" y="1866899"/>
          <a:ext cx="7886700" cy="3267078"/>
        </p:xfrm>
        <a:graphic>
          <a:graphicData uri="http://schemas.openxmlformats.org/drawingml/2006/table">
            <a:tbl>
              <a:tblPr firstRow="1" firstCol="1" bandRow="1">
                <a:tableStyleId>{5C22544A-7EE6-4342-B048-85BDC9FD1C3A}</a:tableStyleId>
              </a:tblPr>
              <a:tblGrid>
                <a:gridCol w="3943350">
                  <a:extLst>
                    <a:ext uri="{9D8B030D-6E8A-4147-A177-3AD203B41FA5}">
                      <a16:colId xmlns:a16="http://schemas.microsoft.com/office/drawing/2014/main" val="3815232560"/>
                    </a:ext>
                  </a:extLst>
                </a:gridCol>
                <a:gridCol w="3943350">
                  <a:extLst>
                    <a:ext uri="{9D8B030D-6E8A-4147-A177-3AD203B41FA5}">
                      <a16:colId xmlns:a16="http://schemas.microsoft.com/office/drawing/2014/main" val="3653301071"/>
                    </a:ext>
                  </a:extLst>
                </a:gridCol>
              </a:tblGrid>
              <a:tr h="544513">
                <a:tc>
                  <a:txBody>
                    <a:bodyPr/>
                    <a:lstStyle/>
                    <a:p>
                      <a:pPr>
                        <a:lnSpc>
                          <a:spcPct val="107000"/>
                        </a:lnSpc>
                        <a:spcAft>
                          <a:spcPts val="800"/>
                        </a:spcAft>
                      </a:pPr>
                      <a:r>
                        <a:rPr lang="nb-NO" sz="2400" kern="100" dirty="0">
                          <a:effectLst/>
                        </a:rPr>
                        <a:t>Åte med aktivt stoff</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dirty="0">
                          <a:effectLst/>
                        </a:rPr>
                        <a:t>Kritisk inntak</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996763"/>
                  </a:ext>
                </a:extLst>
              </a:tr>
              <a:tr h="544513">
                <a:tc>
                  <a:txBody>
                    <a:bodyPr/>
                    <a:lstStyle/>
                    <a:p>
                      <a:pPr>
                        <a:lnSpc>
                          <a:spcPct val="107000"/>
                        </a:lnSpc>
                        <a:spcAft>
                          <a:spcPts val="800"/>
                        </a:spcAft>
                      </a:pPr>
                      <a:r>
                        <a:rPr lang="nb-NO" sz="2000" kern="100" dirty="0">
                          <a:effectLst/>
                        </a:rPr>
                        <a:t>Alfakloralose gammel (bedøvende)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9802759"/>
                  </a:ext>
                </a:extLst>
              </a:tr>
              <a:tr h="544513">
                <a:tc>
                  <a:txBody>
                    <a:bodyPr/>
                    <a:lstStyle/>
                    <a:p>
                      <a:pPr>
                        <a:lnSpc>
                          <a:spcPct val="107000"/>
                        </a:lnSpc>
                        <a:spcAft>
                          <a:spcPts val="800"/>
                        </a:spcAft>
                      </a:pPr>
                      <a:r>
                        <a:rPr lang="nb-NO" sz="2000" kern="100" dirty="0">
                          <a:effectLst/>
                        </a:rPr>
                        <a:t>Alfakloralose ny (bedøvende)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2049307"/>
                  </a:ext>
                </a:extLst>
              </a:tr>
              <a:tr h="544513">
                <a:tc>
                  <a:txBody>
                    <a:bodyPr/>
                    <a:lstStyle/>
                    <a:p>
                      <a:pPr>
                        <a:lnSpc>
                          <a:spcPct val="107000"/>
                        </a:lnSpc>
                        <a:spcAft>
                          <a:spcPts val="800"/>
                        </a:spcAft>
                      </a:pPr>
                      <a:r>
                        <a:rPr lang="nb-NO" sz="2000" kern="100" dirty="0">
                          <a:effectLst/>
                        </a:rPr>
                        <a:t>Warfarin (1.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4877698"/>
                  </a:ext>
                </a:extLst>
              </a:tr>
              <a:tr h="544513">
                <a:tc>
                  <a:txBody>
                    <a:bodyPr/>
                    <a:lstStyle/>
                    <a:p>
                      <a:pPr>
                        <a:lnSpc>
                          <a:spcPct val="107000"/>
                        </a:lnSpc>
                        <a:spcAft>
                          <a:spcPts val="800"/>
                        </a:spcAft>
                      </a:pPr>
                      <a:r>
                        <a:rPr lang="nb-NO" sz="2000" kern="100" dirty="0" err="1">
                          <a:effectLst/>
                        </a:rPr>
                        <a:t>Coumatetralyl</a:t>
                      </a:r>
                      <a:r>
                        <a:rPr lang="nb-NO" sz="2000" kern="100" dirty="0">
                          <a:effectLst/>
                        </a:rPr>
                        <a:t> (1.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6357766"/>
                  </a:ext>
                </a:extLst>
              </a:tr>
              <a:tr h="544513">
                <a:tc>
                  <a:txBody>
                    <a:bodyPr/>
                    <a:lstStyle/>
                    <a:p>
                      <a:pPr>
                        <a:lnSpc>
                          <a:spcPct val="107000"/>
                        </a:lnSpc>
                        <a:spcAft>
                          <a:spcPts val="800"/>
                        </a:spcAft>
                      </a:pPr>
                      <a:r>
                        <a:rPr lang="nb-NO" sz="2000" kern="100" dirty="0" err="1">
                          <a:effectLst/>
                        </a:rPr>
                        <a:t>Bromadiolone</a:t>
                      </a:r>
                      <a:r>
                        <a:rPr lang="nb-NO" sz="2000" kern="100" dirty="0">
                          <a:effectLst/>
                        </a:rPr>
                        <a:t> (2.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3897181"/>
                  </a:ext>
                </a:extLst>
              </a:tr>
            </a:tbl>
          </a:graphicData>
        </a:graphic>
      </p:graphicFrame>
      <p:sp>
        <p:nvSpPr>
          <p:cNvPr id="3" name="TekstSylinder 2">
            <a:extLst>
              <a:ext uri="{FF2B5EF4-FFF2-40B4-BE49-F238E27FC236}">
                <a16:creationId xmlns:a16="http://schemas.microsoft.com/office/drawing/2014/main" id="{1658797D-BFBC-338D-A044-747D2BE74365}"/>
              </a:ext>
            </a:extLst>
          </p:cNvPr>
          <p:cNvSpPr txBox="1"/>
          <p:nvPr/>
        </p:nvSpPr>
        <p:spPr>
          <a:xfrm>
            <a:off x="6218321" y="2406009"/>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1200 g</a:t>
            </a:r>
          </a:p>
        </p:txBody>
      </p:sp>
      <p:sp>
        <p:nvSpPr>
          <p:cNvPr id="4" name="TekstSylinder 3">
            <a:extLst>
              <a:ext uri="{FF2B5EF4-FFF2-40B4-BE49-F238E27FC236}">
                <a16:creationId xmlns:a16="http://schemas.microsoft.com/office/drawing/2014/main" id="{F876AAA2-49A0-2B21-80E5-F3A3AB2974F9}"/>
              </a:ext>
            </a:extLst>
          </p:cNvPr>
          <p:cNvSpPr txBox="1"/>
          <p:nvPr/>
        </p:nvSpPr>
        <p:spPr>
          <a:xfrm>
            <a:off x="6324600" y="2913097"/>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125 g</a:t>
            </a:r>
          </a:p>
        </p:txBody>
      </p:sp>
      <p:sp>
        <p:nvSpPr>
          <p:cNvPr id="6" name="TekstSylinder 5">
            <a:extLst>
              <a:ext uri="{FF2B5EF4-FFF2-40B4-BE49-F238E27FC236}">
                <a16:creationId xmlns:a16="http://schemas.microsoft.com/office/drawing/2014/main" id="{CC8B16EF-13B4-F320-885D-ABF73EF70BE5}"/>
              </a:ext>
            </a:extLst>
          </p:cNvPr>
          <p:cNvSpPr txBox="1"/>
          <p:nvPr/>
        </p:nvSpPr>
        <p:spPr>
          <a:xfrm>
            <a:off x="6076950" y="3458640"/>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16000 g</a:t>
            </a:r>
          </a:p>
        </p:txBody>
      </p:sp>
      <p:sp>
        <p:nvSpPr>
          <p:cNvPr id="7" name="TekstSylinder 6">
            <a:extLst>
              <a:ext uri="{FF2B5EF4-FFF2-40B4-BE49-F238E27FC236}">
                <a16:creationId xmlns:a16="http://schemas.microsoft.com/office/drawing/2014/main" id="{55F8526A-71EA-836B-887C-A2DE6902131A}"/>
              </a:ext>
            </a:extLst>
          </p:cNvPr>
          <p:cNvSpPr txBox="1"/>
          <p:nvPr/>
        </p:nvSpPr>
        <p:spPr>
          <a:xfrm>
            <a:off x="6324599" y="3997750"/>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466 g</a:t>
            </a:r>
          </a:p>
        </p:txBody>
      </p:sp>
      <p:sp>
        <p:nvSpPr>
          <p:cNvPr id="9" name="Rektangel 8">
            <a:extLst>
              <a:ext uri="{FF2B5EF4-FFF2-40B4-BE49-F238E27FC236}">
                <a16:creationId xmlns:a16="http://schemas.microsoft.com/office/drawing/2014/main" id="{89EB263B-7561-4D7F-4A00-F5A60D8D7A9B}"/>
              </a:ext>
            </a:extLst>
          </p:cNvPr>
          <p:cNvSpPr/>
          <p:nvPr/>
        </p:nvSpPr>
        <p:spPr>
          <a:xfrm>
            <a:off x="2133600" y="4053636"/>
            <a:ext cx="7886700" cy="524380"/>
          </a:xfrm>
          <a:prstGeom prst="rect">
            <a:avLst/>
          </a:prstGeom>
          <a:noFill/>
          <a:ln w="254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88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DC20A-9B2F-44D8-F458-E21291BCB74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F10971D-FD80-DDDD-BD04-A1805F9A98FB}"/>
              </a:ext>
            </a:extLst>
          </p:cNvPr>
          <p:cNvSpPr>
            <a:spLocks noGrp="1"/>
          </p:cNvSpPr>
          <p:nvPr>
            <p:ph type="title"/>
          </p:nvPr>
        </p:nvSpPr>
        <p:spPr/>
        <p:txBody>
          <a:bodyPr/>
          <a:lstStyle/>
          <a:p>
            <a:pPr algn="ctr"/>
            <a:r>
              <a:rPr kumimoji="0" lang="nb-NO"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Kritisk inntak hund på 20 kg</a:t>
            </a:r>
            <a:endParaRPr lang="nb-NO" u="sng" dirty="0"/>
          </a:p>
        </p:txBody>
      </p:sp>
      <p:graphicFrame>
        <p:nvGraphicFramePr>
          <p:cNvPr id="5" name="Plassholder for innhold 4">
            <a:extLst>
              <a:ext uri="{FF2B5EF4-FFF2-40B4-BE49-F238E27FC236}">
                <a16:creationId xmlns:a16="http://schemas.microsoft.com/office/drawing/2014/main" id="{4ED87714-BB53-2039-859D-2022DE564E27}"/>
              </a:ext>
            </a:extLst>
          </p:cNvPr>
          <p:cNvGraphicFramePr>
            <a:graphicFrameLocks noGrp="1"/>
          </p:cNvGraphicFramePr>
          <p:nvPr>
            <p:ph idx="1"/>
          </p:nvPr>
        </p:nvGraphicFramePr>
        <p:xfrm>
          <a:off x="2133600" y="1866899"/>
          <a:ext cx="7886700" cy="3267078"/>
        </p:xfrm>
        <a:graphic>
          <a:graphicData uri="http://schemas.openxmlformats.org/drawingml/2006/table">
            <a:tbl>
              <a:tblPr firstRow="1" firstCol="1" bandRow="1">
                <a:tableStyleId>{5C22544A-7EE6-4342-B048-85BDC9FD1C3A}</a:tableStyleId>
              </a:tblPr>
              <a:tblGrid>
                <a:gridCol w="3943350">
                  <a:extLst>
                    <a:ext uri="{9D8B030D-6E8A-4147-A177-3AD203B41FA5}">
                      <a16:colId xmlns:a16="http://schemas.microsoft.com/office/drawing/2014/main" val="3815232560"/>
                    </a:ext>
                  </a:extLst>
                </a:gridCol>
                <a:gridCol w="3943350">
                  <a:extLst>
                    <a:ext uri="{9D8B030D-6E8A-4147-A177-3AD203B41FA5}">
                      <a16:colId xmlns:a16="http://schemas.microsoft.com/office/drawing/2014/main" val="3653301071"/>
                    </a:ext>
                  </a:extLst>
                </a:gridCol>
              </a:tblGrid>
              <a:tr h="544513">
                <a:tc>
                  <a:txBody>
                    <a:bodyPr/>
                    <a:lstStyle/>
                    <a:p>
                      <a:pPr>
                        <a:lnSpc>
                          <a:spcPct val="107000"/>
                        </a:lnSpc>
                        <a:spcAft>
                          <a:spcPts val="800"/>
                        </a:spcAft>
                      </a:pPr>
                      <a:r>
                        <a:rPr lang="nb-NO" sz="2400" kern="100" dirty="0">
                          <a:effectLst/>
                        </a:rPr>
                        <a:t>Åte med aktivt stoff</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b-NO" sz="2400" kern="100" dirty="0">
                          <a:effectLst/>
                        </a:rPr>
                        <a:t>Kritisk inntak</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996763"/>
                  </a:ext>
                </a:extLst>
              </a:tr>
              <a:tr h="544513">
                <a:tc>
                  <a:txBody>
                    <a:bodyPr/>
                    <a:lstStyle/>
                    <a:p>
                      <a:pPr>
                        <a:lnSpc>
                          <a:spcPct val="107000"/>
                        </a:lnSpc>
                        <a:spcAft>
                          <a:spcPts val="800"/>
                        </a:spcAft>
                      </a:pPr>
                      <a:r>
                        <a:rPr lang="nb-NO" sz="2000" kern="100" dirty="0">
                          <a:effectLst/>
                        </a:rPr>
                        <a:t>Alfakloralose gammel (bedøvende)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9802759"/>
                  </a:ext>
                </a:extLst>
              </a:tr>
              <a:tr h="544513">
                <a:tc>
                  <a:txBody>
                    <a:bodyPr/>
                    <a:lstStyle/>
                    <a:p>
                      <a:pPr>
                        <a:lnSpc>
                          <a:spcPct val="107000"/>
                        </a:lnSpc>
                        <a:spcAft>
                          <a:spcPts val="800"/>
                        </a:spcAft>
                      </a:pPr>
                      <a:r>
                        <a:rPr lang="nb-NO" sz="2000" kern="100" dirty="0">
                          <a:effectLst/>
                        </a:rPr>
                        <a:t>Alfakloralose ny (bedøvende)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2049307"/>
                  </a:ext>
                </a:extLst>
              </a:tr>
              <a:tr h="544513">
                <a:tc>
                  <a:txBody>
                    <a:bodyPr/>
                    <a:lstStyle/>
                    <a:p>
                      <a:pPr>
                        <a:lnSpc>
                          <a:spcPct val="107000"/>
                        </a:lnSpc>
                        <a:spcAft>
                          <a:spcPts val="800"/>
                        </a:spcAft>
                      </a:pPr>
                      <a:r>
                        <a:rPr lang="nb-NO" sz="2000" kern="100" dirty="0">
                          <a:effectLst/>
                        </a:rPr>
                        <a:t>Warfarin (1.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4877698"/>
                  </a:ext>
                </a:extLst>
              </a:tr>
              <a:tr h="544513">
                <a:tc>
                  <a:txBody>
                    <a:bodyPr/>
                    <a:lstStyle/>
                    <a:p>
                      <a:pPr>
                        <a:lnSpc>
                          <a:spcPct val="107000"/>
                        </a:lnSpc>
                        <a:spcAft>
                          <a:spcPts val="800"/>
                        </a:spcAft>
                      </a:pPr>
                      <a:r>
                        <a:rPr lang="nb-NO" sz="2000" kern="100" dirty="0" err="1">
                          <a:effectLst/>
                        </a:rPr>
                        <a:t>Coumatetralyl</a:t>
                      </a:r>
                      <a:r>
                        <a:rPr lang="nb-NO" sz="2000" kern="100" dirty="0">
                          <a:effectLst/>
                        </a:rPr>
                        <a:t> (1.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6357766"/>
                  </a:ext>
                </a:extLst>
              </a:tr>
              <a:tr h="544513">
                <a:tc>
                  <a:txBody>
                    <a:bodyPr/>
                    <a:lstStyle/>
                    <a:p>
                      <a:pPr>
                        <a:lnSpc>
                          <a:spcPct val="107000"/>
                        </a:lnSpc>
                        <a:spcAft>
                          <a:spcPts val="800"/>
                        </a:spcAft>
                      </a:pPr>
                      <a:r>
                        <a:rPr lang="nb-NO" sz="2000" kern="100" dirty="0" err="1">
                          <a:effectLst/>
                        </a:rPr>
                        <a:t>Bromadiolone</a:t>
                      </a:r>
                      <a:r>
                        <a:rPr lang="nb-NO" sz="2000" kern="100" dirty="0">
                          <a:effectLst/>
                        </a:rPr>
                        <a:t> (2. gen)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3897181"/>
                  </a:ext>
                </a:extLst>
              </a:tr>
            </a:tbl>
          </a:graphicData>
        </a:graphic>
      </p:graphicFrame>
      <p:sp>
        <p:nvSpPr>
          <p:cNvPr id="3" name="TekstSylinder 2">
            <a:extLst>
              <a:ext uri="{FF2B5EF4-FFF2-40B4-BE49-F238E27FC236}">
                <a16:creationId xmlns:a16="http://schemas.microsoft.com/office/drawing/2014/main" id="{4CC3D1B5-C751-42A9-B1BE-D32420B17EBA}"/>
              </a:ext>
            </a:extLst>
          </p:cNvPr>
          <p:cNvSpPr txBox="1"/>
          <p:nvPr/>
        </p:nvSpPr>
        <p:spPr>
          <a:xfrm>
            <a:off x="6218321" y="2406009"/>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1200 g</a:t>
            </a:r>
          </a:p>
        </p:txBody>
      </p:sp>
      <p:sp>
        <p:nvSpPr>
          <p:cNvPr id="4" name="TekstSylinder 3">
            <a:extLst>
              <a:ext uri="{FF2B5EF4-FFF2-40B4-BE49-F238E27FC236}">
                <a16:creationId xmlns:a16="http://schemas.microsoft.com/office/drawing/2014/main" id="{5626A53E-7904-727D-DB57-015F88F374B0}"/>
              </a:ext>
            </a:extLst>
          </p:cNvPr>
          <p:cNvSpPr txBox="1"/>
          <p:nvPr/>
        </p:nvSpPr>
        <p:spPr>
          <a:xfrm>
            <a:off x="6324600" y="2913097"/>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125 g</a:t>
            </a:r>
          </a:p>
        </p:txBody>
      </p:sp>
      <p:sp>
        <p:nvSpPr>
          <p:cNvPr id="6" name="TekstSylinder 5">
            <a:extLst>
              <a:ext uri="{FF2B5EF4-FFF2-40B4-BE49-F238E27FC236}">
                <a16:creationId xmlns:a16="http://schemas.microsoft.com/office/drawing/2014/main" id="{17DA001B-3714-8465-EE17-0098DB51096B}"/>
              </a:ext>
            </a:extLst>
          </p:cNvPr>
          <p:cNvSpPr txBox="1"/>
          <p:nvPr/>
        </p:nvSpPr>
        <p:spPr>
          <a:xfrm>
            <a:off x="6076950" y="3458640"/>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16000 g</a:t>
            </a:r>
          </a:p>
        </p:txBody>
      </p:sp>
      <p:sp>
        <p:nvSpPr>
          <p:cNvPr id="7" name="TekstSylinder 6">
            <a:extLst>
              <a:ext uri="{FF2B5EF4-FFF2-40B4-BE49-F238E27FC236}">
                <a16:creationId xmlns:a16="http://schemas.microsoft.com/office/drawing/2014/main" id="{EFDC546C-1AE6-CEAF-054D-75E658D0BECA}"/>
              </a:ext>
            </a:extLst>
          </p:cNvPr>
          <p:cNvSpPr txBox="1"/>
          <p:nvPr/>
        </p:nvSpPr>
        <p:spPr>
          <a:xfrm>
            <a:off x="6324600" y="3994357"/>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466 g</a:t>
            </a:r>
          </a:p>
        </p:txBody>
      </p:sp>
      <p:sp>
        <p:nvSpPr>
          <p:cNvPr id="8" name="TekstSylinder 7">
            <a:extLst>
              <a:ext uri="{FF2B5EF4-FFF2-40B4-BE49-F238E27FC236}">
                <a16:creationId xmlns:a16="http://schemas.microsoft.com/office/drawing/2014/main" id="{77C6EFFA-68DF-0627-31F2-BFFBF621D910}"/>
              </a:ext>
            </a:extLst>
          </p:cNvPr>
          <p:cNvSpPr txBox="1"/>
          <p:nvPr/>
        </p:nvSpPr>
        <p:spPr>
          <a:xfrm>
            <a:off x="6432884" y="4511271"/>
            <a:ext cx="3801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60 g</a:t>
            </a:r>
          </a:p>
        </p:txBody>
      </p:sp>
      <p:sp>
        <p:nvSpPr>
          <p:cNvPr id="9" name="Rektangel 8">
            <a:extLst>
              <a:ext uri="{FF2B5EF4-FFF2-40B4-BE49-F238E27FC236}">
                <a16:creationId xmlns:a16="http://schemas.microsoft.com/office/drawing/2014/main" id="{3969A623-9FF0-0E75-7E99-C023FBCC5861}"/>
              </a:ext>
            </a:extLst>
          </p:cNvPr>
          <p:cNvSpPr/>
          <p:nvPr/>
        </p:nvSpPr>
        <p:spPr>
          <a:xfrm>
            <a:off x="2133600" y="4585439"/>
            <a:ext cx="7886700" cy="548538"/>
          </a:xfrm>
          <a:prstGeom prst="rect">
            <a:avLst/>
          </a:prstGeom>
          <a:noFill/>
          <a:ln w="254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72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a:solidFill>
                  <a:prstClr val="black"/>
                </a:solidFill>
                <a:latin typeface="Arial" panose="020B0604020202020204" pitchFamily="34" charset="0"/>
                <a:cs typeface="Arial" panose="020B0604020202020204" pitchFamily="34" charset="0"/>
              </a:rPr>
              <a:t>Konsentrasjon av aktivt stoff</a:t>
            </a:r>
            <a:endParaRPr lang="nb-NO" sz="48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838200" y="1825625"/>
            <a:ext cx="10515600" cy="4351338"/>
          </a:xfrm>
        </p:spPr>
        <p:txBody>
          <a:bodyPr/>
          <a:lstStyle/>
          <a:p>
            <a:pPr>
              <a:defRPr/>
            </a:pPr>
            <a:r>
              <a:rPr lang="nb-NO" sz="2400" dirty="0">
                <a:latin typeface="Arial" panose="020B0604020202020204" pitchFamily="34" charset="0"/>
                <a:cs typeface="Arial" panose="020B0604020202020204" pitchFamily="34" charset="0"/>
              </a:rPr>
              <a:t>Konsentrasjonen av aktivt stoff i et produkt har betydning for hvor giftig produktet er.</a:t>
            </a:r>
          </a:p>
          <a:p>
            <a:pPr marL="0" indent="0">
              <a:buNone/>
              <a:defRPr/>
            </a:pPr>
            <a:endParaRPr lang="nb-NO" sz="2400" dirty="0">
              <a:latin typeface="Arial" panose="020B0604020202020204" pitchFamily="34" charset="0"/>
              <a:cs typeface="Arial" panose="020B0604020202020204" pitchFamily="34" charset="0"/>
            </a:endParaRPr>
          </a:p>
          <a:p>
            <a:pPr>
              <a:defRPr/>
            </a:pPr>
            <a:r>
              <a:rPr lang="nb-NO" sz="2400" dirty="0">
                <a:latin typeface="Arial" panose="020B0604020202020204" pitchFamily="34" charset="0"/>
                <a:cs typeface="Arial" panose="020B0604020202020204" pitchFamily="34" charset="0"/>
              </a:rPr>
              <a:t>Høy konsentrasjon av et lite giftig stoff kan være verre enn lav konsentrasjon av et veldig giftig stoff.</a:t>
            </a:r>
          </a:p>
          <a:p>
            <a:endParaRPr lang="nb-NO" dirty="0"/>
          </a:p>
        </p:txBody>
      </p:sp>
    </p:spTree>
    <p:extLst>
      <p:ext uri="{BB962C8B-B14F-4D97-AF65-F5344CB8AC3E}">
        <p14:creationId xmlns:p14="http://schemas.microsoft.com/office/powerpoint/2010/main" val="1186951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a:latin typeface="Arial" panose="020B0604020202020204" pitchFamily="34" charset="0"/>
                <a:cs typeface="Arial" panose="020B0604020202020204" pitchFamily="34" charset="0"/>
              </a:rPr>
              <a:t>Hvilken gnagergift er mest giftig? </a:t>
            </a:r>
            <a:endParaRPr lang="nb-NO" sz="3600" b="1" dirty="0">
              <a:latin typeface="Arial" panose="020B0604020202020204" pitchFamily="34" charset="0"/>
              <a:cs typeface="Arial" panose="020B0604020202020204" pitchFamily="34" charset="0"/>
            </a:endParaRPr>
          </a:p>
        </p:txBody>
      </p:sp>
      <p:sp>
        <p:nvSpPr>
          <p:cNvPr id="2" name="Plassholder for innhold 1"/>
          <p:cNvSpPr>
            <a:spLocks noGrp="1"/>
          </p:cNvSpPr>
          <p:nvPr>
            <p:ph sz="half" idx="1"/>
          </p:nvPr>
        </p:nvSpPr>
        <p:spPr>
          <a:xfrm>
            <a:off x="838200" y="1825625"/>
            <a:ext cx="10960768" cy="4351338"/>
          </a:xfrm>
        </p:spPr>
        <p:txBody>
          <a:bodyPr>
            <a:normAutofit/>
          </a:bodyPr>
          <a:lstStyle/>
          <a:p>
            <a:pPr marL="0" lvl="0" indent="0" eaLnBrk="0" fontAlgn="base" hangingPunct="0">
              <a:lnSpc>
                <a:spcPct val="100000"/>
              </a:lnSpc>
              <a:spcBef>
                <a:spcPct val="20000"/>
              </a:spcBef>
              <a:spcAft>
                <a:spcPct val="0"/>
              </a:spcAft>
              <a:buNone/>
              <a:defRPr/>
            </a:pPr>
            <a:r>
              <a:rPr lang="nb-NO" sz="2400" kern="0" dirty="0">
                <a:solidFill>
                  <a:srgbClr val="000000"/>
                </a:solidFill>
                <a:latin typeface="Arial"/>
              </a:rPr>
              <a:t>«</a:t>
            </a:r>
            <a:r>
              <a:rPr lang="nb-NO" sz="2400" i="1" kern="0" dirty="0" err="1">
                <a:solidFill>
                  <a:srgbClr val="000000"/>
                </a:solidFill>
                <a:latin typeface="Arial"/>
              </a:rPr>
              <a:t>Mousekiller</a:t>
            </a:r>
            <a:r>
              <a:rPr lang="nb-NO" sz="2400" kern="0" dirty="0">
                <a:solidFill>
                  <a:srgbClr val="000000"/>
                </a:solidFill>
                <a:latin typeface="Arial"/>
              </a:rPr>
              <a:t>» </a:t>
            </a:r>
            <a:r>
              <a:rPr lang="nb-NO" sz="2400" kern="0" dirty="0" err="1">
                <a:solidFill>
                  <a:srgbClr val="000000"/>
                </a:solidFill>
                <a:latin typeface="Arial"/>
              </a:rPr>
              <a:t>Bromadiolone</a:t>
            </a:r>
            <a:r>
              <a:rPr lang="nb-NO" sz="2400" kern="0" dirty="0">
                <a:solidFill>
                  <a:srgbClr val="000000"/>
                </a:solidFill>
                <a:latin typeface="Arial"/>
              </a:rPr>
              <a:t> 1%</a:t>
            </a:r>
          </a:p>
          <a:p>
            <a:pPr marL="0" lvl="0" indent="0" eaLnBrk="0" fontAlgn="base" hangingPunct="0">
              <a:lnSpc>
                <a:spcPct val="100000"/>
              </a:lnSpc>
              <a:spcBef>
                <a:spcPct val="20000"/>
              </a:spcBef>
              <a:spcAft>
                <a:spcPct val="0"/>
              </a:spcAft>
              <a:buNone/>
              <a:defRPr/>
            </a:pPr>
            <a:endParaRPr lang="nb-NO" sz="2400" kern="0" dirty="0">
              <a:solidFill>
                <a:srgbClr val="000000"/>
              </a:solidFill>
              <a:latin typeface="Arial"/>
            </a:endParaRPr>
          </a:p>
          <a:p>
            <a:pPr marL="0" lvl="0" indent="0" eaLnBrk="0" fontAlgn="base" hangingPunct="0">
              <a:lnSpc>
                <a:spcPct val="100000"/>
              </a:lnSpc>
              <a:spcBef>
                <a:spcPct val="20000"/>
              </a:spcBef>
              <a:spcAft>
                <a:spcPct val="0"/>
              </a:spcAft>
              <a:buNone/>
              <a:defRPr/>
            </a:pPr>
            <a:r>
              <a:rPr lang="nb-NO" sz="2400" kern="0" dirty="0">
                <a:solidFill>
                  <a:srgbClr val="000000"/>
                </a:solidFill>
                <a:latin typeface="Arial"/>
              </a:rPr>
              <a:t>«</a:t>
            </a:r>
            <a:r>
              <a:rPr lang="nb-NO" sz="2400" i="1" kern="0" dirty="0" err="1">
                <a:solidFill>
                  <a:srgbClr val="000000"/>
                </a:solidFill>
                <a:latin typeface="Arial"/>
              </a:rPr>
              <a:t>Ratkiller</a:t>
            </a:r>
            <a:r>
              <a:rPr lang="nb-NO" sz="2400" kern="0" dirty="0">
                <a:solidFill>
                  <a:srgbClr val="000000"/>
                </a:solidFill>
                <a:latin typeface="Arial"/>
              </a:rPr>
              <a:t>» </a:t>
            </a:r>
            <a:r>
              <a:rPr lang="nb-NO" sz="2400" kern="0" dirty="0" err="1">
                <a:solidFill>
                  <a:srgbClr val="000000"/>
                </a:solidFill>
                <a:latin typeface="Arial"/>
              </a:rPr>
              <a:t>Bromadiolone</a:t>
            </a:r>
            <a:r>
              <a:rPr lang="nb-NO" sz="2400" kern="0" dirty="0">
                <a:solidFill>
                  <a:srgbClr val="000000"/>
                </a:solidFill>
                <a:latin typeface="Arial"/>
              </a:rPr>
              <a:t> 5%</a:t>
            </a:r>
          </a:p>
          <a:p>
            <a:pPr marL="342900" lvl="0" indent="-342900" eaLnBrk="0" fontAlgn="base" hangingPunct="0">
              <a:lnSpc>
                <a:spcPct val="100000"/>
              </a:lnSpc>
              <a:spcBef>
                <a:spcPct val="20000"/>
              </a:spcBef>
              <a:spcAft>
                <a:spcPct val="0"/>
              </a:spcAft>
              <a:buFontTx/>
              <a:buChar char="•"/>
              <a:defRPr/>
            </a:pPr>
            <a:endParaRPr lang="nb-NO" sz="2400" kern="0" dirty="0">
              <a:solidFill>
                <a:srgbClr val="000000"/>
              </a:solidFill>
              <a:latin typeface="Arial"/>
            </a:endParaRPr>
          </a:p>
          <a:p>
            <a:pPr marL="342900" indent="-342900" eaLnBrk="0" fontAlgn="base" hangingPunct="0">
              <a:lnSpc>
                <a:spcPct val="100000"/>
              </a:lnSpc>
              <a:spcBef>
                <a:spcPct val="20000"/>
              </a:spcBef>
              <a:spcAft>
                <a:spcPct val="0"/>
              </a:spcAft>
              <a:buFontTx/>
              <a:buChar char="•"/>
              <a:defRPr/>
            </a:pPr>
            <a:r>
              <a:rPr lang="nb-NO" sz="2400" kern="0" dirty="0">
                <a:solidFill>
                  <a:srgbClr val="000000"/>
                </a:solidFill>
                <a:latin typeface="Arial"/>
              </a:rPr>
              <a:t>Prosenttallet her sier noe om </a:t>
            </a:r>
            <a:r>
              <a:rPr lang="nb-NO" sz="2400" u="sng" kern="0" dirty="0">
                <a:solidFill>
                  <a:srgbClr val="000000"/>
                </a:solidFill>
                <a:latin typeface="Arial"/>
              </a:rPr>
              <a:t>mengden aktivt stoff (</a:t>
            </a:r>
            <a:r>
              <a:rPr lang="nb-NO" sz="2400" u="sng" kern="0" dirty="0" err="1">
                <a:solidFill>
                  <a:srgbClr val="000000"/>
                </a:solidFill>
                <a:latin typeface="Arial"/>
              </a:rPr>
              <a:t>Bromadiolone</a:t>
            </a:r>
            <a:r>
              <a:rPr lang="nb-NO" sz="2400" u="sng" kern="0" dirty="0">
                <a:solidFill>
                  <a:srgbClr val="000000"/>
                </a:solidFill>
                <a:latin typeface="Arial"/>
              </a:rPr>
              <a:t>) i åta </a:t>
            </a:r>
            <a:r>
              <a:rPr lang="nb-NO" sz="2400" kern="0" dirty="0">
                <a:solidFill>
                  <a:srgbClr val="000000"/>
                </a:solidFill>
                <a:latin typeface="Arial"/>
              </a:rPr>
              <a:t>og har ikke noe med LD</a:t>
            </a:r>
            <a:r>
              <a:rPr lang="nb-NO" sz="2400" kern="0" baseline="-25000" dirty="0">
                <a:solidFill>
                  <a:srgbClr val="000000"/>
                </a:solidFill>
                <a:latin typeface="Arial"/>
              </a:rPr>
              <a:t>50</a:t>
            </a:r>
            <a:r>
              <a:rPr lang="nb-NO" sz="2400" kern="0" dirty="0">
                <a:solidFill>
                  <a:srgbClr val="000000"/>
                </a:solidFill>
                <a:latin typeface="Arial"/>
              </a:rPr>
              <a:t> å gjøre.</a:t>
            </a:r>
          </a:p>
          <a:p>
            <a:pPr marL="342900" indent="-342900" eaLnBrk="0" fontAlgn="base" hangingPunct="0">
              <a:lnSpc>
                <a:spcPct val="100000"/>
              </a:lnSpc>
              <a:spcBef>
                <a:spcPct val="20000"/>
              </a:spcBef>
              <a:spcAft>
                <a:spcPct val="0"/>
              </a:spcAft>
              <a:buFontTx/>
              <a:buChar char="•"/>
              <a:defRPr/>
            </a:pPr>
            <a:endParaRPr lang="nb-NO" sz="2400" kern="0" dirty="0">
              <a:solidFill>
                <a:srgbClr val="000000"/>
              </a:solidFill>
              <a:latin typeface="Arial"/>
            </a:endParaRPr>
          </a:p>
          <a:p>
            <a:pPr marL="342900" lvl="0" indent="-342900" eaLnBrk="0" fontAlgn="base" hangingPunct="0">
              <a:lnSpc>
                <a:spcPct val="100000"/>
              </a:lnSpc>
              <a:spcBef>
                <a:spcPct val="20000"/>
              </a:spcBef>
              <a:spcAft>
                <a:spcPct val="0"/>
              </a:spcAft>
              <a:buFontTx/>
              <a:buChar char="•"/>
              <a:defRPr/>
            </a:pPr>
            <a:r>
              <a:rPr lang="nb-NO" sz="2400" kern="0" dirty="0">
                <a:solidFill>
                  <a:srgbClr val="000000"/>
                </a:solidFill>
                <a:latin typeface="Arial"/>
              </a:rPr>
              <a:t>Den åta med høyest andel </a:t>
            </a:r>
            <a:r>
              <a:rPr lang="nb-NO" sz="2400" kern="0" dirty="0" err="1">
                <a:solidFill>
                  <a:srgbClr val="000000"/>
                </a:solidFill>
                <a:latin typeface="Arial"/>
              </a:rPr>
              <a:t>Bromadiolone</a:t>
            </a:r>
            <a:r>
              <a:rPr lang="nb-NO" sz="2400" kern="0" dirty="0">
                <a:solidFill>
                  <a:srgbClr val="000000"/>
                </a:solidFill>
                <a:latin typeface="Arial"/>
              </a:rPr>
              <a:t> inneholder mest gift og er sterkest.</a:t>
            </a:r>
          </a:p>
          <a:p>
            <a:pPr marL="342900" lvl="0" indent="-342900" eaLnBrk="0" fontAlgn="base" hangingPunct="0">
              <a:lnSpc>
                <a:spcPct val="100000"/>
              </a:lnSpc>
              <a:spcBef>
                <a:spcPct val="20000"/>
              </a:spcBef>
              <a:spcAft>
                <a:spcPct val="0"/>
              </a:spcAft>
              <a:buFontTx/>
              <a:buChar char="•"/>
              <a:defRPr/>
            </a:pPr>
            <a:endParaRPr lang="nb-NO" sz="2400" kern="0" dirty="0">
              <a:solidFill>
                <a:srgbClr val="000000"/>
              </a:solidFill>
              <a:latin typeface="Arial"/>
            </a:endParaRPr>
          </a:p>
          <a:p>
            <a:endParaRPr lang="nb-NO" dirty="0"/>
          </a:p>
        </p:txBody>
      </p:sp>
      <p:sp>
        <p:nvSpPr>
          <p:cNvPr id="3" name="Rektangel: avrundede hjørner 2">
            <a:extLst>
              <a:ext uri="{FF2B5EF4-FFF2-40B4-BE49-F238E27FC236}">
                <a16:creationId xmlns:a16="http://schemas.microsoft.com/office/drawing/2014/main" id="{8FA823A7-C6B6-064E-8A57-4B44E1A55D81}"/>
              </a:ext>
            </a:extLst>
          </p:cNvPr>
          <p:cNvSpPr/>
          <p:nvPr/>
        </p:nvSpPr>
        <p:spPr>
          <a:xfrm>
            <a:off x="697832" y="2628899"/>
            <a:ext cx="4760493" cy="655721"/>
          </a:xfrm>
          <a:prstGeom prst="round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 name="Rektangel 3">
            <a:extLst>
              <a:ext uri="{FF2B5EF4-FFF2-40B4-BE49-F238E27FC236}">
                <a16:creationId xmlns:a16="http://schemas.microsoft.com/office/drawing/2014/main" id="{5684E03F-CE4D-7C72-AFC6-2864E987D9A7}"/>
              </a:ext>
            </a:extLst>
          </p:cNvPr>
          <p:cNvSpPr/>
          <p:nvPr/>
        </p:nvSpPr>
        <p:spPr>
          <a:xfrm>
            <a:off x="757990" y="1825625"/>
            <a:ext cx="4620126" cy="52655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ktangel 4">
            <a:extLst>
              <a:ext uri="{FF2B5EF4-FFF2-40B4-BE49-F238E27FC236}">
                <a16:creationId xmlns:a16="http://schemas.microsoft.com/office/drawing/2014/main" id="{B9731D21-851D-8FC6-CCD4-C569DC06BC73}"/>
              </a:ext>
            </a:extLst>
          </p:cNvPr>
          <p:cNvSpPr/>
          <p:nvPr/>
        </p:nvSpPr>
        <p:spPr>
          <a:xfrm>
            <a:off x="757990" y="2693904"/>
            <a:ext cx="4620126" cy="526550"/>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94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a:latin typeface="Arial" panose="020B0604020202020204" pitchFamily="34" charset="0"/>
                <a:cs typeface="Arial" panose="020B0604020202020204" pitchFamily="34" charset="0"/>
              </a:rPr>
              <a:t>Formuleringer</a:t>
            </a:r>
            <a:endParaRPr lang="nb-NO" sz="3600" b="1" dirty="0">
              <a:latin typeface="Arial" panose="020B0604020202020204" pitchFamily="34" charset="0"/>
              <a:cs typeface="Arial" panose="020B0604020202020204" pitchFamily="34" charset="0"/>
            </a:endParaRPr>
          </a:p>
        </p:txBody>
      </p:sp>
      <p:sp>
        <p:nvSpPr>
          <p:cNvPr id="2" name="Rektangel 1"/>
          <p:cNvSpPr/>
          <p:nvPr/>
        </p:nvSpPr>
        <p:spPr>
          <a:xfrm>
            <a:off x="1267325" y="1825625"/>
            <a:ext cx="6986337" cy="3933384"/>
          </a:xfrm>
          <a:prstGeom prst="rect">
            <a:avLst/>
          </a:prstGeom>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nb-NO" altLang="nb-NO" sz="2400" b="0" i="0" u="none" strike="noStrike" kern="0" cap="none" spc="0" normalizeH="0" baseline="0" noProof="0" dirty="0">
                <a:ln>
                  <a:noFill/>
                </a:ln>
                <a:solidFill>
                  <a:srgbClr val="000000"/>
                </a:solidFill>
                <a:effectLst/>
                <a:uLnTx/>
                <a:uFillTx/>
                <a:latin typeface="Calibri" panose="020F0502020204030204"/>
                <a:ea typeface="+mn-ea"/>
                <a:cs typeface="+mn-cs"/>
              </a:rPr>
              <a:t>Hvordan det ferdige produktet er satt sammen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nb-NO" altLang="nb-NO" sz="2400" b="0" i="0" u="none" strike="noStrike" kern="0" cap="none" spc="0" normalizeH="0" baseline="0" noProof="0" dirty="0">
                <a:ln>
                  <a:noFill/>
                </a:ln>
                <a:solidFill>
                  <a:srgbClr val="000000"/>
                </a:solidFill>
                <a:effectLst/>
                <a:uLnTx/>
                <a:uFillTx/>
                <a:latin typeface="Calibri" panose="020F0502020204030204"/>
                <a:ea typeface="+mn-ea"/>
                <a:cs typeface="+mn-cs"/>
              </a:rPr>
              <a:t>Åte</a:t>
            </a: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nb-NO" altLang="nb-NO" sz="2000" b="0" i="0" u="none" strike="noStrike" kern="0" cap="none" spc="0" normalizeH="0" baseline="0" noProof="0" dirty="0">
                <a:ln>
                  <a:noFill/>
                </a:ln>
                <a:solidFill>
                  <a:srgbClr val="000000"/>
                </a:solidFill>
                <a:effectLst/>
                <a:uLnTx/>
                <a:uFillTx/>
                <a:latin typeface="Calibri" panose="020F0502020204030204"/>
                <a:ea typeface="+mn-ea"/>
                <a:cs typeface="+mn-cs"/>
              </a:rPr>
              <a:t>Voksblokker </a:t>
            </a:r>
            <a:r>
              <a:rPr kumimoji="0" lang="nb-NO" altLang="nb-NO" sz="1800" b="0" i="0" u="none" strike="noStrike" kern="0" cap="none" spc="0" normalizeH="0" baseline="0" noProof="0" dirty="0">
                <a:ln>
                  <a:noFill/>
                </a:ln>
                <a:solidFill>
                  <a:srgbClr val="000000"/>
                </a:solidFill>
                <a:effectLst/>
                <a:uLnTx/>
                <a:uFillTx/>
                <a:latin typeface="Calibri" panose="020F0502020204030204"/>
                <a:ea typeface="+mn-ea"/>
                <a:cs typeface="+mn-cs"/>
              </a:rPr>
              <a:t>(kan festes – vanskelig å hamstre)</a:t>
            </a: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nb-NO" altLang="nb-NO" sz="2000" b="0" i="0" u="none" strike="noStrike" kern="0" cap="none" spc="0" normalizeH="0" baseline="0" noProof="0" dirty="0">
                <a:ln>
                  <a:noFill/>
                </a:ln>
                <a:solidFill>
                  <a:srgbClr val="000000"/>
                </a:solidFill>
                <a:effectLst/>
                <a:uLnTx/>
                <a:uFillTx/>
                <a:latin typeface="Calibri" panose="020F0502020204030204"/>
                <a:ea typeface="+mn-ea"/>
                <a:cs typeface="+mn-cs"/>
              </a:rPr>
              <a:t>Pellets </a:t>
            </a:r>
            <a:r>
              <a:rPr kumimoji="0" lang="nb-NO" altLang="nb-NO" sz="1800" b="0" i="0" u="none" strike="noStrike" kern="0" cap="none" spc="0" normalizeH="0" baseline="0" noProof="0" dirty="0">
                <a:ln>
                  <a:noFill/>
                </a:ln>
                <a:solidFill>
                  <a:srgbClr val="000000"/>
                </a:solidFill>
                <a:effectLst/>
                <a:uLnTx/>
                <a:uFillTx/>
                <a:latin typeface="Calibri" panose="020F0502020204030204"/>
                <a:ea typeface="+mn-ea"/>
                <a:cs typeface="+mn-cs"/>
              </a:rPr>
              <a:t>(kun innendørs - hamstres lett)</a:t>
            </a: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nb-NO" altLang="nb-NO" sz="2000" b="0" i="0" u="none" strike="noStrike" kern="0" cap="none" spc="0" normalizeH="0" baseline="0" noProof="0" dirty="0">
                <a:ln>
                  <a:noFill/>
                </a:ln>
                <a:solidFill>
                  <a:srgbClr val="000000"/>
                </a:solidFill>
                <a:effectLst/>
                <a:uLnTx/>
                <a:uFillTx/>
                <a:latin typeface="Calibri" panose="020F0502020204030204"/>
                <a:ea typeface="+mn-ea"/>
                <a:cs typeface="+mn-cs"/>
              </a:rPr>
              <a:t>Løse kornprodukter </a:t>
            </a:r>
            <a:r>
              <a:rPr kumimoji="0" lang="nb-NO" altLang="nb-NO" sz="1800" b="0" i="0" u="none" strike="noStrike" kern="0" cap="none" spc="0" normalizeH="0" baseline="0" noProof="0" dirty="0">
                <a:ln>
                  <a:noFill/>
                </a:ln>
                <a:solidFill>
                  <a:srgbClr val="000000"/>
                </a:solidFill>
                <a:effectLst/>
                <a:uLnTx/>
                <a:uFillTx/>
                <a:latin typeface="Calibri" panose="020F0502020204030204"/>
                <a:ea typeface="+mn-ea"/>
                <a:cs typeface="+mn-cs"/>
              </a:rPr>
              <a:t>(kun innendørs - hamstres lett)</a:t>
            </a: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nb-NO" altLang="nb-NO" sz="2000" b="0" i="0" u="none" strike="noStrike" kern="0" cap="none" spc="0" normalizeH="0" baseline="0" noProof="0" dirty="0">
                <a:ln>
                  <a:noFill/>
                </a:ln>
                <a:solidFill>
                  <a:srgbClr val="000000"/>
                </a:solidFill>
                <a:effectLst/>
                <a:uLnTx/>
                <a:uFillTx/>
                <a:latin typeface="Calibri" panose="020F0502020204030204"/>
                <a:ea typeface="+mn-ea"/>
                <a:cs typeface="+mn-cs"/>
              </a:rPr>
              <a:t>Celluloseposer med </a:t>
            </a:r>
            <a:r>
              <a:rPr kumimoji="0" lang="nb-NO" altLang="nb-NO" sz="2000" b="0" i="0" u="none" strike="noStrike" kern="0" cap="none" spc="0" normalizeH="0" baseline="0" noProof="0" dirty="0" err="1">
                <a:ln>
                  <a:noFill/>
                </a:ln>
                <a:solidFill>
                  <a:srgbClr val="000000"/>
                </a:solidFill>
                <a:effectLst/>
                <a:uLnTx/>
                <a:uFillTx/>
                <a:latin typeface="Calibri" panose="020F0502020204030204"/>
                <a:ea typeface="+mn-ea"/>
                <a:cs typeface="+mn-cs"/>
              </a:rPr>
              <a:t>gelåte</a:t>
            </a:r>
            <a:r>
              <a:rPr kumimoji="0" lang="nb-NO" altLang="nb-NO" sz="20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nb-NO" altLang="nb-NO" sz="1800" b="0" i="0" u="none" strike="noStrike" kern="0" cap="none" spc="0" normalizeH="0" baseline="0" noProof="0" dirty="0">
                <a:ln>
                  <a:noFill/>
                </a:ln>
                <a:solidFill>
                  <a:srgbClr val="000000"/>
                </a:solidFill>
                <a:effectLst/>
                <a:uLnTx/>
                <a:uFillTx/>
                <a:latin typeface="Calibri" panose="020F0502020204030204"/>
                <a:ea typeface="+mn-ea"/>
                <a:cs typeface="+mn-cs"/>
              </a:rPr>
              <a:t>(hamstres lett)</a:t>
            </a: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nb-NO" altLang="nb-NO" sz="2000" b="0" i="0" u="none" strike="noStrike" kern="0" cap="none" spc="0" normalizeH="0" baseline="0" noProof="0" dirty="0">
                <a:ln>
                  <a:noFill/>
                </a:ln>
                <a:solidFill>
                  <a:srgbClr val="000000"/>
                </a:solidFill>
                <a:effectLst/>
                <a:uLnTx/>
                <a:uFillTx/>
                <a:latin typeface="Calibri" panose="020F0502020204030204"/>
                <a:ea typeface="+mn-ea"/>
                <a:cs typeface="+mn-cs"/>
              </a:rPr>
              <a:t>Gel/pasta </a:t>
            </a:r>
            <a:r>
              <a:rPr kumimoji="0" lang="nb-NO" altLang="nb-NO" sz="1800" b="0" i="0" u="none" strike="noStrike" kern="0" cap="none" spc="0" normalizeH="0" baseline="0" noProof="0" dirty="0">
                <a:ln>
                  <a:noFill/>
                </a:ln>
                <a:solidFill>
                  <a:srgbClr val="000000"/>
                </a:solidFill>
                <a:effectLst/>
                <a:uLnTx/>
                <a:uFillTx/>
                <a:latin typeface="Calibri" panose="020F0502020204030204"/>
                <a:ea typeface="+mn-ea"/>
                <a:cs typeface="+mn-cs"/>
              </a:rPr>
              <a:t>(vanskelig å hamstre)</a:t>
            </a: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endParaRPr kumimoji="0" lang="nb-NO" altLang="nb-NO" sz="2000" b="0" i="0" u="none" strike="noStrike" kern="0" cap="none" spc="0" normalizeH="0" baseline="0" noProof="0" dirty="0">
              <a:ln>
                <a:noFill/>
              </a:ln>
              <a:solidFill>
                <a:prstClr val="white">
                  <a:lumMod val="50000"/>
                </a:prstClr>
              </a:solidFill>
              <a:effectLst/>
              <a:uLnTx/>
              <a:uFillTx/>
              <a:latin typeface="Calibri" panose="020F0502020204030204"/>
              <a:ea typeface="+mn-ea"/>
              <a:cs typeface="+mn-cs"/>
            </a:endParaRPr>
          </a:p>
          <a:p>
            <a:pPr marL="800100" marR="0" lvl="1"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Ø"/>
              <a:tabLst/>
              <a:defRPr/>
            </a:pPr>
            <a:r>
              <a:rPr kumimoji="0" lang="nb-NO" altLang="nb-NO" sz="2000" b="0" i="0" u="none" strike="noStrike" kern="0" cap="none" spc="0" normalizeH="0" baseline="0" noProof="0" dirty="0">
                <a:ln>
                  <a:noFill/>
                </a:ln>
                <a:solidFill>
                  <a:prstClr val="white">
                    <a:lumMod val="50000"/>
                  </a:prstClr>
                </a:solidFill>
                <a:effectLst/>
                <a:uLnTx/>
                <a:uFillTx/>
                <a:latin typeface="Calibri" panose="020F0502020204030204"/>
                <a:ea typeface="+mn-ea"/>
                <a:cs typeface="+mn-cs"/>
              </a:rPr>
              <a:t>Væske/</a:t>
            </a:r>
            <a:r>
              <a:rPr kumimoji="0" lang="nb-NO" altLang="nb-NO" sz="2000" b="0" i="0" u="none" strike="noStrike" kern="0" cap="none" spc="0" normalizeH="0" baseline="0" noProof="0" dirty="0" err="1">
                <a:ln>
                  <a:noFill/>
                </a:ln>
                <a:solidFill>
                  <a:prstClr val="white">
                    <a:lumMod val="50000"/>
                  </a:prstClr>
                </a:solidFill>
                <a:effectLst/>
                <a:uLnTx/>
                <a:uFillTx/>
                <a:latin typeface="Calibri" panose="020F0502020204030204"/>
                <a:ea typeface="+mn-ea"/>
                <a:cs typeface="+mn-cs"/>
              </a:rPr>
              <a:t>drikkeåte</a:t>
            </a:r>
            <a:r>
              <a:rPr kumimoji="0" lang="nb-NO" altLang="nb-NO" sz="2000" b="0" i="0" u="none" strike="noStrike" kern="0" cap="none" spc="0" normalizeH="0" baseline="0" noProof="0" dirty="0">
                <a:ln>
                  <a:noFill/>
                </a:ln>
                <a:solidFill>
                  <a:prstClr val="white">
                    <a:lumMod val="50000"/>
                  </a:prstClr>
                </a:solidFill>
                <a:effectLst/>
                <a:uLnTx/>
                <a:uFillTx/>
                <a:latin typeface="Calibri" panose="020F0502020204030204"/>
                <a:ea typeface="+mn-ea"/>
                <a:cs typeface="+mn-cs"/>
              </a:rPr>
              <a:t> (ikke på markedet pr dags dato)</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nb-NO" altLang="nb-NO" sz="24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pic>
        <p:nvPicPr>
          <p:cNvPr id="7" name="Bilde 6"/>
          <p:cNvPicPr>
            <a:picLocks noChangeAspect="1"/>
          </p:cNvPicPr>
          <p:nvPr/>
        </p:nvPicPr>
        <p:blipFill>
          <a:blip r:embed="rId3"/>
          <a:stretch>
            <a:fillRect/>
          </a:stretch>
        </p:blipFill>
        <p:spPr>
          <a:xfrm>
            <a:off x="9595803" y="2102072"/>
            <a:ext cx="1690245" cy="1690245"/>
          </a:xfrm>
          <a:prstGeom prst="rect">
            <a:avLst/>
          </a:prstGeom>
        </p:spPr>
      </p:pic>
      <p:pic>
        <p:nvPicPr>
          <p:cNvPr id="8" name="Bilde 7"/>
          <p:cNvPicPr>
            <a:picLocks noChangeAspect="1"/>
          </p:cNvPicPr>
          <p:nvPr/>
        </p:nvPicPr>
        <p:blipFill>
          <a:blip r:embed="rId4"/>
          <a:stretch>
            <a:fillRect/>
          </a:stretch>
        </p:blipFill>
        <p:spPr>
          <a:xfrm>
            <a:off x="7305956" y="3429000"/>
            <a:ext cx="2073278" cy="1004445"/>
          </a:xfrm>
          <a:prstGeom prst="rect">
            <a:avLst/>
          </a:prstGeom>
        </p:spPr>
      </p:pic>
      <p:pic>
        <p:nvPicPr>
          <p:cNvPr id="12" name="Bilde 11"/>
          <p:cNvPicPr>
            <a:picLocks noChangeAspect="1"/>
          </p:cNvPicPr>
          <p:nvPr/>
        </p:nvPicPr>
        <p:blipFill>
          <a:blip r:embed="rId5"/>
          <a:stretch>
            <a:fillRect/>
          </a:stretch>
        </p:blipFill>
        <p:spPr>
          <a:xfrm>
            <a:off x="7640053" y="2387583"/>
            <a:ext cx="1847465" cy="1108479"/>
          </a:xfrm>
          <a:prstGeom prst="rect">
            <a:avLst/>
          </a:prstGeom>
        </p:spPr>
      </p:pic>
      <p:pic>
        <p:nvPicPr>
          <p:cNvPr id="3" name="Bilde 2">
            <a:extLst>
              <a:ext uri="{FF2B5EF4-FFF2-40B4-BE49-F238E27FC236}">
                <a16:creationId xmlns:a16="http://schemas.microsoft.com/office/drawing/2014/main" id="{22403FB9-B043-8440-C4BB-04341EC38444}"/>
              </a:ext>
            </a:extLst>
          </p:cNvPr>
          <p:cNvPicPr>
            <a:picLocks noChangeAspect="1"/>
          </p:cNvPicPr>
          <p:nvPr/>
        </p:nvPicPr>
        <p:blipFill>
          <a:blip r:embed="rId6"/>
          <a:stretch>
            <a:fillRect/>
          </a:stretch>
        </p:blipFill>
        <p:spPr>
          <a:xfrm>
            <a:off x="9704087" y="3496062"/>
            <a:ext cx="1091279" cy="1353429"/>
          </a:xfrm>
          <a:prstGeom prst="rect">
            <a:avLst/>
          </a:prstGeom>
        </p:spPr>
      </p:pic>
    </p:spTree>
    <p:extLst>
      <p:ext uri="{BB962C8B-B14F-4D97-AF65-F5344CB8AC3E}">
        <p14:creationId xmlns:p14="http://schemas.microsoft.com/office/powerpoint/2010/main" val="1824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5" name="Plassholder for innhold 4"/>
          <p:cNvSpPr>
            <a:spLocks noGrp="1"/>
          </p:cNvSpPr>
          <p:nvPr>
            <p:ph sz="half" idx="2"/>
          </p:nvPr>
        </p:nvSpPr>
        <p:spPr>
          <a:xfrm>
            <a:off x="1085071" y="262266"/>
            <a:ext cx="10537433" cy="5974076"/>
          </a:xfrm>
        </p:spPr>
        <p:txBody>
          <a:bodyPr/>
          <a:lstStyle/>
          <a:p>
            <a:pPr lvl="1"/>
            <a:endParaRPr lang="nb-NO" altLang="nb-NO" sz="2000" dirty="0">
              <a:solidFill>
                <a:prstClr val="black"/>
              </a:solidFill>
            </a:endParaRPr>
          </a:p>
          <a:p>
            <a:pPr marL="0" lvl="0" indent="0">
              <a:spcBef>
                <a:spcPct val="0"/>
              </a:spcBef>
              <a:buNone/>
            </a:pPr>
            <a:r>
              <a:rPr lang="nb-NO" altLang="nb-NO" sz="4400" b="1" dirty="0">
                <a:solidFill>
                  <a:prstClr val="black"/>
                </a:solidFill>
              </a:rPr>
              <a:t>Det er kun ved mistanke om resistens mot førstegenerasjons antikoagulanter at man bør bruke andregenerasjons antikoagulanter</a:t>
            </a:r>
          </a:p>
          <a:p>
            <a:pPr marL="0" lvl="0" indent="0">
              <a:spcBef>
                <a:spcPct val="0"/>
              </a:spcBef>
              <a:buNone/>
            </a:pPr>
            <a:endParaRPr lang="nb-NO" altLang="nb-NO" sz="4400" i="1" dirty="0">
              <a:solidFill>
                <a:prstClr val="black"/>
              </a:solidFill>
            </a:endParaRPr>
          </a:p>
          <a:p>
            <a:pPr marL="0" lvl="0" indent="0">
              <a:spcBef>
                <a:spcPct val="0"/>
              </a:spcBef>
              <a:buNone/>
            </a:pPr>
            <a:r>
              <a:rPr lang="nb-NO" altLang="nb-NO" sz="4400" i="1" dirty="0">
                <a:solidFill>
                  <a:prstClr val="black"/>
                </a:solidFill>
              </a:rPr>
              <a:t>NB!</a:t>
            </a:r>
          </a:p>
          <a:p>
            <a:pPr marL="0" lvl="0" indent="0">
              <a:spcBef>
                <a:spcPct val="0"/>
              </a:spcBef>
              <a:buNone/>
            </a:pPr>
            <a:r>
              <a:rPr lang="nb-NO" altLang="nb-NO" sz="4400" i="1" dirty="0">
                <a:solidFill>
                  <a:prstClr val="black"/>
                </a:solidFill>
              </a:rPr>
              <a:t>Det er problemer med å få kjøpt førstegenerasjonsmiddel per dags dato!!!</a:t>
            </a:r>
          </a:p>
          <a:p>
            <a:pPr marL="457200" lvl="1" indent="0">
              <a:buNone/>
            </a:pPr>
            <a:endParaRPr lang="nb-NO" dirty="0"/>
          </a:p>
        </p:txBody>
      </p:sp>
    </p:spTree>
    <p:extLst>
      <p:ext uri="{BB962C8B-B14F-4D97-AF65-F5344CB8AC3E}">
        <p14:creationId xmlns:p14="http://schemas.microsoft.com/office/powerpoint/2010/main" val="2257126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r>
              <a:rPr lang="nb-NO" sz="3600" b="1" dirty="0">
                <a:solidFill>
                  <a:prstClr val="black"/>
                </a:solidFill>
                <a:latin typeface="Arial" panose="020B0604020202020204" pitchFamily="34" charset="0"/>
                <a:cs typeface="Arial" panose="020B0604020202020204" pitchFamily="34" charset="0"/>
              </a:rPr>
              <a:t>Risiko for primær og sekundær forgiftning</a:t>
            </a:r>
            <a:endParaRPr lang="nb-NO" sz="48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838200" y="1825625"/>
            <a:ext cx="10515600" cy="4351338"/>
          </a:xfrm>
        </p:spPr>
        <p:txBody>
          <a:bodyPr/>
          <a:lstStyle/>
          <a:p>
            <a:pPr lvl="0"/>
            <a:r>
              <a:rPr lang="nb-NO" altLang="nb-NO" sz="2400" dirty="0">
                <a:solidFill>
                  <a:prstClr val="black"/>
                </a:solidFill>
                <a:latin typeface="Arial" panose="020B0604020202020204" pitchFamily="34" charset="0"/>
                <a:cs typeface="Arial" panose="020B0604020202020204" pitchFamily="34" charset="0"/>
              </a:rPr>
              <a:t>Førstegenerasjons </a:t>
            </a:r>
            <a:r>
              <a:rPr lang="nb-NO" altLang="nb-NO" sz="2400" dirty="0" err="1">
                <a:solidFill>
                  <a:prstClr val="black"/>
                </a:solidFill>
                <a:latin typeface="Arial" panose="020B0604020202020204" pitchFamily="34" charset="0"/>
                <a:cs typeface="Arial" panose="020B0604020202020204" pitchFamily="34" charset="0"/>
              </a:rPr>
              <a:t>antikoagulanter</a:t>
            </a:r>
            <a:endParaRPr lang="nb-NO" altLang="nb-NO" sz="2400" dirty="0">
              <a:solidFill>
                <a:prstClr val="black"/>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Liten mulighet for primær forgiftning (dyr spiser åten direkte)</a:t>
            </a: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Liten eller ingen risiko for sekundær forgiftning (f. eks. hund som spiser død forgiftet rotte)</a:t>
            </a:r>
          </a:p>
          <a:p>
            <a:pPr lvl="1"/>
            <a:endParaRPr lang="nb-NO" altLang="nb-NO" dirty="0">
              <a:solidFill>
                <a:prstClr val="black"/>
              </a:solidFill>
              <a:latin typeface="Arial" panose="020B0604020202020204" pitchFamily="34" charset="0"/>
              <a:cs typeface="Arial" panose="020B0604020202020204" pitchFamily="34" charset="0"/>
            </a:endParaRPr>
          </a:p>
          <a:p>
            <a:pPr lvl="0"/>
            <a:r>
              <a:rPr lang="nb-NO" altLang="nb-NO" sz="2400" dirty="0">
                <a:solidFill>
                  <a:prstClr val="black"/>
                </a:solidFill>
                <a:latin typeface="Arial" panose="020B0604020202020204" pitchFamily="34" charset="0"/>
                <a:cs typeface="Arial" panose="020B0604020202020204" pitchFamily="34" charset="0"/>
              </a:rPr>
              <a:t>Andregenerasjons </a:t>
            </a:r>
            <a:r>
              <a:rPr lang="nb-NO" altLang="nb-NO" sz="2400" dirty="0" err="1">
                <a:solidFill>
                  <a:prstClr val="black"/>
                </a:solidFill>
                <a:latin typeface="Arial" panose="020B0604020202020204" pitchFamily="34" charset="0"/>
                <a:cs typeface="Arial" panose="020B0604020202020204" pitchFamily="34" charset="0"/>
              </a:rPr>
              <a:t>antikoagulanter</a:t>
            </a:r>
            <a:endParaRPr lang="nb-NO" altLang="nb-NO" sz="2400" dirty="0">
              <a:solidFill>
                <a:prstClr val="black"/>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Stor mulighet for primær forgiftning</a:t>
            </a: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Lang nedbrytningstid i kroppen på dyr (fra noen dager til nesten ett år avhengig av type aktivt stoff)</a:t>
            </a: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Stor risiko for sekundær forgiftning spesielt av dyr som lever av smågnagere</a:t>
            </a:r>
          </a:p>
          <a:p>
            <a:endParaRPr lang="nb-NO" dirty="0"/>
          </a:p>
        </p:txBody>
      </p:sp>
    </p:spTree>
    <p:extLst>
      <p:ext uri="{BB962C8B-B14F-4D97-AF65-F5344CB8AC3E}">
        <p14:creationId xmlns:p14="http://schemas.microsoft.com/office/powerpoint/2010/main" val="2355706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body" idx="1"/>
          </p:nvPr>
        </p:nvSpPr>
        <p:spPr>
          <a:xfrm>
            <a:off x="919567" y="1631198"/>
            <a:ext cx="6612609" cy="4525963"/>
          </a:xfrm>
        </p:spPr>
        <p:txBody>
          <a:bodyPr/>
          <a:lstStyle/>
          <a:p>
            <a:pPr eaLnBrk="1" hangingPunct="1"/>
            <a:r>
              <a:rPr lang="nb-NO" altLang="nb-NO" sz="2400" u="sng" dirty="0">
                <a:latin typeface="Arial" panose="020B0604020202020204" pitchFamily="34" charset="0"/>
                <a:cs typeface="Arial" panose="020B0604020202020204" pitchFamily="34" charset="0"/>
              </a:rPr>
              <a:t>Myte:</a:t>
            </a:r>
            <a:r>
              <a:rPr lang="nb-NO" altLang="nb-NO" sz="2400" dirty="0">
                <a:latin typeface="Arial" panose="020B0604020202020204" pitchFamily="34" charset="0"/>
                <a:cs typeface="Arial" panose="020B0604020202020204" pitchFamily="34" charset="0"/>
              </a:rPr>
              <a:t> </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Rotter og mus som spiser gift blir tørste og trekker ut av huset før de dør</a:t>
            </a:r>
          </a:p>
          <a:p>
            <a:pPr eaLnBrk="1" hangingPunct="1"/>
            <a:endParaRPr lang="nb-NO" altLang="nb-NO" sz="2400" dirty="0">
              <a:latin typeface="Arial" panose="020B0604020202020204" pitchFamily="34" charset="0"/>
              <a:cs typeface="Arial" panose="020B0604020202020204" pitchFamily="34" charset="0"/>
            </a:endParaRPr>
          </a:p>
          <a:p>
            <a:pPr eaLnBrk="1" hangingPunct="1"/>
            <a:endParaRPr lang="nb-NO" altLang="nb-NO" sz="2400" dirty="0">
              <a:latin typeface="Arial" panose="020B0604020202020204" pitchFamily="34" charset="0"/>
              <a:cs typeface="Arial" panose="020B0604020202020204" pitchFamily="34" charset="0"/>
            </a:endParaRPr>
          </a:p>
          <a:p>
            <a:pPr eaLnBrk="1" hangingPunct="1"/>
            <a:r>
              <a:rPr lang="nb-NO" altLang="nb-NO" sz="2400" u="sng" dirty="0">
                <a:latin typeface="Arial" panose="020B0604020202020204" pitchFamily="34" charset="0"/>
                <a:cs typeface="Arial" panose="020B0604020202020204" pitchFamily="34" charset="0"/>
              </a:rPr>
              <a:t>I virkeligheten:</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Rotter og mus går </a:t>
            </a:r>
            <a:r>
              <a:rPr lang="nb-NO" altLang="nb-NO" sz="2000" u="sng" dirty="0">
                <a:latin typeface="Arial" panose="020B0604020202020204" pitchFamily="34" charset="0"/>
                <a:cs typeface="Arial" panose="020B0604020202020204" pitchFamily="34" charset="0"/>
              </a:rPr>
              <a:t>ikke</a:t>
            </a:r>
            <a:r>
              <a:rPr lang="nb-NO" altLang="nb-NO" sz="2000" dirty="0">
                <a:latin typeface="Arial" panose="020B0604020202020204" pitchFamily="34" charset="0"/>
                <a:cs typeface="Arial" panose="020B0604020202020204" pitchFamily="34" charset="0"/>
              </a:rPr>
              <a:t> ut for å dø, men dør ofte inne i vegger, gulv og tak</a:t>
            </a:r>
          </a:p>
          <a:p>
            <a:pPr lvl="1" eaLnBrk="1" hangingPunct="1"/>
            <a:endParaRPr lang="nb-NO" altLang="nb-NO" sz="2000" dirty="0"/>
          </a:p>
          <a:p>
            <a:pPr lvl="1" eaLnBrk="1" hangingPunct="1"/>
            <a:endParaRPr lang="nb-NO" altLang="nb-NO" dirty="0"/>
          </a:p>
          <a:p>
            <a:pPr eaLnBrk="1" hangingPunct="1"/>
            <a:endParaRPr lang="nb-NO" altLang="nb-NO" sz="2400" dirty="0"/>
          </a:p>
        </p:txBody>
      </p:sp>
      <p:sp>
        <p:nvSpPr>
          <p:cNvPr id="79876" name="Rectangle 12"/>
          <p:cNvSpPr>
            <a:spLocks noGrp="1" noChangeArrowheads="1"/>
          </p:cNvSpPr>
          <p:nvPr>
            <p:ph type="title"/>
          </p:nvPr>
        </p:nvSpPr>
        <p:spPr bwMode="auto">
          <a:xfrm>
            <a:off x="1992313" y="549276"/>
            <a:ext cx="8229600" cy="777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Noen myter</a:t>
            </a:r>
            <a:r>
              <a:rPr lang="nb-NO" altLang="nb-NO" dirty="0"/>
              <a:t> </a:t>
            </a:r>
            <a:endParaRPr lang="nb-NO" altLang="nb-NO" sz="1800" dirty="0"/>
          </a:p>
        </p:txBody>
      </p:sp>
      <p:pic>
        <p:nvPicPr>
          <p:cNvPr id="5" name="Bilde 4"/>
          <p:cNvPicPr>
            <a:picLocks noChangeAspect="1"/>
          </p:cNvPicPr>
          <p:nvPr/>
        </p:nvPicPr>
        <p:blipFill>
          <a:blip r:embed="rId3"/>
          <a:stretch>
            <a:fillRect/>
          </a:stretch>
        </p:blipFill>
        <p:spPr>
          <a:xfrm>
            <a:off x="8512786" y="3337662"/>
            <a:ext cx="2857500" cy="1607890"/>
          </a:xfrm>
          <a:prstGeom prst="rect">
            <a:avLst/>
          </a:prstGeom>
        </p:spPr>
      </p:pic>
      <p:pic>
        <p:nvPicPr>
          <p:cNvPr id="2" name="Bilde 1"/>
          <p:cNvPicPr>
            <a:picLocks noChangeAspect="1"/>
          </p:cNvPicPr>
          <p:nvPr/>
        </p:nvPicPr>
        <p:blipFill>
          <a:blip r:embed="rId4"/>
          <a:stretch>
            <a:fillRect/>
          </a:stretch>
        </p:blipFill>
        <p:spPr>
          <a:xfrm>
            <a:off x="8512786" y="1327151"/>
            <a:ext cx="2857500" cy="1824718"/>
          </a:xfrm>
          <a:prstGeom prst="rect">
            <a:avLst/>
          </a:prstGeom>
        </p:spPr>
      </p:pic>
    </p:spTree>
    <p:extLst>
      <p:ext uri="{BB962C8B-B14F-4D97-AF65-F5344CB8AC3E}">
        <p14:creationId xmlns:p14="http://schemas.microsoft.com/office/powerpoint/2010/main" val="94082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body" idx="1"/>
          </p:nvPr>
        </p:nvSpPr>
        <p:spPr>
          <a:xfrm>
            <a:off x="656177" y="1516386"/>
            <a:ext cx="6666772" cy="4525962"/>
          </a:xfrm>
        </p:spPr>
        <p:txBody>
          <a:bodyPr/>
          <a:lstStyle/>
          <a:p>
            <a:pPr lvl="1" eaLnBrk="1" hangingPunct="1">
              <a:buFontTx/>
              <a:buNone/>
            </a:pPr>
            <a:endParaRPr lang="nb-NO" altLang="nb-NO" sz="3100" dirty="0"/>
          </a:p>
          <a:p>
            <a:pPr eaLnBrk="1" hangingPunct="1"/>
            <a:r>
              <a:rPr lang="nb-NO" altLang="nb-NO" sz="2400" u="sng" dirty="0">
                <a:latin typeface="Arial" panose="020B0604020202020204" pitchFamily="34" charset="0"/>
                <a:cs typeface="Arial" panose="020B0604020202020204" pitchFamily="34" charset="0"/>
              </a:rPr>
              <a:t>Myte:</a:t>
            </a:r>
            <a:r>
              <a:rPr lang="nb-NO" altLang="nb-NO" sz="2400" dirty="0">
                <a:latin typeface="Arial" panose="020B0604020202020204" pitchFamily="34" charset="0"/>
                <a:cs typeface="Arial" panose="020B0604020202020204" pitchFamily="34" charset="0"/>
              </a:rPr>
              <a:t> </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Giften gjør at rotter og mus tørker ut når de dør, og at de blir luktfrie</a:t>
            </a:r>
          </a:p>
          <a:p>
            <a:pPr eaLnBrk="1" hangingPunct="1"/>
            <a:endParaRPr lang="nb-NO" altLang="nb-NO" sz="2400" dirty="0">
              <a:latin typeface="Arial" panose="020B0604020202020204" pitchFamily="34" charset="0"/>
              <a:cs typeface="Arial" panose="020B0604020202020204" pitchFamily="34" charset="0"/>
            </a:endParaRPr>
          </a:p>
          <a:p>
            <a:pPr eaLnBrk="1" hangingPunct="1"/>
            <a:endParaRPr lang="nb-NO" altLang="nb-NO" sz="2400" dirty="0">
              <a:latin typeface="Arial" panose="020B0604020202020204" pitchFamily="34" charset="0"/>
              <a:cs typeface="Arial" panose="020B0604020202020204" pitchFamily="34" charset="0"/>
            </a:endParaRPr>
          </a:p>
          <a:p>
            <a:pPr eaLnBrk="1" hangingPunct="1"/>
            <a:r>
              <a:rPr lang="nb-NO" altLang="nb-NO" sz="2400" u="sng" dirty="0">
                <a:latin typeface="Arial" panose="020B0604020202020204" pitchFamily="34" charset="0"/>
                <a:cs typeface="Arial" panose="020B0604020202020204" pitchFamily="34" charset="0"/>
              </a:rPr>
              <a:t>I virkeligheten:</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Rotter (og mus) som råtner lukter forferdelig</a:t>
            </a:r>
          </a:p>
          <a:p>
            <a:pPr lvl="1" eaLnBrk="1" hangingPunct="1"/>
            <a:endParaRPr lang="nb-NO" altLang="nb-NO" sz="2000" dirty="0"/>
          </a:p>
          <a:p>
            <a:pPr eaLnBrk="1" hangingPunct="1"/>
            <a:endParaRPr lang="nb-NO" altLang="nb-NO" sz="2400" dirty="0"/>
          </a:p>
        </p:txBody>
      </p:sp>
      <p:sp>
        <p:nvSpPr>
          <p:cNvPr id="80900" name="Rectangle 12"/>
          <p:cNvSpPr>
            <a:spLocks noGrp="1" noChangeArrowheads="1"/>
          </p:cNvSpPr>
          <p:nvPr>
            <p:ph type="title"/>
          </p:nvPr>
        </p:nvSpPr>
        <p:spPr bwMode="auto">
          <a:xfrm>
            <a:off x="1919288" y="620714"/>
            <a:ext cx="8229600" cy="777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dirty="0">
                <a:latin typeface="Arial" panose="020B0604020202020204" pitchFamily="34" charset="0"/>
                <a:cs typeface="Arial" panose="020B0604020202020204" pitchFamily="34" charset="0"/>
              </a:rPr>
              <a:t>Noen myter</a:t>
            </a:r>
            <a:r>
              <a:rPr lang="nb-NO" altLang="nb-NO" dirty="0"/>
              <a:t> </a:t>
            </a:r>
            <a:endParaRPr lang="nb-NO" altLang="nb-NO" sz="1800" dirty="0"/>
          </a:p>
        </p:txBody>
      </p:sp>
      <p:pic>
        <p:nvPicPr>
          <p:cNvPr id="80901" name="Picture 6" descr="http://www.rentokil.co.uk/blog/wp-content/uploads/2012/03/iStock_000014514670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531" y="3490201"/>
            <a:ext cx="192405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e 1"/>
          <p:cNvPicPr>
            <a:picLocks noChangeAspect="1"/>
          </p:cNvPicPr>
          <p:nvPr/>
        </p:nvPicPr>
        <p:blipFill>
          <a:blip r:embed="rId4"/>
          <a:stretch>
            <a:fillRect/>
          </a:stretch>
        </p:blipFill>
        <p:spPr>
          <a:xfrm>
            <a:off x="8122396" y="1516386"/>
            <a:ext cx="3012167" cy="1923484"/>
          </a:xfrm>
          <a:prstGeom prst="rect">
            <a:avLst/>
          </a:prstGeom>
        </p:spPr>
      </p:pic>
    </p:spTree>
    <p:extLst>
      <p:ext uri="{BB962C8B-B14F-4D97-AF65-F5344CB8AC3E}">
        <p14:creationId xmlns:p14="http://schemas.microsoft.com/office/powerpoint/2010/main" val="1288475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idx="1"/>
          </p:nvPr>
        </p:nvSpPr>
        <p:spPr>
          <a:xfrm>
            <a:off x="638983" y="1336071"/>
            <a:ext cx="6815702" cy="4525963"/>
          </a:xfrm>
        </p:spPr>
        <p:txBody>
          <a:bodyPr>
            <a:normAutofit lnSpcReduction="10000"/>
          </a:bodyPr>
          <a:lstStyle/>
          <a:p>
            <a:pPr lvl="1" eaLnBrk="1" hangingPunct="1">
              <a:buFontTx/>
              <a:buNone/>
            </a:pPr>
            <a:endParaRPr lang="nb-NO" altLang="nb-NO" sz="3400" dirty="0"/>
          </a:p>
          <a:p>
            <a:pPr eaLnBrk="1" hangingPunct="1"/>
            <a:r>
              <a:rPr lang="nb-NO" altLang="nb-NO" sz="2400" u="sng" dirty="0">
                <a:latin typeface="Arial" panose="020B0604020202020204" pitchFamily="34" charset="0"/>
                <a:cs typeface="Arial" panose="020B0604020202020204" pitchFamily="34" charset="0"/>
              </a:rPr>
              <a:t>Myte:</a:t>
            </a:r>
          </a:p>
          <a:p>
            <a:pPr lvl="1" eaLnBrk="1" hangingPunct="1">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Giften er tilsatt bitterstoff og </a:t>
            </a:r>
            <a:r>
              <a:rPr lang="nb-NO" altLang="nb-NO" sz="2200" dirty="0" err="1">
                <a:latin typeface="Arial" panose="020B0604020202020204" pitchFamily="34" charset="0"/>
                <a:cs typeface="Arial" panose="020B0604020202020204" pitchFamily="34" charset="0"/>
              </a:rPr>
              <a:t>advarselfarge</a:t>
            </a:r>
            <a:r>
              <a:rPr lang="nb-NO" altLang="nb-NO" sz="2200" dirty="0">
                <a:latin typeface="Arial" panose="020B0604020202020204" pitchFamily="34" charset="0"/>
                <a:cs typeface="Arial" panose="020B0604020202020204" pitchFamily="34" charset="0"/>
              </a:rPr>
              <a:t> slik at forgiftninger ikke skjer</a:t>
            </a:r>
          </a:p>
          <a:p>
            <a:pPr lvl="1" eaLnBrk="1" hangingPunct="1"/>
            <a:endParaRPr lang="nb-NO" altLang="nb-NO" dirty="0">
              <a:latin typeface="Arial" panose="020B0604020202020204" pitchFamily="34" charset="0"/>
              <a:cs typeface="Arial" panose="020B0604020202020204" pitchFamily="34" charset="0"/>
            </a:endParaRPr>
          </a:p>
          <a:p>
            <a:pPr lvl="1" eaLnBrk="1" hangingPunct="1"/>
            <a:endParaRPr lang="nb-NO" altLang="nb-NO" dirty="0">
              <a:latin typeface="Arial" panose="020B0604020202020204" pitchFamily="34" charset="0"/>
              <a:cs typeface="Arial" panose="020B0604020202020204" pitchFamily="34" charset="0"/>
            </a:endParaRPr>
          </a:p>
          <a:p>
            <a:pPr eaLnBrk="1" hangingPunct="1"/>
            <a:r>
              <a:rPr lang="nb-NO" altLang="nb-NO" sz="2400" u="sng" dirty="0">
                <a:latin typeface="Arial" panose="020B0604020202020204" pitchFamily="34" charset="0"/>
                <a:cs typeface="Arial" panose="020B0604020202020204" pitchFamily="34" charset="0"/>
              </a:rPr>
              <a:t>I virkeligheten:</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Forgiftninger er vanlig hos  fugler, dyr og mennesker.</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Barn er spesielt utsatt for forgiftning </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Advarselfarge - motsatt effekt på barn?</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Bitterstoff reduserer faren for forgiftning men fjerner </a:t>
            </a:r>
            <a:r>
              <a:rPr lang="nb-NO" altLang="nb-NO" sz="2000">
                <a:latin typeface="Arial" panose="020B0604020202020204" pitchFamily="34" charset="0"/>
                <a:cs typeface="Arial" panose="020B0604020202020204" pitchFamily="34" charset="0"/>
              </a:rPr>
              <a:t>den ikke helt</a:t>
            </a:r>
            <a:endParaRPr lang="nb-NO" altLang="nb-NO" sz="2000" dirty="0">
              <a:latin typeface="Arial" panose="020B0604020202020204" pitchFamily="34" charset="0"/>
              <a:cs typeface="Arial" panose="020B0604020202020204" pitchFamily="34" charset="0"/>
            </a:endParaRPr>
          </a:p>
          <a:p>
            <a:pPr lvl="1" eaLnBrk="1" hangingPunct="1"/>
            <a:endParaRPr lang="nb-NO" altLang="nb-NO" sz="2000" dirty="0"/>
          </a:p>
          <a:p>
            <a:pPr eaLnBrk="1" hangingPunct="1"/>
            <a:endParaRPr lang="nb-NO" altLang="nb-NO" dirty="0"/>
          </a:p>
        </p:txBody>
      </p:sp>
      <p:sp>
        <p:nvSpPr>
          <p:cNvPr id="81924" name="Rectangle 12"/>
          <p:cNvSpPr>
            <a:spLocks noGrp="1" noChangeArrowheads="1"/>
          </p:cNvSpPr>
          <p:nvPr>
            <p:ph type="title"/>
          </p:nvPr>
        </p:nvSpPr>
        <p:spPr bwMode="auto">
          <a:xfrm>
            <a:off x="1992313" y="549276"/>
            <a:ext cx="8229600" cy="777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algn="ctr" eaLnBrk="1" hangingPunct="1"/>
            <a:r>
              <a:rPr lang="nb-NO" altLang="nb-NO" sz="3600" b="1">
                <a:latin typeface="Arial" panose="020B0604020202020204" pitchFamily="34" charset="0"/>
                <a:cs typeface="Arial" panose="020B0604020202020204" pitchFamily="34" charset="0"/>
              </a:rPr>
              <a:t>Noen myter</a:t>
            </a:r>
            <a:r>
              <a:rPr lang="nb-NO" altLang="nb-NO"/>
              <a:t> </a:t>
            </a:r>
            <a:endParaRPr lang="nb-NO" altLang="nb-NO" sz="1800" dirty="0"/>
          </a:p>
        </p:txBody>
      </p:sp>
      <p:pic>
        <p:nvPicPr>
          <p:cNvPr id="2" name="Bilde 1"/>
          <p:cNvPicPr>
            <a:picLocks noChangeAspect="1"/>
          </p:cNvPicPr>
          <p:nvPr/>
        </p:nvPicPr>
        <p:blipFill>
          <a:blip r:embed="rId2"/>
          <a:stretch>
            <a:fillRect/>
          </a:stretch>
        </p:blipFill>
        <p:spPr>
          <a:xfrm>
            <a:off x="8131167" y="1505965"/>
            <a:ext cx="2721843" cy="1738091"/>
          </a:xfrm>
          <a:prstGeom prst="rect">
            <a:avLst/>
          </a:prstGeom>
        </p:spPr>
      </p:pic>
      <p:pic>
        <p:nvPicPr>
          <p:cNvPr id="3" name="Bilde 2"/>
          <p:cNvPicPr>
            <a:picLocks noChangeAspect="1"/>
          </p:cNvPicPr>
          <p:nvPr/>
        </p:nvPicPr>
        <p:blipFill>
          <a:blip r:embed="rId3"/>
          <a:stretch>
            <a:fillRect/>
          </a:stretch>
        </p:blipFill>
        <p:spPr>
          <a:xfrm>
            <a:off x="8131167" y="3487118"/>
            <a:ext cx="2721843" cy="2471980"/>
          </a:xfrm>
          <a:prstGeom prst="rect">
            <a:avLst/>
          </a:prstGeom>
        </p:spPr>
      </p:pic>
    </p:spTree>
    <p:extLst>
      <p:ext uri="{BB962C8B-B14F-4D97-AF65-F5344CB8AC3E}">
        <p14:creationId xmlns:p14="http://schemas.microsoft.com/office/powerpoint/2010/main" val="1767445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2"/>
          <a:stretch>
            <a:fillRect/>
          </a:stretch>
        </p:blipFill>
        <p:spPr>
          <a:xfrm flipH="1">
            <a:off x="6653522" y="3953384"/>
            <a:ext cx="3151804" cy="2102969"/>
          </a:xfrm>
          <a:prstGeom prst="rect">
            <a:avLst/>
          </a:prstGeom>
        </p:spPr>
      </p:pic>
      <p:sp>
        <p:nvSpPr>
          <p:cNvPr id="11" name="Tittel 10"/>
          <p:cNvSpPr>
            <a:spLocks noGrp="1"/>
          </p:cNvSpPr>
          <p:nvPr>
            <p:ph type="title"/>
          </p:nvPr>
        </p:nvSpPr>
        <p:spPr/>
        <p:txBody>
          <a:bodyPr>
            <a:normAutofit/>
          </a:bodyPr>
          <a:lstStyle/>
          <a:p>
            <a:pPr algn="ctr"/>
            <a:r>
              <a:rPr lang="nb-NO" altLang="nb-NO" sz="3600" b="1" dirty="0">
                <a:latin typeface="Arial" panose="020B0604020202020204" pitchFamily="34" charset="0"/>
                <a:cs typeface="Arial" panose="020B0604020202020204" pitchFamily="34" charset="0"/>
              </a:rPr>
              <a:t>Bruk av åte</a:t>
            </a:r>
          </a:p>
        </p:txBody>
      </p:sp>
      <p:sp>
        <p:nvSpPr>
          <p:cNvPr id="4" name="Plassholder for innhold 3"/>
          <p:cNvSpPr>
            <a:spLocks noGrp="1"/>
          </p:cNvSpPr>
          <p:nvPr>
            <p:ph sz="half" idx="1"/>
          </p:nvPr>
        </p:nvSpPr>
        <p:spPr>
          <a:xfrm>
            <a:off x="838200" y="1825625"/>
            <a:ext cx="10014284" cy="4351338"/>
          </a:xfrm>
        </p:spPr>
        <p:txBody>
          <a:bodyPr/>
          <a:lstStyle/>
          <a:p>
            <a:r>
              <a:rPr lang="nb-NO" dirty="0"/>
              <a:t>Åte konkurrerer med annen mat (drikke) i omgivelsene</a:t>
            </a:r>
          </a:p>
          <a:p>
            <a:pPr lvl="1">
              <a:buFont typeface="Wingdings" panose="05000000000000000000" pitchFamily="2" charset="2"/>
              <a:buChar char="Ø"/>
            </a:pPr>
            <a:r>
              <a:rPr lang="nb-NO" dirty="0"/>
              <a:t>Vanskelig å få dyr til å ta åte</a:t>
            </a:r>
          </a:p>
          <a:p>
            <a:pPr lvl="1">
              <a:buFont typeface="Wingdings" panose="05000000000000000000" pitchFamily="2" charset="2"/>
              <a:buChar char="Ø"/>
            </a:pPr>
            <a:r>
              <a:rPr lang="nb-NO" dirty="0"/>
              <a:t>De kan være spesialisert på enkelte typer mat</a:t>
            </a:r>
          </a:p>
          <a:p>
            <a:pPr lvl="1">
              <a:buFont typeface="Wingdings" panose="05000000000000000000" pitchFamily="2" charset="2"/>
              <a:buChar char="Ø"/>
            </a:pPr>
            <a:endParaRPr lang="nb-NO" dirty="0"/>
          </a:p>
        </p:txBody>
      </p:sp>
      <p:pic>
        <p:nvPicPr>
          <p:cNvPr id="15" name="Bilde 14"/>
          <p:cNvPicPr>
            <a:picLocks noChangeAspect="1"/>
          </p:cNvPicPr>
          <p:nvPr/>
        </p:nvPicPr>
        <p:blipFill>
          <a:blip r:embed="rId3"/>
          <a:stretch>
            <a:fillRect/>
          </a:stretch>
        </p:blipFill>
        <p:spPr>
          <a:xfrm>
            <a:off x="1454711" y="4703317"/>
            <a:ext cx="2018821" cy="1386956"/>
          </a:xfrm>
          <a:prstGeom prst="rect">
            <a:avLst/>
          </a:prstGeom>
        </p:spPr>
      </p:pic>
      <p:pic>
        <p:nvPicPr>
          <p:cNvPr id="13" name="Bilde 12"/>
          <p:cNvPicPr>
            <a:picLocks noChangeAspect="1"/>
          </p:cNvPicPr>
          <p:nvPr/>
        </p:nvPicPr>
        <p:blipFill rotWithShape="1">
          <a:blip r:embed="rId4"/>
          <a:srcRect l="21770" r="14759"/>
          <a:stretch/>
        </p:blipFill>
        <p:spPr>
          <a:xfrm>
            <a:off x="8843218" y="4819612"/>
            <a:ext cx="1924215" cy="1236741"/>
          </a:xfrm>
          <a:prstGeom prst="rect">
            <a:avLst/>
          </a:prstGeom>
        </p:spPr>
      </p:pic>
    </p:spTree>
    <p:extLst>
      <p:ext uri="{BB962C8B-B14F-4D97-AF65-F5344CB8AC3E}">
        <p14:creationId xmlns:p14="http://schemas.microsoft.com/office/powerpoint/2010/main" val="367365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a:latin typeface="Arial" panose="020B0604020202020204" pitchFamily="34" charset="0"/>
                <a:cs typeface="Arial" panose="020B0604020202020204" pitchFamily="34" charset="0"/>
              </a:rPr>
              <a:t>Bruk av åte</a:t>
            </a:r>
          </a:p>
        </p:txBody>
      </p:sp>
      <p:sp>
        <p:nvSpPr>
          <p:cNvPr id="4" name="Plassholder for innhold 3"/>
          <p:cNvSpPr>
            <a:spLocks noGrp="1"/>
          </p:cNvSpPr>
          <p:nvPr>
            <p:ph sz="half" idx="1"/>
          </p:nvPr>
        </p:nvSpPr>
        <p:spPr>
          <a:xfrm>
            <a:off x="838199" y="1825625"/>
            <a:ext cx="8113295" cy="4351338"/>
          </a:xfrm>
        </p:spPr>
        <p:txBody>
          <a:bodyPr>
            <a:normAutofit/>
          </a:bodyPr>
          <a:lstStyle/>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Overvåkning</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Giftfri åte til gnagere for å se etter aktivitet</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Åte lagt ut rundt ikke-aktiverte feller for å se hva gnagere spiser</a:t>
            </a:r>
          </a:p>
          <a:p>
            <a:pPr marL="342900" lvl="0" indent="-342900" fontAlgn="base">
              <a:lnSpc>
                <a:spcPct val="100000"/>
              </a:lnSpc>
              <a:spcBef>
                <a:spcPct val="20000"/>
              </a:spcBef>
              <a:spcAft>
                <a:spcPct val="0"/>
              </a:spcAft>
              <a:buFontTx/>
              <a:buChar char="•"/>
            </a:pPr>
            <a:endParaRPr lang="nb-NO" altLang="nb-NO" sz="2400" kern="0" dirty="0">
              <a:solidFill>
                <a:srgbClr val="000000"/>
              </a:solidFill>
              <a:latin typeface="Arial"/>
            </a:endParaRPr>
          </a:p>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Bekjempelser</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Åte med gift mot gnagere</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Giftfri åte (mat og reirmateriale) på og i feller</a:t>
            </a:r>
            <a:endParaRPr lang="nb-NO" dirty="0"/>
          </a:p>
        </p:txBody>
      </p:sp>
      <p:pic>
        <p:nvPicPr>
          <p:cNvPr id="3" name="Bilde 2"/>
          <p:cNvPicPr>
            <a:picLocks noChangeAspect="1"/>
          </p:cNvPicPr>
          <p:nvPr/>
        </p:nvPicPr>
        <p:blipFill>
          <a:blip r:embed="rId3"/>
          <a:stretch>
            <a:fillRect/>
          </a:stretch>
        </p:blipFill>
        <p:spPr>
          <a:xfrm>
            <a:off x="9712268" y="1151341"/>
            <a:ext cx="2082800" cy="1834284"/>
          </a:xfrm>
          <a:prstGeom prst="rect">
            <a:avLst/>
          </a:prstGeom>
        </p:spPr>
      </p:pic>
      <p:pic>
        <p:nvPicPr>
          <p:cNvPr id="6" name="Bilde 5"/>
          <p:cNvPicPr>
            <a:picLocks noChangeAspect="1"/>
          </p:cNvPicPr>
          <p:nvPr/>
        </p:nvPicPr>
        <p:blipFill rotWithShape="1">
          <a:blip r:embed="rId4"/>
          <a:srcRect l="13161" t="9780" r="19731" b="12341"/>
          <a:stretch/>
        </p:blipFill>
        <p:spPr>
          <a:xfrm>
            <a:off x="9712268" y="3430792"/>
            <a:ext cx="2082800" cy="1808748"/>
          </a:xfrm>
          <a:prstGeom prst="rect">
            <a:avLst/>
          </a:prstGeom>
        </p:spPr>
      </p:pic>
    </p:spTree>
    <p:extLst>
      <p:ext uri="{BB962C8B-B14F-4D97-AF65-F5344CB8AC3E}">
        <p14:creationId xmlns:p14="http://schemas.microsoft.com/office/powerpoint/2010/main" val="4046783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a:latin typeface="Arial" panose="020B0604020202020204" pitchFamily="34" charset="0"/>
                <a:cs typeface="Arial" panose="020B0604020202020204" pitchFamily="34" charset="0"/>
              </a:rPr>
              <a:t>Bruk av åte</a:t>
            </a:r>
          </a:p>
        </p:txBody>
      </p:sp>
      <p:sp>
        <p:nvSpPr>
          <p:cNvPr id="4" name="Plassholder for innhold 3"/>
          <p:cNvSpPr>
            <a:spLocks noGrp="1"/>
          </p:cNvSpPr>
          <p:nvPr>
            <p:ph sz="half" idx="1"/>
          </p:nvPr>
        </p:nvSpPr>
        <p:spPr>
          <a:xfrm>
            <a:off x="838200" y="1825625"/>
            <a:ext cx="6751448" cy="4351338"/>
          </a:xfrm>
        </p:spPr>
        <p:txBody>
          <a:bodyPr>
            <a:normAutofit/>
          </a:bodyPr>
          <a:lstStyle/>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Hva spiser dyrene som skal bekjempes?</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Spesielt gnagere kan bli spesialisert på én type mat</a:t>
            </a:r>
          </a:p>
          <a:p>
            <a:pPr marL="342900" lvl="0" indent="-342900" fontAlgn="base">
              <a:lnSpc>
                <a:spcPct val="100000"/>
              </a:lnSpc>
              <a:spcBef>
                <a:spcPct val="20000"/>
              </a:spcBef>
              <a:spcAft>
                <a:spcPct val="0"/>
              </a:spcAft>
              <a:buFontTx/>
              <a:buChar char="•"/>
            </a:pPr>
            <a:endParaRPr lang="nb-NO" altLang="nb-NO" sz="2400" kern="0" dirty="0">
              <a:solidFill>
                <a:srgbClr val="000000"/>
              </a:solidFill>
              <a:latin typeface="Arial"/>
            </a:endParaRPr>
          </a:p>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Hva er den begrensende faktoren?</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Mat?</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Vann?</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Reirmateriale?</a:t>
            </a:r>
          </a:p>
          <a:p>
            <a:pPr marL="342900" lvl="0" indent="-342900" fontAlgn="base">
              <a:lnSpc>
                <a:spcPct val="100000"/>
              </a:lnSpc>
              <a:spcBef>
                <a:spcPct val="20000"/>
              </a:spcBef>
              <a:spcAft>
                <a:spcPct val="0"/>
              </a:spcAft>
              <a:buFontTx/>
              <a:buChar char="•"/>
            </a:pPr>
            <a:endParaRPr lang="nb-NO" altLang="nb-NO" sz="2400" kern="0" dirty="0">
              <a:solidFill>
                <a:srgbClr val="000000"/>
              </a:solidFill>
              <a:latin typeface="Arial"/>
            </a:endParaRPr>
          </a:p>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Fjern annen mat og vann i omgivelsene</a:t>
            </a:r>
          </a:p>
          <a:p>
            <a:endParaRPr lang="nb-NO" dirty="0"/>
          </a:p>
        </p:txBody>
      </p:sp>
      <p:pic>
        <p:nvPicPr>
          <p:cNvPr id="3" name="Bilde 2"/>
          <p:cNvPicPr>
            <a:picLocks noChangeAspect="1"/>
          </p:cNvPicPr>
          <p:nvPr/>
        </p:nvPicPr>
        <p:blipFill>
          <a:blip r:embed="rId2"/>
          <a:stretch>
            <a:fillRect/>
          </a:stretch>
        </p:blipFill>
        <p:spPr>
          <a:xfrm>
            <a:off x="8452207" y="3735582"/>
            <a:ext cx="3189371" cy="1771873"/>
          </a:xfrm>
          <a:prstGeom prst="rect">
            <a:avLst/>
          </a:prstGeom>
        </p:spPr>
      </p:pic>
      <p:pic>
        <p:nvPicPr>
          <p:cNvPr id="6" name="Bilde 5"/>
          <p:cNvPicPr>
            <a:picLocks noChangeAspect="1"/>
          </p:cNvPicPr>
          <p:nvPr/>
        </p:nvPicPr>
        <p:blipFill>
          <a:blip r:embed="rId3"/>
          <a:stretch>
            <a:fillRect/>
          </a:stretch>
        </p:blipFill>
        <p:spPr>
          <a:xfrm>
            <a:off x="8402223" y="1864657"/>
            <a:ext cx="3205613" cy="1255532"/>
          </a:xfrm>
          <a:prstGeom prst="rect">
            <a:avLst/>
          </a:prstGeom>
        </p:spPr>
      </p:pic>
    </p:spTree>
    <p:extLst>
      <p:ext uri="{BB962C8B-B14F-4D97-AF65-F5344CB8AC3E}">
        <p14:creationId xmlns:p14="http://schemas.microsoft.com/office/powerpoint/2010/main" val="607789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523999" y="111711"/>
            <a:ext cx="9144000" cy="2387600"/>
          </a:xfrm>
        </p:spPr>
        <p:txBody>
          <a:bodyPr>
            <a:normAutofit/>
          </a:bodyPr>
          <a:lstStyle/>
          <a:p>
            <a:r>
              <a:rPr lang="nb-NO" sz="3600" b="1" dirty="0" err="1">
                <a:latin typeface="Arial" panose="020B0604020202020204" pitchFamily="34" charset="0"/>
                <a:cs typeface="Arial" panose="020B0604020202020204" pitchFamily="34" charset="0"/>
              </a:rPr>
              <a:t>Åtestasjoner</a:t>
            </a:r>
            <a:br>
              <a:rPr lang="nb-NO" dirty="0"/>
            </a:br>
            <a:endParaRPr lang="nb-NO" dirty="0"/>
          </a:p>
        </p:txBody>
      </p:sp>
      <p:pic>
        <p:nvPicPr>
          <p:cNvPr id="4" name="Bilde 3"/>
          <p:cNvPicPr>
            <a:picLocks noChangeAspect="1"/>
          </p:cNvPicPr>
          <p:nvPr/>
        </p:nvPicPr>
        <p:blipFill>
          <a:blip r:embed="rId3"/>
          <a:stretch>
            <a:fillRect/>
          </a:stretch>
        </p:blipFill>
        <p:spPr>
          <a:xfrm>
            <a:off x="1288263" y="2291866"/>
            <a:ext cx="2457454" cy="2457454"/>
          </a:xfrm>
          <a:prstGeom prst="rect">
            <a:avLst/>
          </a:prstGeom>
        </p:spPr>
      </p:pic>
      <p:pic>
        <p:nvPicPr>
          <p:cNvPr id="5" name="Bilde 4"/>
          <p:cNvPicPr>
            <a:picLocks noChangeAspect="1"/>
          </p:cNvPicPr>
          <p:nvPr/>
        </p:nvPicPr>
        <p:blipFill>
          <a:blip r:embed="rId4"/>
          <a:stretch>
            <a:fillRect/>
          </a:stretch>
        </p:blipFill>
        <p:spPr>
          <a:xfrm>
            <a:off x="4796341" y="2866022"/>
            <a:ext cx="2371550" cy="1774090"/>
          </a:xfrm>
          <a:prstGeom prst="rect">
            <a:avLst/>
          </a:prstGeom>
        </p:spPr>
      </p:pic>
      <p:pic>
        <p:nvPicPr>
          <p:cNvPr id="6" name="Bilde 5"/>
          <p:cNvPicPr>
            <a:picLocks noChangeAspect="1"/>
          </p:cNvPicPr>
          <p:nvPr/>
        </p:nvPicPr>
        <p:blipFill>
          <a:blip r:embed="rId5"/>
          <a:stretch>
            <a:fillRect/>
          </a:stretch>
        </p:blipFill>
        <p:spPr>
          <a:xfrm>
            <a:off x="8052247" y="2603385"/>
            <a:ext cx="3010460" cy="2036727"/>
          </a:xfrm>
          <a:prstGeom prst="rect">
            <a:avLst/>
          </a:prstGeom>
        </p:spPr>
      </p:pic>
    </p:spTree>
    <p:extLst>
      <p:ext uri="{BB962C8B-B14F-4D97-AF65-F5344CB8AC3E}">
        <p14:creationId xmlns:p14="http://schemas.microsoft.com/office/powerpoint/2010/main" val="479071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a:latin typeface="Arial" panose="020B0604020202020204" pitchFamily="34" charset="0"/>
                <a:cs typeface="Arial" panose="020B0604020202020204" pitchFamily="34" charset="0"/>
              </a:rPr>
              <a:t>Bruk av </a:t>
            </a:r>
            <a:r>
              <a:rPr lang="nb-NO" altLang="nb-NO" sz="3600" b="1" dirty="0" err="1">
                <a:latin typeface="Arial" panose="020B0604020202020204" pitchFamily="34" charset="0"/>
                <a:cs typeface="Arial" panose="020B0604020202020204" pitchFamily="34" charset="0"/>
              </a:rPr>
              <a:t>åtestasjon</a:t>
            </a:r>
            <a:endParaRPr lang="nb-NO" altLang="nb-NO" sz="3600" b="1"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a:xfrm>
            <a:off x="942473" y="1605542"/>
            <a:ext cx="6452937" cy="4351338"/>
          </a:xfrm>
        </p:spPr>
        <p:txBody>
          <a:bodyPr>
            <a:normAutofit/>
          </a:bodyPr>
          <a:lstStyle/>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Hvorfor bruke </a:t>
            </a:r>
            <a:r>
              <a:rPr lang="nb-NO" altLang="nb-NO" sz="2400" kern="0" dirty="0" err="1">
                <a:solidFill>
                  <a:srgbClr val="000000"/>
                </a:solidFill>
                <a:latin typeface="Arial"/>
              </a:rPr>
              <a:t>åtestasjoner</a:t>
            </a:r>
            <a:r>
              <a:rPr lang="nb-NO" altLang="nb-NO" sz="2400" kern="0" dirty="0">
                <a:solidFill>
                  <a:srgbClr val="000000"/>
                </a:solidFill>
                <a:latin typeface="Arial"/>
              </a:rPr>
              <a:t>?</a:t>
            </a:r>
          </a:p>
          <a:p>
            <a:pPr marL="742950" lvl="1" indent="-285750" fontAlgn="base">
              <a:lnSpc>
                <a:spcPct val="100000"/>
              </a:lnSpc>
              <a:spcBef>
                <a:spcPct val="20000"/>
              </a:spcBef>
              <a:spcAft>
                <a:spcPct val="0"/>
              </a:spcAft>
              <a:buFontTx/>
              <a:buChar char="–"/>
            </a:pPr>
            <a:endParaRPr lang="nb-NO" altLang="nb-NO" sz="2000" kern="0" dirty="0">
              <a:solidFill>
                <a:srgbClr val="000000"/>
              </a:solidFill>
              <a:latin typeface="Arial"/>
            </a:endParaRP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Redusere risiko for forgiftning</a:t>
            </a:r>
          </a:p>
          <a:p>
            <a:pPr lvl="1" fontAlgn="base">
              <a:lnSpc>
                <a:spcPct val="100000"/>
              </a:lnSpc>
              <a:spcBef>
                <a:spcPct val="20000"/>
              </a:spcBef>
              <a:spcAft>
                <a:spcPct val="0"/>
              </a:spcAft>
              <a:buFont typeface="Wingdings" panose="05000000000000000000" pitchFamily="2" charset="2"/>
              <a:buChar char="Ø"/>
            </a:pPr>
            <a:endParaRPr lang="nb-NO" altLang="nb-NO" sz="2000" kern="0" dirty="0">
              <a:solidFill>
                <a:srgbClr val="000000"/>
              </a:solidFill>
              <a:latin typeface="Arial"/>
            </a:endParaRP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Beskytte åten mot miljøet</a:t>
            </a:r>
          </a:p>
          <a:p>
            <a:pPr lvl="1" fontAlgn="base">
              <a:lnSpc>
                <a:spcPct val="100000"/>
              </a:lnSpc>
              <a:spcBef>
                <a:spcPct val="20000"/>
              </a:spcBef>
              <a:spcAft>
                <a:spcPct val="0"/>
              </a:spcAft>
              <a:buFont typeface="Wingdings" panose="05000000000000000000" pitchFamily="2" charset="2"/>
              <a:buChar char="Ø"/>
            </a:pPr>
            <a:endParaRPr lang="nb-NO" altLang="nb-NO" sz="2000" kern="0" dirty="0">
              <a:solidFill>
                <a:srgbClr val="000000"/>
              </a:solidFill>
              <a:latin typeface="Arial"/>
            </a:endParaRP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Overvåke aktivitet av skadedyr</a:t>
            </a:r>
          </a:p>
          <a:p>
            <a:pPr lvl="1" fontAlgn="base">
              <a:lnSpc>
                <a:spcPct val="100000"/>
              </a:lnSpc>
              <a:spcBef>
                <a:spcPct val="20000"/>
              </a:spcBef>
              <a:spcAft>
                <a:spcPct val="0"/>
              </a:spcAft>
              <a:buFont typeface="Wingdings" panose="05000000000000000000" pitchFamily="2" charset="2"/>
              <a:buChar char="Ø"/>
            </a:pPr>
            <a:endParaRPr lang="nb-NO" altLang="nb-NO" sz="2000" kern="0" dirty="0">
              <a:solidFill>
                <a:srgbClr val="000000"/>
              </a:solidFill>
              <a:latin typeface="Arial"/>
            </a:endParaRP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Mulighet for å fjerne åte etter bekjempelsen</a:t>
            </a:r>
          </a:p>
          <a:p>
            <a:pPr lvl="1" fontAlgn="base">
              <a:lnSpc>
                <a:spcPct val="100000"/>
              </a:lnSpc>
              <a:spcBef>
                <a:spcPct val="20000"/>
              </a:spcBef>
              <a:spcAft>
                <a:spcPct val="0"/>
              </a:spcAft>
              <a:buFont typeface="Wingdings" panose="05000000000000000000" pitchFamily="2" charset="2"/>
              <a:buChar char="Ø"/>
            </a:pPr>
            <a:endParaRPr lang="nb-NO" altLang="nb-NO" sz="2000" kern="0" dirty="0">
              <a:solidFill>
                <a:srgbClr val="000000"/>
              </a:solidFill>
              <a:latin typeface="Arial"/>
            </a:endParaRP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Mulighet for riktig merking</a:t>
            </a:r>
          </a:p>
          <a:p>
            <a:endParaRPr lang="nb-NO" dirty="0"/>
          </a:p>
        </p:txBody>
      </p:sp>
      <p:pic>
        <p:nvPicPr>
          <p:cNvPr id="3" name="Bilde 2"/>
          <p:cNvPicPr>
            <a:picLocks noChangeAspect="1"/>
          </p:cNvPicPr>
          <p:nvPr/>
        </p:nvPicPr>
        <p:blipFill>
          <a:blip r:embed="rId3"/>
          <a:stretch>
            <a:fillRect/>
          </a:stretch>
        </p:blipFill>
        <p:spPr>
          <a:xfrm>
            <a:off x="7395410" y="1646913"/>
            <a:ext cx="3097036" cy="4316342"/>
          </a:xfrm>
          <a:prstGeom prst="rect">
            <a:avLst/>
          </a:prstGeom>
        </p:spPr>
      </p:pic>
    </p:spTree>
    <p:extLst>
      <p:ext uri="{BB962C8B-B14F-4D97-AF65-F5344CB8AC3E}">
        <p14:creationId xmlns:p14="http://schemas.microsoft.com/office/powerpoint/2010/main" val="119774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a:solidFill>
                  <a:prstClr val="black"/>
                </a:solidFill>
                <a:latin typeface="Arial" panose="020B0604020202020204" pitchFamily="34" charset="0"/>
                <a:cs typeface="Arial" panose="020B0604020202020204" pitchFamily="34" charset="0"/>
              </a:rPr>
              <a:t>Kontaktmidler</a:t>
            </a:r>
            <a:endParaRPr lang="nb-NO" sz="48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838200" y="1825625"/>
            <a:ext cx="7204113" cy="4351338"/>
          </a:xfrm>
        </p:spPr>
        <p:txBody>
          <a:bodyPr/>
          <a:lstStyle/>
          <a:p>
            <a:pPr lvl="0"/>
            <a:r>
              <a:rPr lang="nb-NO" altLang="nb-NO" sz="2400" dirty="0">
                <a:solidFill>
                  <a:prstClr val="black"/>
                </a:solidFill>
                <a:latin typeface="Arial" panose="020B0604020202020204" pitchFamily="34" charset="0"/>
                <a:cs typeface="Arial" panose="020B0604020202020204" pitchFamily="34" charset="0"/>
              </a:rPr>
              <a:t>Kontaktmidler skal komme i pelsen på dyrene og deretter spises under pelsstell</a:t>
            </a: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Skum (kun godkjente skadedyrbekjempere)</a:t>
            </a: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Tidligere pulver og gel</a:t>
            </a:r>
          </a:p>
          <a:p>
            <a:pPr lvl="1">
              <a:buFont typeface="Wingdings" panose="05000000000000000000" pitchFamily="2" charset="2"/>
              <a:buChar char="Ø"/>
            </a:pPr>
            <a:r>
              <a:rPr lang="nb-NO" altLang="nb-NO" sz="2000" dirty="0">
                <a:solidFill>
                  <a:prstClr val="black"/>
                </a:solidFill>
                <a:latin typeface="Arial" panose="020B0604020202020204" pitchFamily="34" charset="0"/>
                <a:cs typeface="Arial" panose="020B0604020202020204" pitchFamily="34" charset="0"/>
              </a:rPr>
              <a:t>Brukes kun innendørs</a:t>
            </a:r>
          </a:p>
          <a:p>
            <a:endParaRPr lang="nb-NO" dirty="0"/>
          </a:p>
        </p:txBody>
      </p:sp>
      <p:pic>
        <p:nvPicPr>
          <p:cNvPr id="7" name="Bilde 6"/>
          <p:cNvPicPr>
            <a:picLocks noChangeAspect="1"/>
          </p:cNvPicPr>
          <p:nvPr/>
        </p:nvPicPr>
        <p:blipFill>
          <a:blip r:embed="rId3"/>
          <a:stretch>
            <a:fillRect/>
          </a:stretch>
        </p:blipFill>
        <p:spPr>
          <a:xfrm>
            <a:off x="9089891" y="1942113"/>
            <a:ext cx="2054530" cy="1646063"/>
          </a:xfrm>
          <a:prstGeom prst="rect">
            <a:avLst/>
          </a:prstGeom>
        </p:spPr>
      </p:pic>
      <p:pic>
        <p:nvPicPr>
          <p:cNvPr id="8" name="Bilde 7"/>
          <p:cNvPicPr>
            <a:picLocks noChangeAspect="1"/>
          </p:cNvPicPr>
          <p:nvPr/>
        </p:nvPicPr>
        <p:blipFill>
          <a:blip r:embed="rId4"/>
          <a:stretch>
            <a:fillRect/>
          </a:stretch>
        </p:blipFill>
        <p:spPr>
          <a:xfrm>
            <a:off x="9089891" y="3818136"/>
            <a:ext cx="2054530" cy="1341602"/>
          </a:xfrm>
          <a:prstGeom prst="rect">
            <a:avLst/>
          </a:prstGeom>
        </p:spPr>
      </p:pic>
      <p:pic>
        <p:nvPicPr>
          <p:cNvPr id="9" name="Bilde 8"/>
          <p:cNvPicPr>
            <a:picLocks noChangeAspect="1"/>
          </p:cNvPicPr>
          <p:nvPr/>
        </p:nvPicPr>
        <p:blipFill>
          <a:blip r:embed="rId5"/>
          <a:stretch>
            <a:fillRect/>
          </a:stretch>
        </p:blipFill>
        <p:spPr>
          <a:xfrm>
            <a:off x="6236777" y="3456122"/>
            <a:ext cx="2129966" cy="2129966"/>
          </a:xfrm>
          <a:prstGeom prst="rect">
            <a:avLst/>
          </a:prstGeom>
        </p:spPr>
      </p:pic>
    </p:spTree>
    <p:extLst>
      <p:ext uri="{BB962C8B-B14F-4D97-AF65-F5344CB8AC3E}">
        <p14:creationId xmlns:p14="http://schemas.microsoft.com/office/powerpoint/2010/main" val="52875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err="1">
                <a:latin typeface="Arial" panose="020B0604020202020204" pitchFamily="34" charset="0"/>
                <a:cs typeface="Arial" panose="020B0604020202020204" pitchFamily="34" charset="0"/>
              </a:rPr>
              <a:t>Åtestasjoner</a:t>
            </a:r>
            <a:endParaRPr lang="nb-NO" altLang="nb-NO" sz="3600" b="1"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a:xfrm>
            <a:off x="902219" y="1693888"/>
            <a:ext cx="8963675" cy="4351338"/>
          </a:xfrm>
        </p:spPr>
        <p:txBody>
          <a:bodyPr>
            <a:normAutofit/>
          </a:bodyPr>
          <a:lstStyle/>
          <a:p>
            <a:r>
              <a:rPr lang="nb-NO" sz="2400" u="sng" dirty="0">
                <a:latin typeface="Arial" panose="020B0604020202020204" pitchFamily="34" charset="0"/>
                <a:cs typeface="Arial" panose="020B0604020202020204" pitchFamily="34" charset="0"/>
              </a:rPr>
              <a:t>Skal</a:t>
            </a:r>
            <a:r>
              <a:rPr lang="nb-NO" sz="2400" dirty="0">
                <a:latin typeface="Arial" panose="020B0604020202020204" pitchFamily="34" charset="0"/>
                <a:cs typeface="Arial" panose="020B0604020202020204" pitchFamily="34" charset="0"/>
              </a:rPr>
              <a:t> merkes med:</a:t>
            </a:r>
          </a:p>
          <a:p>
            <a:pPr lvl="1">
              <a:buFont typeface="Wingdings" panose="05000000000000000000" pitchFamily="2" charset="2"/>
              <a:buChar char="Ø"/>
            </a:pPr>
            <a:r>
              <a:rPr lang="nb-NO" sz="2000" dirty="0">
                <a:latin typeface="Arial" panose="020B0604020202020204" pitchFamily="34" charset="0"/>
                <a:cs typeface="Arial" panose="020B0604020202020204" pitchFamily="34" charset="0"/>
              </a:rPr>
              <a:t>Produktnavn eller godkjenningsnummer på åte</a:t>
            </a:r>
          </a:p>
          <a:p>
            <a:pPr lvl="1">
              <a:buFont typeface="Wingdings" panose="05000000000000000000" pitchFamily="2" charset="2"/>
              <a:buChar char="Ø"/>
            </a:pPr>
            <a:r>
              <a:rPr lang="nb-NO" sz="2000" dirty="0">
                <a:latin typeface="Arial" panose="020B0604020202020204" pitchFamily="34" charset="0"/>
                <a:cs typeface="Arial" panose="020B0604020202020204" pitchFamily="34" charset="0"/>
              </a:rPr>
              <a:t>Aktivt stoff</a:t>
            </a:r>
          </a:p>
          <a:p>
            <a:pPr lvl="1">
              <a:buFont typeface="Wingdings" panose="05000000000000000000" pitchFamily="2" charset="2"/>
              <a:buChar char="Ø"/>
            </a:pPr>
            <a:r>
              <a:rPr lang="nb-NO" sz="2000" b="0" i="0" dirty="0">
                <a:solidFill>
                  <a:srgbClr val="222222"/>
                </a:solidFill>
                <a:effectLst/>
                <a:latin typeface="Arial" panose="020B0604020202020204" pitchFamily="34" charset="0"/>
                <a:cs typeface="Arial" panose="020B0604020202020204" pitchFamily="34" charset="0"/>
              </a:rPr>
              <a:t>Navn på ansvarlig skadedyrfirma</a:t>
            </a:r>
            <a:endParaRPr lang="nb-NO" sz="2000"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nb-NO" sz="2000" i="1" dirty="0">
                <a:latin typeface="Arial" panose="020B0604020202020204" pitchFamily="34" charset="0"/>
                <a:cs typeface="Arial" panose="020B0604020202020204" pitchFamily="34" charset="0"/>
              </a:rPr>
              <a:t>«Må ikke fjernes eller åpnes»</a:t>
            </a:r>
          </a:p>
          <a:p>
            <a:pPr lvl="1">
              <a:buFont typeface="Wingdings" panose="05000000000000000000" pitchFamily="2" charset="2"/>
              <a:buChar char="Ø"/>
            </a:pPr>
            <a:r>
              <a:rPr lang="nb-NO" sz="2000" i="1" dirty="0">
                <a:latin typeface="Arial" panose="020B0604020202020204" pitchFamily="34" charset="0"/>
                <a:cs typeface="Arial" panose="020B0604020202020204" pitchFamily="34" charset="0"/>
              </a:rPr>
              <a:t>«Inneholder muse- eller rottegift»</a:t>
            </a:r>
          </a:p>
          <a:p>
            <a:pPr lvl="1">
              <a:buFont typeface="Wingdings" panose="05000000000000000000" pitchFamily="2" charset="2"/>
              <a:buChar char="Ø"/>
            </a:pPr>
            <a:r>
              <a:rPr lang="nb-NO" sz="2000" i="1" dirty="0">
                <a:latin typeface="Arial" panose="020B0604020202020204" pitchFamily="34" charset="0"/>
                <a:cs typeface="Arial" panose="020B0604020202020204" pitchFamily="34" charset="0"/>
              </a:rPr>
              <a:t>«Ved mistanke om forgiftning kontakt Giftinformasjonen (22 59 13 00)»</a:t>
            </a:r>
          </a:p>
          <a:p>
            <a:endParaRPr lang="nb-NO" dirty="0">
              <a:latin typeface="Arial" panose="020B0604020202020204" pitchFamily="34" charset="0"/>
              <a:cs typeface="Arial" panose="020B0604020202020204" pitchFamily="34" charset="0"/>
            </a:endParaRPr>
          </a:p>
          <a:p>
            <a:r>
              <a:rPr lang="nb-NO" sz="2400" u="sng" dirty="0">
                <a:latin typeface="Arial" panose="020B0604020202020204" pitchFamily="34" charset="0"/>
                <a:cs typeface="Arial" panose="020B0604020202020204" pitchFamily="34" charset="0"/>
              </a:rPr>
              <a:t>Bør</a:t>
            </a:r>
            <a:r>
              <a:rPr lang="nb-NO" sz="2400" dirty="0">
                <a:latin typeface="Arial" panose="020B0604020202020204" pitchFamily="34" charset="0"/>
                <a:cs typeface="Arial" panose="020B0604020202020204" pitchFamily="34" charset="0"/>
              </a:rPr>
              <a:t> merkes med:</a:t>
            </a:r>
          </a:p>
          <a:p>
            <a:pPr lvl="1">
              <a:buFont typeface="Wingdings" panose="05000000000000000000" pitchFamily="2" charset="2"/>
              <a:buChar char="Ø"/>
            </a:pPr>
            <a:r>
              <a:rPr lang="nb-NO" sz="2000" dirty="0">
                <a:latin typeface="Arial" panose="020B0604020202020204" pitchFamily="34" charset="0"/>
                <a:cs typeface="Arial" panose="020B0604020202020204" pitchFamily="34" charset="0"/>
              </a:rPr>
              <a:t>Mengde gift</a:t>
            </a:r>
          </a:p>
          <a:p>
            <a:pPr lvl="1">
              <a:buFont typeface="Wingdings" panose="05000000000000000000" pitchFamily="2" charset="2"/>
              <a:buChar char="Ø"/>
            </a:pPr>
            <a:r>
              <a:rPr lang="nb-NO" sz="2000" dirty="0">
                <a:latin typeface="Arial" panose="020B0604020202020204" pitchFamily="34" charset="0"/>
                <a:cs typeface="Arial" panose="020B0604020202020204" pitchFamily="34" charset="0"/>
              </a:rPr>
              <a:t>Dato for siste kontroll</a:t>
            </a:r>
          </a:p>
        </p:txBody>
      </p:sp>
      <p:pic>
        <p:nvPicPr>
          <p:cNvPr id="14" name="Bilde 13"/>
          <p:cNvPicPr>
            <a:picLocks noChangeAspect="1"/>
          </p:cNvPicPr>
          <p:nvPr/>
        </p:nvPicPr>
        <p:blipFill>
          <a:blip r:embed="rId3"/>
          <a:stretch>
            <a:fillRect/>
          </a:stretch>
        </p:blipFill>
        <p:spPr>
          <a:xfrm>
            <a:off x="9032662" y="1424711"/>
            <a:ext cx="2934500" cy="1654091"/>
          </a:xfrm>
          <a:prstGeom prst="rect">
            <a:avLst/>
          </a:prstGeom>
        </p:spPr>
      </p:pic>
    </p:spTree>
    <p:extLst>
      <p:ext uri="{BB962C8B-B14F-4D97-AF65-F5344CB8AC3E}">
        <p14:creationId xmlns:p14="http://schemas.microsoft.com/office/powerpoint/2010/main" val="251793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err="1">
                <a:latin typeface="Arial" panose="020B0604020202020204" pitchFamily="34" charset="0"/>
                <a:cs typeface="Arial" panose="020B0604020202020204" pitchFamily="34" charset="0"/>
              </a:rPr>
              <a:t>Åtestasjoner</a:t>
            </a:r>
            <a:endParaRPr lang="nb-NO" altLang="nb-NO" sz="3600" b="1"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a:xfrm>
            <a:off x="902220" y="1693888"/>
            <a:ext cx="5181600" cy="4351338"/>
          </a:xfrm>
        </p:spPr>
        <p:txBody>
          <a:bodyPr/>
          <a:lstStyle/>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Konstruksjon</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To åpninger</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Plass til flere dyr</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Mulig å feste åte</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Vinkler/hjørner</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Låsbar</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Mulig å feste i bakken</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Metall/plast, ikke papp</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Farge</a:t>
            </a:r>
          </a:p>
          <a:p>
            <a:pPr lvl="1" fontAlgn="base">
              <a:lnSpc>
                <a:spcPct val="100000"/>
              </a:lnSpc>
              <a:spcBef>
                <a:spcPct val="20000"/>
              </a:spcBef>
              <a:spcAft>
                <a:spcPct val="0"/>
              </a:spcAft>
              <a:buFont typeface="Wingdings" panose="05000000000000000000" pitchFamily="2" charset="2"/>
              <a:buChar char="Ø"/>
            </a:pPr>
            <a:r>
              <a:rPr lang="nb-NO" altLang="nb-NO" sz="2000" kern="0" dirty="0">
                <a:latin typeface="Arial"/>
              </a:rPr>
              <a:t>Merking</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Noen har vindu for lettere inspeksjon</a:t>
            </a:r>
          </a:p>
          <a:p>
            <a:endParaRPr lang="nb-NO" dirty="0"/>
          </a:p>
        </p:txBody>
      </p:sp>
      <p:pic>
        <p:nvPicPr>
          <p:cNvPr id="3" name="Plassholder for innhold 2"/>
          <p:cNvPicPr>
            <a:picLocks noGrp="1" noChangeAspect="1"/>
          </p:cNvPicPr>
          <p:nvPr>
            <p:ph sz="half" idx="2"/>
          </p:nvPr>
        </p:nvPicPr>
        <p:blipFill>
          <a:blip r:embed="rId3"/>
          <a:stretch>
            <a:fillRect/>
          </a:stretch>
        </p:blipFill>
        <p:spPr>
          <a:xfrm>
            <a:off x="5810745" y="1804524"/>
            <a:ext cx="2196770" cy="2196770"/>
          </a:xfrm>
          <a:prstGeom prst="rect">
            <a:avLst/>
          </a:prstGeom>
        </p:spPr>
      </p:pic>
      <p:pic>
        <p:nvPicPr>
          <p:cNvPr id="6" name="Bilde 5"/>
          <p:cNvPicPr>
            <a:picLocks noChangeAspect="1"/>
          </p:cNvPicPr>
          <p:nvPr/>
        </p:nvPicPr>
        <p:blipFill>
          <a:blip r:embed="rId4"/>
          <a:stretch>
            <a:fillRect/>
          </a:stretch>
        </p:blipFill>
        <p:spPr>
          <a:xfrm>
            <a:off x="9145650" y="1787821"/>
            <a:ext cx="2627604" cy="2627604"/>
          </a:xfrm>
          <a:prstGeom prst="rect">
            <a:avLst/>
          </a:prstGeom>
        </p:spPr>
      </p:pic>
      <p:pic>
        <p:nvPicPr>
          <p:cNvPr id="8" name="Bilde 7"/>
          <p:cNvPicPr>
            <a:picLocks noChangeAspect="1"/>
          </p:cNvPicPr>
          <p:nvPr/>
        </p:nvPicPr>
        <p:blipFill>
          <a:blip r:embed="rId5"/>
          <a:stretch>
            <a:fillRect/>
          </a:stretch>
        </p:blipFill>
        <p:spPr>
          <a:xfrm>
            <a:off x="7396570" y="4001294"/>
            <a:ext cx="2853175" cy="1646063"/>
          </a:xfrm>
          <a:prstGeom prst="rect">
            <a:avLst/>
          </a:prstGeom>
        </p:spPr>
      </p:pic>
    </p:spTree>
    <p:extLst>
      <p:ext uri="{BB962C8B-B14F-4D97-AF65-F5344CB8AC3E}">
        <p14:creationId xmlns:p14="http://schemas.microsoft.com/office/powerpoint/2010/main" val="3671485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2"/>
          <p:cNvPicPr>
            <a:picLocks noGrp="1" noChangeAspect="1"/>
          </p:cNvPicPr>
          <p:nvPr>
            <p:ph sz="half" idx="1"/>
          </p:nvPr>
        </p:nvPicPr>
        <p:blipFill>
          <a:blip r:embed="rId3"/>
          <a:stretch>
            <a:fillRect/>
          </a:stretch>
        </p:blipFill>
        <p:spPr>
          <a:xfrm>
            <a:off x="1525224" y="1546294"/>
            <a:ext cx="3921432" cy="2849243"/>
          </a:xfrm>
          <a:prstGeom prst="rect">
            <a:avLst/>
          </a:prstGeom>
        </p:spPr>
      </p:pic>
      <p:pic>
        <p:nvPicPr>
          <p:cNvPr id="6" name="Bilde 5"/>
          <p:cNvPicPr>
            <a:picLocks noChangeAspect="1"/>
          </p:cNvPicPr>
          <p:nvPr/>
        </p:nvPicPr>
        <p:blipFill>
          <a:blip r:embed="rId4"/>
          <a:stretch>
            <a:fillRect/>
          </a:stretch>
        </p:blipFill>
        <p:spPr>
          <a:xfrm>
            <a:off x="6448926" y="453615"/>
            <a:ext cx="4079065" cy="5431540"/>
          </a:xfrm>
          <a:prstGeom prst="rect">
            <a:avLst/>
          </a:prstGeom>
        </p:spPr>
      </p:pic>
    </p:spTree>
    <p:extLst>
      <p:ext uri="{BB962C8B-B14F-4D97-AF65-F5344CB8AC3E}">
        <p14:creationId xmlns:p14="http://schemas.microsoft.com/office/powerpoint/2010/main" val="2767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altLang="nb-NO" sz="3600" b="1" dirty="0" err="1">
                <a:latin typeface="Arial" panose="020B0604020202020204" pitchFamily="34" charset="0"/>
                <a:cs typeface="Arial" panose="020B0604020202020204" pitchFamily="34" charset="0"/>
              </a:rPr>
              <a:t>Åtestasjoner</a:t>
            </a:r>
            <a:endParaRPr lang="nb-NO" altLang="nb-NO" sz="3600" b="1"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a:xfrm>
            <a:off x="838200" y="1825625"/>
            <a:ext cx="10515600" cy="4351338"/>
          </a:xfrm>
        </p:spPr>
        <p:txBody>
          <a:bodyPr/>
          <a:lstStyle/>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Åte på avveie</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Mye finnes rett rundt stasjonen</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Korn flyttes lettere enn voksblokker</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Poser er enkle å fjerne</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Pasta/gel er vanskelig å hamstre</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”Utspekulerte” dyr</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Flytende åte? </a:t>
            </a:r>
          </a:p>
          <a:p>
            <a:pPr lvl="2" fontAlgn="base">
              <a:lnSpc>
                <a:spcPct val="100000"/>
              </a:lnSpc>
              <a:spcBef>
                <a:spcPct val="20000"/>
              </a:spcBef>
              <a:spcAft>
                <a:spcPct val="0"/>
              </a:spcAft>
              <a:buFont typeface="Wingdings" panose="05000000000000000000" pitchFamily="2" charset="2"/>
              <a:buChar char="ü"/>
            </a:pPr>
            <a:r>
              <a:rPr lang="nb-NO" altLang="nb-NO" sz="1600" kern="0" dirty="0">
                <a:solidFill>
                  <a:srgbClr val="000000"/>
                </a:solidFill>
                <a:latin typeface="Arial"/>
              </a:rPr>
              <a:t>Ikke på markedet pr dags dato</a:t>
            </a:r>
            <a:endParaRPr lang="nb-NO" altLang="nb-NO" sz="1600" u="sng" kern="0" dirty="0">
              <a:solidFill>
                <a:srgbClr val="000000"/>
              </a:solidFill>
              <a:latin typeface="Arial"/>
            </a:endParaRPr>
          </a:p>
          <a:p>
            <a:pPr marL="342900" lvl="0" indent="-342900" fontAlgn="base">
              <a:lnSpc>
                <a:spcPct val="100000"/>
              </a:lnSpc>
              <a:spcBef>
                <a:spcPct val="20000"/>
              </a:spcBef>
              <a:spcAft>
                <a:spcPct val="0"/>
              </a:spcAft>
              <a:buFontTx/>
              <a:buChar char="•"/>
            </a:pPr>
            <a:endParaRPr lang="nb-NO" altLang="nb-NO" sz="2600" kern="0" dirty="0">
              <a:solidFill>
                <a:srgbClr val="000000"/>
              </a:solidFill>
              <a:latin typeface="Arial"/>
            </a:endParaRPr>
          </a:p>
          <a:p>
            <a:pPr marL="342900" lvl="0" indent="-342900" fontAlgn="base">
              <a:lnSpc>
                <a:spcPct val="100000"/>
              </a:lnSpc>
              <a:spcBef>
                <a:spcPct val="20000"/>
              </a:spcBef>
              <a:spcAft>
                <a:spcPct val="0"/>
              </a:spcAft>
              <a:buFontTx/>
              <a:buChar char="•"/>
            </a:pPr>
            <a:r>
              <a:rPr lang="nb-NO" altLang="nb-NO" sz="2400" kern="0" dirty="0" err="1">
                <a:solidFill>
                  <a:srgbClr val="000000"/>
                </a:solidFill>
                <a:latin typeface="Arial"/>
              </a:rPr>
              <a:t>Åtestasjoner</a:t>
            </a:r>
            <a:r>
              <a:rPr lang="nb-NO" altLang="nb-NO" sz="2400" kern="0" dirty="0">
                <a:solidFill>
                  <a:srgbClr val="000000"/>
                </a:solidFill>
                <a:latin typeface="Arial"/>
              </a:rPr>
              <a:t> skal være låst, festet i bakken/veggen, og all åte skal festes hvis mulig.</a:t>
            </a:r>
          </a:p>
          <a:p>
            <a:endParaRPr lang="nb-NO" dirty="0"/>
          </a:p>
        </p:txBody>
      </p:sp>
      <p:pic>
        <p:nvPicPr>
          <p:cNvPr id="3" name="Bilde 2"/>
          <p:cNvPicPr>
            <a:picLocks noChangeAspect="1"/>
          </p:cNvPicPr>
          <p:nvPr/>
        </p:nvPicPr>
        <p:blipFill>
          <a:blip r:embed="rId3"/>
          <a:stretch>
            <a:fillRect/>
          </a:stretch>
        </p:blipFill>
        <p:spPr>
          <a:xfrm>
            <a:off x="7512055" y="2190488"/>
            <a:ext cx="3279932" cy="1402202"/>
          </a:xfrm>
          <a:prstGeom prst="rect">
            <a:avLst/>
          </a:prstGeom>
        </p:spPr>
      </p:pic>
    </p:spTree>
    <p:extLst>
      <p:ext uri="{BB962C8B-B14F-4D97-AF65-F5344CB8AC3E}">
        <p14:creationId xmlns:p14="http://schemas.microsoft.com/office/powerpoint/2010/main" val="3079367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A861A4-50C6-6307-8C15-53D4877F3CC7}"/>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600A537-2712-7975-0B2A-17C14E2F1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tel 10">
            <a:extLst>
              <a:ext uri="{FF2B5EF4-FFF2-40B4-BE49-F238E27FC236}">
                <a16:creationId xmlns:a16="http://schemas.microsoft.com/office/drawing/2014/main" id="{AE16A92F-5177-BFE3-0DC3-4EDAFDA6E51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3600" b="1" kern="1200" dirty="0" err="1">
                <a:solidFill>
                  <a:schemeClr val="tx1"/>
                </a:solidFill>
                <a:latin typeface="Arial" panose="020B0604020202020204" pitchFamily="34" charset="0"/>
                <a:cs typeface="Arial" panose="020B0604020202020204" pitchFamily="34" charset="0"/>
              </a:rPr>
              <a:t>Retningslinjer</a:t>
            </a:r>
            <a:r>
              <a:rPr lang="en-US" sz="3600" b="1" kern="1200" dirty="0">
                <a:solidFill>
                  <a:schemeClr val="tx1"/>
                </a:solidFill>
                <a:latin typeface="Arial" panose="020B0604020202020204" pitchFamily="34" charset="0"/>
                <a:cs typeface="Arial" panose="020B0604020202020204" pitchFamily="34" charset="0"/>
              </a:rPr>
              <a:t> for bruk av </a:t>
            </a:r>
            <a:r>
              <a:rPr lang="en-US" sz="3600" b="1" kern="1200" dirty="0" err="1">
                <a:solidFill>
                  <a:schemeClr val="tx1"/>
                </a:solidFill>
                <a:latin typeface="Arial" panose="020B0604020202020204" pitchFamily="34" charset="0"/>
                <a:cs typeface="Arial" panose="020B0604020202020204" pitchFamily="34" charset="0"/>
              </a:rPr>
              <a:t>forgiftet</a:t>
            </a:r>
            <a:r>
              <a:rPr lang="en-US" sz="3600" b="1" kern="1200" dirty="0">
                <a:solidFill>
                  <a:schemeClr val="tx1"/>
                </a:solidFill>
                <a:latin typeface="Arial" panose="020B0604020202020204" pitchFamily="34" charset="0"/>
                <a:cs typeface="Arial" panose="020B0604020202020204" pitchFamily="34" charset="0"/>
              </a:rPr>
              <a:t> </a:t>
            </a:r>
            <a:r>
              <a:rPr lang="en-US" sz="3600" b="1" kern="1200" dirty="0" err="1">
                <a:solidFill>
                  <a:schemeClr val="tx1"/>
                </a:solidFill>
                <a:latin typeface="Arial" panose="020B0604020202020204" pitchFamily="34" charset="0"/>
                <a:cs typeface="Arial" panose="020B0604020202020204" pitchFamily="34" charset="0"/>
              </a:rPr>
              <a:t>åte</a:t>
            </a:r>
            <a:endParaRPr lang="en-US" sz="3600" b="1" kern="1200" dirty="0">
              <a:solidFill>
                <a:schemeClr val="tx1"/>
              </a:solidFill>
              <a:latin typeface="Arial" panose="020B0604020202020204" pitchFamily="34" charset="0"/>
              <a:cs typeface="Arial" panose="020B0604020202020204" pitchFamily="34" charset="0"/>
            </a:endParaRPr>
          </a:p>
        </p:txBody>
      </p:sp>
      <p:sp>
        <p:nvSpPr>
          <p:cNvPr id="27" name="sketch line">
            <a:extLst>
              <a:ext uri="{FF2B5EF4-FFF2-40B4-BE49-F238E27FC236}">
                <a16:creationId xmlns:a16="http://schemas.microsoft.com/office/drawing/2014/main" id="{836CEA73-AD41-21B2-988F-6AB7B8AFF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lassholder for innhold 1">
            <a:extLst>
              <a:ext uri="{FF2B5EF4-FFF2-40B4-BE49-F238E27FC236}">
                <a16:creationId xmlns:a16="http://schemas.microsoft.com/office/drawing/2014/main" id="{C050D973-04D9-79D3-BFB3-83A3F0555917}"/>
              </a:ext>
            </a:extLst>
          </p:cNvPr>
          <p:cNvSpPr>
            <a:spLocks noGrp="1"/>
          </p:cNvSpPr>
          <p:nvPr>
            <p:ph sz="half" idx="1"/>
          </p:nvPr>
        </p:nvSpPr>
        <p:spPr>
          <a:xfrm>
            <a:off x="838200" y="1929384"/>
            <a:ext cx="10515600" cy="4251960"/>
          </a:xfrm>
        </p:spPr>
        <p:txBody>
          <a:bodyPr vert="horz" lIns="91440" tIns="45720" rIns="91440" bIns="45720" rtlCol="0">
            <a:normAutofit/>
          </a:bodyPr>
          <a:lstStyle/>
          <a:p>
            <a:pPr marL="342900" fontAlgn="base">
              <a:spcBef>
                <a:spcPct val="20000"/>
              </a:spcBef>
              <a:spcAft>
                <a:spcPct val="0"/>
              </a:spcAft>
            </a:pPr>
            <a:r>
              <a:rPr lang="en-US" altLang="nb-NO" sz="2000" b="1" dirty="0" err="1">
                <a:latin typeface="Arial" panose="020B0604020202020204" pitchFamily="34" charset="0"/>
                <a:cs typeface="Arial" panose="020B0604020202020204" pitchFamily="34" charset="0"/>
              </a:rPr>
              <a:t>Kjemisk</a:t>
            </a:r>
            <a:r>
              <a:rPr lang="en-US" altLang="nb-NO" sz="2000" b="1" dirty="0">
                <a:latin typeface="Arial" panose="020B0604020202020204" pitchFamily="34" charset="0"/>
                <a:cs typeface="Arial" panose="020B0604020202020204" pitchFamily="34" charset="0"/>
              </a:rPr>
              <a:t> </a:t>
            </a:r>
            <a:r>
              <a:rPr lang="en-US" altLang="nb-NO" sz="2000" b="1" dirty="0" err="1">
                <a:latin typeface="Arial" panose="020B0604020202020204" pitchFamily="34" charset="0"/>
                <a:cs typeface="Arial" panose="020B0604020202020204" pitchFamily="34" charset="0"/>
              </a:rPr>
              <a:t>forebygging</a:t>
            </a:r>
            <a:r>
              <a:rPr lang="en-US" altLang="nb-NO" sz="2000" b="1" dirty="0">
                <a:latin typeface="Arial" panose="020B0604020202020204" pitchFamily="34" charset="0"/>
                <a:cs typeface="Arial" panose="020B0604020202020204" pitchFamily="34" charset="0"/>
              </a:rPr>
              <a:t> (“permanent baiting”) er </a:t>
            </a:r>
            <a:r>
              <a:rPr lang="en-US" altLang="nb-NO" sz="2000" b="1" dirty="0" err="1">
                <a:latin typeface="Arial" panose="020B0604020202020204" pitchFamily="34" charset="0"/>
                <a:cs typeface="Arial" panose="020B0604020202020204" pitchFamily="34" charset="0"/>
              </a:rPr>
              <a:t>forbudt</a:t>
            </a:r>
            <a:r>
              <a:rPr lang="en-US" altLang="nb-NO" sz="2000" b="1" dirty="0">
                <a:latin typeface="Arial" panose="020B0604020202020204" pitchFamily="34" charset="0"/>
                <a:cs typeface="Arial" panose="020B0604020202020204" pitchFamily="34" charset="0"/>
              </a:rPr>
              <a:t>!</a:t>
            </a:r>
          </a:p>
          <a:p>
            <a:pPr marL="857250" lvl="1" indent="-285750" fontAlgn="base">
              <a:spcBef>
                <a:spcPct val="20000"/>
              </a:spcBef>
              <a:spcAft>
                <a:spcPct val="0"/>
              </a:spcAft>
              <a:buFont typeface="Wingdings" panose="05000000000000000000" pitchFamily="2" charset="2"/>
              <a:buChar char="Ø"/>
            </a:pPr>
            <a:r>
              <a:rPr lang="en-US" altLang="nb-NO" sz="1600" dirty="0" err="1">
                <a:latin typeface="Arial" panose="020B0604020202020204" pitchFamily="34" charset="0"/>
                <a:cs typeface="Arial" panose="020B0604020202020204" pitchFamily="34" charset="0"/>
              </a:rPr>
              <a:t>Kontinuerlig</a:t>
            </a:r>
            <a:r>
              <a:rPr lang="en-US" altLang="nb-NO" sz="1600" dirty="0">
                <a:latin typeface="Arial" panose="020B0604020202020204" pitchFamily="34" charset="0"/>
                <a:cs typeface="Arial" panose="020B0604020202020204" pitchFamily="34" charset="0"/>
              </a:rPr>
              <a:t> </a:t>
            </a:r>
            <a:r>
              <a:rPr lang="en-US" altLang="nb-NO" sz="1600" dirty="0" err="1">
                <a:latin typeface="Arial" panose="020B0604020202020204" pitchFamily="34" charset="0"/>
                <a:cs typeface="Arial" panose="020B0604020202020204" pitchFamily="34" charset="0"/>
              </a:rPr>
              <a:t>giftbruk</a:t>
            </a:r>
            <a:r>
              <a:rPr lang="en-US" altLang="nb-NO" sz="1600" dirty="0">
                <a:latin typeface="Arial" panose="020B0604020202020204" pitchFamily="34" charset="0"/>
                <a:cs typeface="Arial" panose="020B0604020202020204" pitchFamily="34" charset="0"/>
              </a:rPr>
              <a:t> </a:t>
            </a:r>
            <a:r>
              <a:rPr lang="en-US" altLang="nb-NO" sz="1600" dirty="0" err="1">
                <a:latin typeface="Arial" panose="020B0604020202020204" pitchFamily="34" charset="0"/>
                <a:cs typeface="Arial" panose="020B0604020202020204" pitchFamily="34" charset="0"/>
              </a:rPr>
              <a:t>uten</a:t>
            </a:r>
            <a:r>
              <a:rPr lang="en-US" altLang="nb-NO" sz="1600" dirty="0">
                <a:latin typeface="Arial" panose="020B0604020202020204" pitchFamily="34" charset="0"/>
                <a:cs typeface="Arial" panose="020B0604020202020204" pitchFamily="34" charset="0"/>
              </a:rPr>
              <a:t> at det er </a:t>
            </a:r>
            <a:r>
              <a:rPr lang="en-US" altLang="nb-NO" sz="1600" dirty="0" err="1">
                <a:latin typeface="Arial" panose="020B0604020202020204" pitchFamily="34" charset="0"/>
                <a:cs typeface="Arial" panose="020B0604020202020204" pitchFamily="34" charset="0"/>
              </a:rPr>
              <a:t>aktivitet</a:t>
            </a:r>
            <a:r>
              <a:rPr lang="en-US" altLang="nb-NO" sz="1600" dirty="0">
                <a:latin typeface="Arial" panose="020B0604020202020204" pitchFamily="34" charset="0"/>
                <a:cs typeface="Arial" panose="020B0604020202020204" pitchFamily="34" charset="0"/>
              </a:rPr>
              <a:t> av </a:t>
            </a:r>
            <a:r>
              <a:rPr lang="en-US" altLang="nb-NO" sz="1600" dirty="0" err="1">
                <a:latin typeface="Arial" panose="020B0604020202020204" pitchFamily="34" charset="0"/>
                <a:cs typeface="Arial" panose="020B0604020202020204" pitchFamily="34" charset="0"/>
              </a:rPr>
              <a:t>dyr</a:t>
            </a:r>
            <a:endParaRPr lang="en-US" altLang="nb-NO" sz="1600" dirty="0">
              <a:latin typeface="Arial" panose="020B0604020202020204" pitchFamily="34" charset="0"/>
              <a:cs typeface="Arial" panose="020B0604020202020204" pitchFamily="34" charset="0"/>
            </a:endParaRPr>
          </a:p>
          <a:p>
            <a:pPr marL="342900" fontAlgn="base">
              <a:spcBef>
                <a:spcPct val="20000"/>
              </a:spcBef>
              <a:spcAft>
                <a:spcPct val="0"/>
              </a:spcAft>
            </a:pPr>
            <a:endParaRPr lang="en-US" altLang="nb-NO" sz="2000" b="1" dirty="0">
              <a:latin typeface="Arial" panose="020B0604020202020204" pitchFamily="34" charset="0"/>
              <a:cs typeface="Arial" panose="020B0604020202020204" pitchFamily="34" charset="0"/>
            </a:endParaRPr>
          </a:p>
          <a:p>
            <a:pPr marL="342900" fontAlgn="base">
              <a:spcBef>
                <a:spcPct val="20000"/>
              </a:spcBef>
              <a:spcAft>
                <a:spcPct val="0"/>
              </a:spcAft>
            </a:pPr>
            <a:r>
              <a:rPr lang="en-US" altLang="nb-NO" sz="2000" b="1" dirty="0" err="1">
                <a:latin typeface="Arial" panose="020B0604020202020204" pitchFamily="34" charset="0"/>
                <a:cs typeface="Arial" panose="020B0604020202020204" pitchFamily="34" charset="0"/>
              </a:rPr>
              <a:t>Langtidsbruk</a:t>
            </a:r>
            <a:r>
              <a:rPr lang="en-US" altLang="nb-NO" sz="2000" b="1" dirty="0">
                <a:latin typeface="Arial" panose="020B0604020202020204" pitchFamily="34" charset="0"/>
                <a:cs typeface="Arial" panose="020B0604020202020204" pitchFamily="34" charset="0"/>
              </a:rPr>
              <a:t> (“long-term baiting”) av </a:t>
            </a:r>
            <a:r>
              <a:rPr lang="en-US" altLang="nb-NO" sz="2000" b="1" dirty="0" err="1">
                <a:latin typeface="Arial" panose="020B0604020202020204" pitchFamily="34" charset="0"/>
                <a:cs typeface="Arial" panose="020B0604020202020204" pitchFamily="34" charset="0"/>
              </a:rPr>
              <a:t>forgiftet</a:t>
            </a:r>
            <a:r>
              <a:rPr lang="en-US" altLang="nb-NO" sz="2000" b="1" dirty="0">
                <a:latin typeface="Arial" panose="020B0604020202020204" pitchFamily="34" charset="0"/>
                <a:cs typeface="Arial" panose="020B0604020202020204" pitchFamily="34" charset="0"/>
              </a:rPr>
              <a:t> </a:t>
            </a:r>
            <a:r>
              <a:rPr lang="en-US" altLang="nb-NO" sz="2000" b="1" dirty="0" err="1">
                <a:latin typeface="Arial" panose="020B0604020202020204" pitchFamily="34" charset="0"/>
                <a:cs typeface="Arial" panose="020B0604020202020204" pitchFamily="34" charset="0"/>
              </a:rPr>
              <a:t>åte</a:t>
            </a:r>
            <a:r>
              <a:rPr lang="en-US" altLang="nb-NO" sz="2000" b="1" dirty="0">
                <a:latin typeface="Arial" panose="020B0604020202020204" pitchFamily="34" charset="0"/>
                <a:cs typeface="Arial" panose="020B0604020202020204" pitchFamily="34" charset="0"/>
              </a:rPr>
              <a:t> er </a:t>
            </a:r>
            <a:r>
              <a:rPr lang="en-US" altLang="nb-NO" sz="2000" b="1" dirty="0" err="1">
                <a:latin typeface="Arial" panose="020B0604020202020204" pitchFamily="34" charset="0"/>
                <a:cs typeface="Arial" panose="020B0604020202020204" pitchFamily="34" charset="0"/>
              </a:rPr>
              <a:t>kun</a:t>
            </a:r>
            <a:r>
              <a:rPr lang="en-US" altLang="nb-NO" sz="2000" b="1" dirty="0">
                <a:latin typeface="Arial" panose="020B0604020202020204" pitchFamily="34" charset="0"/>
                <a:cs typeface="Arial" panose="020B0604020202020204" pitchFamily="34" charset="0"/>
              </a:rPr>
              <a:t> </a:t>
            </a:r>
            <a:r>
              <a:rPr lang="en-US" altLang="nb-NO" sz="2000" b="1" dirty="0" err="1">
                <a:latin typeface="Arial" panose="020B0604020202020204" pitchFamily="34" charset="0"/>
                <a:cs typeface="Arial" panose="020B0604020202020204" pitchFamily="34" charset="0"/>
              </a:rPr>
              <a:t>tillatt</a:t>
            </a:r>
            <a:r>
              <a:rPr lang="en-US" altLang="nb-NO" sz="2000" b="1" dirty="0">
                <a:latin typeface="Arial" panose="020B0604020202020204" pitchFamily="34" charset="0"/>
                <a:cs typeface="Arial" panose="020B0604020202020204" pitchFamily="34" charset="0"/>
              </a:rPr>
              <a:t> </a:t>
            </a:r>
            <a:r>
              <a:rPr lang="en-US" altLang="nb-NO" sz="2000" b="1" dirty="0" err="1">
                <a:latin typeface="Arial" panose="020B0604020202020204" pitchFamily="34" charset="0"/>
                <a:cs typeface="Arial" panose="020B0604020202020204" pitchFamily="34" charset="0"/>
              </a:rPr>
              <a:t>i</a:t>
            </a:r>
            <a:r>
              <a:rPr lang="en-US" altLang="nb-NO" sz="2000" b="1" dirty="0">
                <a:latin typeface="Arial" panose="020B0604020202020204" pitchFamily="34" charset="0"/>
                <a:cs typeface="Arial" panose="020B0604020202020204" pitchFamily="34" charset="0"/>
              </a:rPr>
              <a:t> </a:t>
            </a:r>
            <a:r>
              <a:rPr lang="en-US" altLang="nb-NO" sz="2000" b="1" dirty="0" err="1">
                <a:latin typeface="Arial" panose="020B0604020202020204" pitchFamily="34" charset="0"/>
                <a:cs typeface="Arial" panose="020B0604020202020204" pitchFamily="34" charset="0"/>
              </a:rPr>
              <a:t>helt</a:t>
            </a:r>
            <a:r>
              <a:rPr lang="en-US" altLang="nb-NO" sz="2000" b="1" dirty="0">
                <a:latin typeface="Arial" panose="020B0604020202020204" pitchFamily="34" charset="0"/>
                <a:cs typeface="Arial" panose="020B0604020202020204" pitchFamily="34" charset="0"/>
              </a:rPr>
              <a:t> </a:t>
            </a:r>
            <a:r>
              <a:rPr lang="en-US" altLang="nb-NO" sz="2000" b="1" dirty="0" err="1">
                <a:latin typeface="Arial" panose="020B0604020202020204" pitchFamily="34" charset="0"/>
                <a:cs typeface="Arial" panose="020B0604020202020204" pitchFamily="34" charset="0"/>
              </a:rPr>
              <a:t>spesielle</a:t>
            </a:r>
            <a:r>
              <a:rPr lang="en-US" altLang="nb-NO" sz="2000" b="1" dirty="0">
                <a:latin typeface="Arial" panose="020B0604020202020204" pitchFamily="34" charset="0"/>
                <a:cs typeface="Arial" panose="020B0604020202020204" pitchFamily="34" charset="0"/>
              </a:rPr>
              <a:t> </a:t>
            </a:r>
            <a:r>
              <a:rPr lang="en-US" altLang="nb-NO" sz="2000" b="1" dirty="0" err="1">
                <a:latin typeface="Arial" panose="020B0604020202020204" pitchFamily="34" charset="0"/>
                <a:cs typeface="Arial" panose="020B0604020202020204" pitchFamily="34" charset="0"/>
              </a:rPr>
              <a:t>tilfeller</a:t>
            </a:r>
            <a:endParaRPr lang="en-US" altLang="nb-NO" sz="2000" b="1" dirty="0">
              <a:latin typeface="Arial" panose="020B0604020202020204" pitchFamily="34" charset="0"/>
              <a:cs typeface="Arial" panose="020B0604020202020204" pitchFamily="34" charset="0"/>
            </a:endParaRPr>
          </a:p>
          <a:p>
            <a:pPr marL="857250" lvl="1" indent="-285750" fontAlgn="base">
              <a:spcBef>
                <a:spcPct val="20000"/>
              </a:spcBef>
              <a:spcAft>
                <a:spcPct val="0"/>
              </a:spcAft>
              <a:buFont typeface="Wingdings" panose="05000000000000000000" pitchFamily="2" charset="2"/>
              <a:buChar char="Ø"/>
            </a:pPr>
            <a:r>
              <a:rPr lang="nb-NO" altLang="nb-NO" sz="1600" dirty="0">
                <a:latin typeface="Arial" panose="020B0604020202020204" pitchFamily="34" charset="0"/>
                <a:cs typeface="Arial" panose="020B0604020202020204" pitchFamily="34" charset="0"/>
              </a:rPr>
              <a:t>Langtidsbruk betyr at </a:t>
            </a:r>
            <a:r>
              <a:rPr lang="nb-NO" altLang="nb-NO" sz="1600" dirty="0" err="1">
                <a:latin typeface="Arial" panose="020B0604020202020204" pitchFamily="34" charset="0"/>
                <a:cs typeface="Arial" panose="020B0604020202020204" pitchFamily="34" charset="0"/>
              </a:rPr>
              <a:t>giftåte</a:t>
            </a:r>
            <a:r>
              <a:rPr lang="nb-NO" altLang="nb-NO" sz="1600" dirty="0">
                <a:latin typeface="Arial" panose="020B0604020202020204" pitchFamily="34" charset="0"/>
                <a:cs typeface="Arial" panose="020B0604020202020204" pitchFamily="34" charset="0"/>
              </a:rPr>
              <a:t> brukes over en lengre periode, men ikke kontinuerlig</a:t>
            </a:r>
          </a:p>
          <a:p>
            <a:pPr marL="1314450" lvl="2" indent="-285750" fontAlgn="base">
              <a:spcBef>
                <a:spcPct val="20000"/>
              </a:spcBef>
              <a:spcAft>
                <a:spcPct val="0"/>
              </a:spcAft>
              <a:buFont typeface="Wingdings" panose="05000000000000000000" pitchFamily="2" charset="2"/>
              <a:buChar char="ü"/>
            </a:pPr>
            <a:r>
              <a:rPr lang="nb-NO" altLang="nb-NO" sz="1200" dirty="0">
                <a:latin typeface="Arial" panose="020B0604020202020204" pitchFamily="34" charset="0"/>
                <a:cs typeface="Arial" panose="020B0604020202020204" pitchFamily="34" charset="0"/>
              </a:rPr>
              <a:t>Giftperioder skal generelt ikke overstige 35 dager uten ny vurdering av årsakene til at man ikke lykkes med bekjempelsen</a:t>
            </a:r>
            <a:endParaRPr lang="en-US" altLang="nb-NO" sz="1200" dirty="0">
              <a:latin typeface="Arial" panose="020B0604020202020204" pitchFamily="34" charset="0"/>
              <a:cs typeface="Arial" panose="020B0604020202020204" pitchFamily="34" charset="0"/>
            </a:endParaRPr>
          </a:p>
          <a:p>
            <a:pPr marL="1314450" lvl="2" indent="-285750" fontAlgn="base">
              <a:spcBef>
                <a:spcPct val="20000"/>
              </a:spcBef>
              <a:spcAft>
                <a:spcPct val="0"/>
              </a:spcAft>
              <a:buFont typeface="Wingdings" panose="05000000000000000000" pitchFamily="2" charset="2"/>
              <a:buChar char="ü"/>
            </a:pPr>
            <a:r>
              <a:rPr lang="en-US" altLang="nb-NO" sz="1200" dirty="0" err="1">
                <a:latin typeface="Arial" panose="020B0604020202020204" pitchFamily="34" charset="0"/>
                <a:cs typeface="Arial" panose="020B0604020202020204" pitchFamily="34" charset="0"/>
              </a:rPr>
              <a:t>Må</a:t>
            </a:r>
            <a:r>
              <a:rPr lang="en-US" altLang="nb-NO" sz="1200" dirty="0">
                <a:latin typeface="Arial" panose="020B0604020202020204" pitchFamily="34" charset="0"/>
                <a:cs typeface="Arial" panose="020B0604020202020204" pitchFamily="34" charset="0"/>
              </a:rPr>
              <a:t> </a:t>
            </a:r>
            <a:r>
              <a:rPr lang="en-US" altLang="nb-NO" sz="1200" dirty="0" err="1">
                <a:latin typeface="Arial" panose="020B0604020202020204" pitchFamily="34" charset="0"/>
                <a:cs typeface="Arial" panose="020B0604020202020204" pitchFamily="34" charset="0"/>
              </a:rPr>
              <a:t>dokumentere</a:t>
            </a:r>
            <a:r>
              <a:rPr lang="en-US" altLang="nb-NO" sz="1200" dirty="0">
                <a:latin typeface="Arial" panose="020B0604020202020204" pitchFamily="34" charset="0"/>
                <a:cs typeface="Arial" panose="020B0604020202020204" pitchFamily="34" charset="0"/>
              </a:rPr>
              <a:t> at </a:t>
            </a:r>
            <a:r>
              <a:rPr lang="en-US" altLang="nb-NO" sz="1200" dirty="0" err="1">
                <a:latin typeface="Arial" panose="020B0604020202020204" pitchFamily="34" charset="0"/>
                <a:cs typeface="Arial" panose="020B0604020202020204" pitchFamily="34" charset="0"/>
              </a:rPr>
              <a:t>andre</a:t>
            </a:r>
            <a:r>
              <a:rPr lang="en-US" altLang="nb-NO" sz="1200" dirty="0">
                <a:latin typeface="Arial" panose="020B0604020202020204" pitchFamily="34" charset="0"/>
                <a:cs typeface="Arial" panose="020B0604020202020204" pitchFamily="34" charset="0"/>
              </a:rPr>
              <a:t> </a:t>
            </a:r>
            <a:r>
              <a:rPr lang="en-US" altLang="nb-NO" sz="1200" dirty="0" err="1">
                <a:latin typeface="Arial" panose="020B0604020202020204" pitchFamily="34" charset="0"/>
                <a:cs typeface="Arial" panose="020B0604020202020204" pitchFamily="34" charset="0"/>
              </a:rPr>
              <a:t>tiltak</a:t>
            </a:r>
            <a:r>
              <a:rPr lang="en-US" altLang="nb-NO" sz="1200" dirty="0">
                <a:latin typeface="Arial" panose="020B0604020202020204" pitchFamily="34" charset="0"/>
                <a:cs typeface="Arial" panose="020B0604020202020204" pitchFamily="34" charset="0"/>
              </a:rPr>
              <a:t> </a:t>
            </a:r>
            <a:r>
              <a:rPr lang="en-US" altLang="nb-NO" sz="1200" dirty="0" err="1">
                <a:latin typeface="Arial" panose="020B0604020202020204" pitchFamily="34" charset="0"/>
                <a:cs typeface="Arial" panose="020B0604020202020204" pitchFamily="34" charset="0"/>
              </a:rPr>
              <a:t>ikke</a:t>
            </a:r>
            <a:r>
              <a:rPr lang="en-US" altLang="nb-NO" sz="1200" dirty="0">
                <a:latin typeface="Arial" panose="020B0604020202020204" pitchFamily="34" charset="0"/>
                <a:cs typeface="Arial" panose="020B0604020202020204" pitchFamily="34" charset="0"/>
              </a:rPr>
              <a:t> </a:t>
            </a:r>
            <a:r>
              <a:rPr lang="en-US" altLang="nb-NO" sz="1200" dirty="0" err="1">
                <a:latin typeface="Arial" panose="020B0604020202020204" pitchFamily="34" charset="0"/>
                <a:cs typeface="Arial" panose="020B0604020202020204" pitchFamily="34" charset="0"/>
              </a:rPr>
              <a:t>har</a:t>
            </a:r>
            <a:r>
              <a:rPr lang="en-US" altLang="nb-NO" sz="1200" dirty="0">
                <a:latin typeface="Arial" panose="020B0604020202020204" pitchFamily="34" charset="0"/>
                <a:cs typeface="Arial" panose="020B0604020202020204" pitchFamily="34" charset="0"/>
              </a:rPr>
              <a:t> </a:t>
            </a:r>
            <a:r>
              <a:rPr lang="en-US" altLang="nb-NO" sz="1200" dirty="0" err="1">
                <a:latin typeface="Arial" panose="020B0604020202020204" pitchFamily="34" charset="0"/>
                <a:cs typeface="Arial" panose="020B0604020202020204" pitchFamily="34" charset="0"/>
              </a:rPr>
              <a:t>virket</a:t>
            </a:r>
            <a:endParaRPr lang="en-US" altLang="nb-NO" sz="1200" dirty="0">
              <a:latin typeface="Arial" panose="020B0604020202020204" pitchFamily="34" charset="0"/>
              <a:cs typeface="Arial" panose="020B0604020202020204" pitchFamily="34" charset="0"/>
            </a:endParaRPr>
          </a:p>
          <a:p>
            <a:pPr marL="1314450" lvl="2" indent="-285750" fontAlgn="base">
              <a:spcBef>
                <a:spcPct val="20000"/>
              </a:spcBef>
              <a:spcAft>
                <a:spcPct val="0"/>
              </a:spcAft>
              <a:buFont typeface="Wingdings" panose="05000000000000000000" pitchFamily="2" charset="2"/>
              <a:buChar char="ü"/>
            </a:pPr>
            <a:r>
              <a:rPr lang="en-US" altLang="nb-NO" sz="1200" dirty="0" err="1">
                <a:latin typeface="Arial" panose="020B0604020202020204" pitchFamily="34" charset="0"/>
                <a:cs typeface="Arial" panose="020B0604020202020204" pitchFamily="34" charset="0"/>
              </a:rPr>
              <a:t>Må</a:t>
            </a:r>
            <a:r>
              <a:rPr lang="en-US" altLang="nb-NO" sz="1200" dirty="0">
                <a:latin typeface="Arial" panose="020B0604020202020204" pitchFamily="34" charset="0"/>
                <a:cs typeface="Arial" panose="020B0604020202020204" pitchFamily="34" charset="0"/>
              </a:rPr>
              <a:t> </a:t>
            </a:r>
            <a:r>
              <a:rPr lang="en-US" altLang="nb-NO" sz="1200" dirty="0" err="1">
                <a:latin typeface="Arial" panose="020B0604020202020204" pitchFamily="34" charset="0"/>
                <a:cs typeface="Arial" panose="020B0604020202020204" pitchFamily="34" charset="0"/>
              </a:rPr>
              <a:t>dokumentere</a:t>
            </a:r>
            <a:r>
              <a:rPr lang="en-US" altLang="nb-NO" sz="1200" dirty="0">
                <a:latin typeface="Arial" panose="020B0604020202020204" pitchFamily="34" charset="0"/>
                <a:cs typeface="Arial" panose="020B0604020202020204" pitchFamily="34" charset="0"/>
              </a:rPr>
              <a:t> </a:t>
            </a:r>
            <a:r>
              <a:rPr lang="en-US" altLang="nb-NO" sz="1200" dirty="0" err="1">
                <a:latin typeface="Arial" panose="020B0604020202020204" pitchFamily="34" charset="0"/>
                <a:cs typeface="Arial" panose="020B0604020202020204" pitchFamily="34" charset="0"/>
              </a:rPr>
              <a:t>høy</a:t>
            </a:r>
            <a:r>
              <a:rPr lang="en-US" altLang="nb-NO" sz="1200" dirty="0">
                <a:latin typeface="Arial" panose="020B0604020202020204" pitchFamily="34" charset="0"/>
                <a:cs typeface="Arial" panose="020B0604020202020204" pitchFamily="34" charset="0"/>
              </a:rPr>
              <a:t> </a:t>
            </a:r>
            <a:r>
              <a:rPr lang="en-US" altLang="nb-NO" sz="1200" dirty="0" err="1">
                <a:latin typeface="Arial" panose="020B0604020202020204" pitchFamily="34" charset="0"/>
                <a:cs typeface="Arial" panose="020B0604020202020204" pitchFamily="34" charset="0"/>
              </a:rPr>
              <a:t>risiko</a:t>
            </a:r>
            <a:r>
              <a:rPr lang="en-US" altLang="nb-NO" sz="1200" dirty="0">
                <a:latin typeface="Arial" panose="020B0604020202020204" pitchFamily="34" charset="0"/>
                <a:cs typeface="Arial" panose="020B0604020202020204" pitchFamily="34" charset="0"/>
              </a:rPr>
              <a:t> for </a:t>
            </a:r>
            <a:r>
              <a:rPr lang="en-US" altLang="nb-NO" sz="1200" dirty="0" err="1">
                <a:latin typeface="Arial" panose="020B0604020202020204" pitchFamily="34" charset="0"/>
                <a:cs typeface="Arial" panose="020B0604020202020204" pitchFamily="34" charset="0"/>
              </a:rPr>
              <a:t>infestasjon</a:t>
            </a:r>
            <a:endParaRPr lang="en-US" altLang="nb-NO" sz="1200" dirty="0">
              <a:latin typeface="Arial" panose="020B0604020202020204" pitchFamily="34" charset="0"/>
              <a:cs typeface="Arial" panose="020B0604020202020204" pitchFamily="34" charset="0"/>
            </a:endParaRPr>
          </a:p>
          <a:p>
            <a:pPr marL="1314450" lvl="2" indent="-285750" fontAlgn="base">
              <a:spcBef>
                <a:spcPct val="20000"/>
              </a:spcBef>
              <a:spcAft>
                <a:spcPct val="0"/>
              </a:spcAft>
              <a:buFont typeface="Wingdings" panose="05000000000000000000" pitchFamily="2" charset="2"/>
              <a:buChar char="ü"/>
            </a:pPr>
            <a:r>
              <a:rPr lang="en-US" altLang="nb-NO" sz="1200" dirty="0">
                <a:latin typeface="Arial" panose="020B0604020202020204" pitchFamily="34" charset="0"/>
                <a:cs typeface="Arial" panose="020B0604020202020204" pitchFamily="34" charset="0"/>
              </a:rPr>
              <a:t>Bruk </a:t>
            </a:r>
            <a:r>
              <a:rPr lang="en-US" altLang="nb-NO" sz="1200" dirty="0" err="1">
                <a:latin typeface="Arial" panose="020B0604020202020204" pitchFamily="34" charset="0"/>
                <a:cs typeface="Arial" panose="020B0604020202020204" pitchFamily="34" charset="0"/>
              </a:rPr>
              <a:t>krever</a:t>
            </a:r>
            <a:r>
              <a:rPr lang="en-US" altLang="nb-NO" sz="1200" dirty="0">
                <a:latin typeface="Arial" panose="020B0604020202020204" pitchFamily="34" charset="0"/>
                <a:cs typeface="Arial" panose="020B0604020202020204" pitchFamily="34" charset="0"/>
              </a:rPr>
              <a:t> </a:t>
            </a:r>
            <a:r>
              <a:rPr lang="en-US" altLang="nb-NO" sz="1200" dirty="0" err="1">
                <a:latin typeface="Arial" panose="020B0604020202020204" pitchFamily="34" charset="0"/>
                <a:cs typeface="Arial" panose="020B0604020202020204" pitchFamily="34" charset="0"/>
              </a:rPr>
              <a:t>kontinuerlig</a:t>
            </a:r>
            <a:r>
              <a:rPr lang="en-US" altLang="nb-NO" sz="1200" dirty="0">
                <a:latin typeface="Arial" panose="020B0604020202020204" pitchFamily="34" charset="0"/>
                <a:cs typeface="Arial" panose="020B0604020202020204" pitchFamily="34" charset="0"/>
              </a:rPr>
              <a:t> </a:t>
            </a:r>
            <a:r>
              <a:rPr lang="en-US" altLang="nb-NO" sz="1200" dirty="0" err="1">
                <a:latin typeface="Arial" panose="020B0604020202020204" pitchFamily="34" charset="0"/>
                <a:cs typeface="Arial" panose="020B0604020202020204" pitchFamily="34" charset="0"/>
              </a:rPr>
              <a:t>oppfølging</a:t>
            </a:r>
            <a:endParaRPr lang="en-US" altLang="nb-NO" sz="1200" dirty="0">
              <a:latin typeface="Arial" panose="020B0604020202020204" pitchFamily="34" charset="0"/>
              <a:cs typeface="Arial" panose="020B0604020202020204" pitchFamily="34" charset="0"/>
            </a:endParaRPr>
          </a:p>
          <a:p>
            <a:pPr marL="1314450" lvl="2" indent="-285750" fontAlgn="base">
              <a:spcBef>
                <a:spcPct val="20000"/>
              </a:spcBef>
              <a:spcAft>
                <a:spcPct val="0"/>
              </a:spcAft>
              <a:buFont typeface="Wingdings" panose="05000000000000000000" pitchFamily="2" charset="2"/>
              <a:buChar char="ü"/>
            </a:pPr>
            <a:r>
              <a:rPr lang="en-US" altLang="nb-NO" sz="1200" dirty="0">
                <a:latin typeface="Arial" panose="020B0604020202020204" pitchFamily="34" charset="0"/>
                <a:cs typeface="Arial" panose="020B0604020202020204" pitchFamily="34" charset="0"/>
              </a:rPr>
              <a:t>Kun </a:t>
            </a:r>
            <a:r>
              <a:rPr lang="en-US" altLang="nb-NO" sz="1200" dirty="0" err="1">
                <a:latin typeface="Arial" panose="020B0604020202020204" pitchFamily="34" charset="0"/>
                <a:cs typeface="Arial" panose="020B0604020202020204" pitchFamily="34" charset="0"/>
              </a:rPr>
              <a:t>tillatt</a:t>
            </a:r>
            <a:r>
              <a:rPr lang="en-US" altLang="nb-NO" sz="1200" dirty="0">
                <a:latin typeface="Arial" panose="020B0604020202020204" pitchFamily="34" charset="0"/>
                <a:cs typeface="Arial" panose="020B0604020202020204" pitchFamily="34" charset="0"/>
              </a:rPr>
              <a:t> med cholecalciferol, bromadiolone </a:t>
            </a:r>
            <a:r>
              <a:rPr lang="en-US" altLang="nb-NO" sz="1200" dirty="0" err="1">
                <a:latin typeface="Arial" panose="020B0604020202020204" pitchFamily="34" charset="0"/>
                <a:cs typeface="Arial" panose="020B0604020202020204" pitchFamily="34" charset="0"/>
              </a:rPr>
              <a:t>og</a:t>
            </a:r>
            <a:r>
              <a:rPr lang="en-US" altLang="nb-NO" sz="1200" dirty="0">
                <a:latin typeface="Arial" panose="020B0604020202020204" pitchFamily="34" charset="0"/>
                <a:cs typeface="Arial" panose="020B0604020202020204" pitchFamily="34" charset="0"/>
              </a:rPr>
              <a:t> </a:t>
            </a:r>
            <a:r>
              <a:rPr lang="en-US" altLang="nb-NO" sz="1200" dirty="0" err="1">
                <a:latin typeface="Arial" panose="020B0604020202020204" pitchFamily="34" charset="0"/>
                <a:cs typeface="Arial" panose="020B0604020202020204" pitchFamily="34" charset="0"/>
              </a:rPr>
              <a:t>difenacoum</a:t>
            </a:r>
            <a:endParaRPr lang="en-US" altLang="nb-NO" sz="1200" dirty="0">
              <a:latin typeface="Arial" panose="020B0604020202020204" pitchFamily="34" charset="0"/>
              <a:cs typeface="Arial" panose="020B0604020202020204" pitchFamily="34" charset="0"/>
            </a:endParaRPr>
          </a:p>
          <a:p>
            <a:pPr marL="342900" fontAlgn="base">
              <a:spcBef>
                <a:spcPct val="20000"/>
              </a:spcBef>
              <a:spcAft>
                <a:spcPct val="0"/>
              </a:spcAft>
            </a:pPr>
            <a:endParaRPr lang="en-US" altLang="nb-NO" sz="2000" b="1" dirty="0"/>
          </a:p>
          <a:p>
            <a:pPr marL="342900" lvl="0" fontAlgn="base">
              <a:spcBef>
                <a:spcPct val="20000"/>
              </a:spcBef>
              <a:spcAft>
                <a:spcPct val="0"/>
              </a:spcAft>
            </a:pPr>
            <a:endParaRPr kumimoji="0" lang="en-US" altLang="nb-NO" sz="2000" b="0" i="0" u="none" strike="noStrike" cap="none" spc="0" normalizeH="0" baseline="0" noProof="0" dirty="0">
              <a:ln>
                <a:noFill/>
              </a:ln>
              <a:effectLst/>
              <a:uLnTx/>
              <a:uFillTx/>
            </a:endParaRPr>
          </a:p>
          <a:p>
            <a:endParaRPr lang="en-US" sz="2000" dirty="0"/>
          </a:p>
        </p:txBody>
      </p:sp>
    </p:spTree>
    <p:extLst>
      <p:ext uri="{BB962C8B-B14F-4D97-AF65-F5344CB8AC3E}">
        <p14:creationId xmlns:p14="http://schemas.microsoft.com/office/powerpoint/2010/main" val="54386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a:solidFill>
                  <a:prstClr val="black"/>
                </a:solidFill>
                <a:latin typeface="Arial" panose="020B0604020202020204" pitchFamily="34" charset="0"/>
                <a:cs typeface="Arial" panose="020B0604020202020204" pitchFamily="34" charset="0"/>
              </a:rPr>
              <a:t>Retningslinjer for bruk av forgiftet åte</a:t>
            </a:r>
            <a:endParaRPr lang="nb-NO" sz="48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fontScale="92500" lnSpcReduction="10000"/>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838200" y="1825625"/>
            <a:ext cx="10515600" cy="4351338"/>
          </a:xfrm>
        </p:spPr>
        <p:txBody>
          <a:bodyPr>
            <a:normAutofit fontScale="92500" lnSpcReduction="10000"/>
          </a:bodyPr>
          <a:lstStyle/>
          <a:p>
            <a:pPr>
              <a:lnSpc>
                <a:spcPct val="80000"/>
              </a:lnSpc>
            </a:pPr>
            <a:r>
              <a:rPr lang="nb-NO" altLang="nb-NO" sz="2400" dirty="0">
                <a:latin typeface="Arial" panose="020B0604020202020204" pitchFamily="34" charset="0"/>
                <a:cs typeface="Arial" panose="020B0604020202020204" pitchFamily="34" charset="0"/>
              </a:rPr>
              <a:t>Brukes kun hvis mekaniske midler ikke kan brukes</a:t>
            </a:r>
          </a:p>
          <a:p>
            <a:pPr>
              <a:lnSpc>
                <a:spcPct val="80000"/>
              </a:lnSpc>
            </a:pPr>
            <a:endParaRPr lang="nb-NO" altLang="nb-NO" sz="2400" dirty="0">
              <a:latin typeface="Arial" panose="020B0604020202020204" pitchFamily="34" charset="0"/>
              <a:cs typeface="Arial" panose="020B0604020202020204" pitchFamily="34" charset="0"/>
            </a:endParaRPr>
          </a:p>
          <a:p>
            <a:pPr>
              <a:lnSpc>
                <a:spcPct val="80000"/>
              </a:lnSpc>
            </a:pPr>
            <a:r>
              <a:rPr lang="nb-NO" altLang="nb-NO" sz="2400" dirty="0">
                <a:latin typeface="Arial" panose="020B0604020202020204" pitchFamily="34" charset="0"/>
                <a:cs typeface="Arial" panose="020B0604020202020204" pitchFamily="34" charset="0"/>
              </a:rPr>
              <a:t>Bruk </a:t>
            </a:r>
            <a:r>
              <a:rPr lang="nb-NO" altLang="nb-NO" sz="2400" dirty="0" err="1">
                <a:latin typeface="Arial" panose="020B0604020202020204" pitchFamily="34" charset="0"/>
                <a:cs typeface="Arial" panose="020B0604020202020204" pitchFamily="34" charset="0"/>
              </a:rPr>
              <a:t>åtestasjoner</a:t>
            </a:r>
            <a:r>
              <a:rPr lang="nb-NO" altLang="nb-NO" sz="2400" dirty="0">
                <a:latin typeface="Arial" panose="020B0604020202020204" pitchFamily="34" charset="0"/>
                <a:cs typeface="Arial" panose="020B0604020202020204" pitchFamily="34" charset="0"/>
              </a:rPr>
              <a:t> som reduserer risikoen for forgiftninger.</a:t>
            </a:r>
          </a:p>
          <a:p>
            <a:pPr lvl="1">
              <a:lnSpc>
                <a:spcPct val="8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Hardplast, metall, festet, låst, merket </a:t>
            </a:r>
            <a:r>
              <a:rPr lang="nb-NO" altLang="nb-NO" sz="2200" dirty="0" err="1">
                <a:latin typeface="Arial" panose="020B0604020202020204" pitchFamily="34" charset="0"/>
                <a:cs typeface="Arial" panose="020B0604020202020204" pitchFamily="34" charset="0"/>
              </a:rPr>
              <a:t>osv</a:t>
            </a:r>
            <a:endParaRPr lang="nb-NO" altLang="nb-NO" sz="2200" dirty="0">
              <a:latin typeface="Arial" panose="020B0604020202020204" pitchFamily="34" charset="0"/>
              <a:cs typeface="Arial" panose="020B0604020202020204" pitchFamily="34" charset="0"/>
            </a:endParaRPr>
          </a:p>
          <a:p>
            <a:pPr>
              <a:lnSpc>
                <a:spcPct val="80000"/>
              </a:lnSpc>
            </a:pPr>
            <a:endParaRPr lang="nb-NO" altLang="nb-NO" sz="2400" dirty="0">
              <a:latin typeface="Arial" panose="020B0604020202020204" pitchFamily="34" charset="0"/>
              <a:cs typeface="Arial" panose="020B0604020202020204" pitchFamily="34" charset="0"/>
            </a:endParaRPr>
          </a:p>
          <a:p>
            <a:pPr>
              <a:lnSpc>
                <a:spcPct val="80000"/>
              </a:lnSpc>
            </a:pPr>
            <a:r>
              <a:rPr lang="nb-NO" altLang="nb-NO" sz="2400" dirty="0">
                <a:latin typeface="Arial" panose="020B0604020202020204" pitchFamily="34" charset="0"/>
                <a:cs typeface="Arial" panose="020B0604020202020204" pitchFamily="34" charset="0"/>
              </a:rPr>
              <a:t>Kun inntil bygninger</a:t>
            </a:r>
          </a:p>
          <a:p>
            <a:pPr>
              <a:lnSpc>
                <a:spcPct val="80000"/>
              </a:lnSpc>
            </a:pPr>
            <a:endParaRPr lang="nb-NO" altLang="nb-NO" sz="2400" dirty="0">
              <a:latin typeface="Arial" panose="020B0604020202020204" pitchFamily="34" charset="0"/>
              <a:cs typeface="Arial" panose="020B0604020202020204" pitchFamily="34" charset="0"/>
            </a:endParaRPr>
          </a:p>
          <a:p>
            <a:pPr>
              <a:lnSpc>
                <a:spcPct val="80000"/>
              </a:lnSpc>
            </a:pPr>
            <a:r>
              <a:rPr lang="nb-NO" altLang="nb-NO" sz="2400" dirty="0">
                <a:latin typeface="Arial" panose="020B0604020202020204" pitchFamily="34" charset="0"/>
                <a:cs typeface="Arial" panose="020B0604020202020204" pitchFamily="34" charset="0"/>
              </a:rPr>
              <a:t>Bruk formuleringer som reduserer risikoen for at åten kommer på avveie</a:t>
            </a:r>
          </a:p>
          <a:p>
            <a:pPr>
              <a:lnSpc>
                <a:spcPct val="80000"/>
              </a:lnSpc>
            </a:pPr>
            <a:endParaRPr lang="nb-NO" altLang="nb-NO" sz="2400" dirty="0">
              <a:latin typeface="Arial" panose="020B0604020202020204" pitchFamily="34" charset="0"/>
              <a:cs typeface="Arial" panose="020B0604020202020204" pitchFamily="34" charset="0"/>
            </a:endParaRPr>
          </a:p>
          <a:p>
            <a:pPr>
              <a:lnSpc>
                <a:spcPct val="80000"/>
              </a:lnSpc>
            </a:pPr>
            <a:r>
              <a:rPr lang="nb-NO" altLang="nb-NO" sz="2400" dirty="0">
                <a:latin typeface="Arial" panose="020B0604020202020204" pitchFamily="34" charset="0"/>
                <a:cs typeface="Arial" panose="020B0604020202020204" pitchFamily="34" charset="0"/>
              </a:rPr>
              <a:t>Bruk førstegenerasjons antikoagulanter hvis mulig</a:t>
            </a:r>
          </a:p>
          <a:p>
            <a:pPr>
              <a:lnSpc>
                <a:spcPct val="80000"/>
              </a:lnSpc>
            </a:pPr>
            <a:endParaRPr lang="nb-NO" altLang="nb-NO" sz="2400" dirty="0">
              <a:latin typeface="Arial" panose="020B0604020202020204" pitchFamily="34" charset="0"/>
              <a:cs typeface="Arial" panose="020B0604020202020204" pitchFamily="34" charset="0"/>
            </a:endParaRPr>
          </a:p>
          <a:p>
            <a:pPr>
              <a:lnSpc>
                <a:spcPct val="80000"/>
              </a:lnSpc>
            </a:pPr>
            <a:r>
              <a:rPr lang="nb-NO" altLang="nb-NO" sz="2400" dirty="0">
                <a:latin typeface="Arial" panose="020B0604020202020204" pitchFamily="34" charset="0"/>
                <a:cs typeface="Arial" panose="020B0604020202020204" pitchFamily="34" charset="0"/>
              </a:rPr>
              <a:t>Bruk så små mengder gift som mulig, og husk at all gift skal kunne fjernes</a:t>
            </a:r>
          </a:p>
          <a:p>
            <a:endParaRPr lang="nb-NO" dirty="0"/>
          </a:p>
        </p:txBody>
      </p:sp>
      <p:pic>
        <p:nvPicPr>
          <p:cNvPr id="7" name="Bilde 6"/>
          <p:cNvPicPr>
            <a:picLocks noChangeAspect="1"/>
          </p:cNvPicPr>
          <p:nvPr/>
        </p:nvPicPr>
        <p:blipFill>
          <a:blip r:embed="rId3"/>
          <a:stretch>
            <a:fillRect/>
          </a:stretch>
        </p:blipFill>
        <p:spPr>
          <a:xfrm>
            <a:off x="9091518" y="1429431"/>
            <a:ext cx="2935607" cy="2088797"/>
          </a:xfrm>
          <a:prstGeom prst="rect">
            <a:avLst/>
          </a:prstGeom>
        </p:spPr>
      </p:pic>
    </p:spTree>
    <p:extLst>
      <p:ext uri="{BB962C8B-B14F-4D97-AF65-F5344CB8AC3E}">
        <p14:creationId xmlns:p14="http://schemas.microsoft.com/office/powerpoint/2010/main" val="1956860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a:solidFill>
                  <a:prstClr val="black"/>
                </a:solidFill>
                <a:latin typeface="Arial" panose="020B0604020202020204" pitchFamily="34" charset="0"/>
                <a:cs typeface="Arial" panose="020B0604020202020204" pitchFamily="34" charset="0"/>
              </a:rPr>
              <a:t>Retningslinjer forgiftet åte</a:t>
            </a:r>
            <a:endParaRPr lang="nb-NO" sz="36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838200" y="1825624"/>
            <a:ext cx="10515600" cy="5032375"/>
          </a:xfrm>
        </p:spPr>
        <p:txBody>
          <a:bodyPr>
            <a:normAutofit/>
          </a:bodyPr>
          <a:lstStyle/>
          <a:p>
            <a:pPr>
              <a:lnSpc>
                <a:spcPct val="80000"/>
              </a:lnSpc>
            </a:pPr>
            <a:r>
              <a:rPr lang="nb-NO" altLang="nb-NO" sz="2400" dirty="0">
                <a:latin typeface="Arial" panose="020B0604020202020204" pitchFamily="34" charset="0"/>
                <a:cs typeface="Arial" panose="020B0604020202020204" pitchFamily="34" charset="0"/>
              </a:rPr>
              <a:t>Kontroller åtestasjoner så ofte som mulig</a:t>
            </a:r>
          </a:p>
          <a:p>
            <a:pPr>
              <a:lnSpc>
                <a:spcPct val="80000"/>
              </a:lnSpc>
            </a:pPr>
            <a:endParaRPr lang="nb-NO" altLang="nb-NO" sz="2400" dirty="0">
              <a:latin typeface="Arial" panose="020B0604020202020204" pitchFamily="34" charset="0"/>
              <a:cs typeface="Arial" panose="020B0604020202020204" pitchFamily="34" charset="0"/>
            </a:endParaRPr>
          </a:p>
          <a:p>
            <a:pPr>
              <a:lnSpc>
                <a:spcPct val="80000"/>
              </a:lnSpc>
            </a:pPr>
            <a:r>
              <a:rPr lang="nb-NO" altLang="nb-NO" sz="2400" dirty="0">
                <a:latin typeface="Arial" panose="020B0604020202020204" pitchFamily="34" charset="0"/>
                <a:cs typeface="Arial" panose="020B0604020202020204" pitchFamily="34" charset="0"/>
              </a:rPr>
              <a:t>Ikke bruk gift i områder med mye folk/barn/dyr</a:t>
            </a:r>
          </a:p>
          <a:p>
            <a:pPr>
              <a:lnSpc>
                <a:spcPct val="80000"/>
              </a:lnSpc>
            </a:pPr>
            <a:endParaRPr lang="nb-NO" altLang="nb-NO" sz="2400" dirty="0">
              <a:latin typeface="Arial" panose="020B0604020202020204" pitchFamily="34" charset="0"/>
              <a:cs typeface="Arial" panose="020B0604020202020204" pitchFamily="34" charset="0"/>
            </a:endParaRPr>
          </a:p>
          <a:p>
            <a:pPr>
              <a:lnSpc>
                <a:spcPct val="80000"/>
              </a:lnSpc>
            </a:pPr>
            <a:r>
              <a:rPr lang="nb-NO" altLang="nb-NO" sz="2400" dirty="0">
                <a:latin typeface="Arial" panose="020B0604020202020204" pitchFamily="34" charset="0"/>
                <a:cs typeface="Arial" panose="020B0604020202020204" pitchFamily="34" charset="0"/>
              </a:rPr>
              <a:t>Fjern døde gnagere hver dag</a:t>
            </a:r>
          </a:p>
          <a:p>
            <a:pPr>
              <a:lnSpc>
                <a:spcPct val="80000"/>
              </a:lnSpc>
            </a:pPr>
            <a:endParaRPr lang="nb-NO" altLang="nb-NO" sz="2400" dirty="0">
              <a:latin typeface="Arial" panose="020B0604020202020204" pitchFamily="34" charset="0"/>
              <a:cs typeface="Arial" panose="020B0604020202020204" pitchFamily="34" charset="0"/>
            </a:endParaRPr>
          </a:p>
          <a:p>
            <a:pPr>
              <a:lnSpc>
                <a:spcPct val="80000"/>
              </a:lnSpc>
            </a:pPr>
            <a:r>
              <a:rPr lang="nb-NO" altLang="nb-NO" sz="2400" dirty="0">
                <a:latin typeface="Arial" panose="020B0604020202020204" pitchFamily="34" charset="0"/>
                <a:cs typeface="Arial" panose="020B0604020202020204" pitchFamily="34" charset="0"/>
              </a:rPr>
              <a:t>Ikke bruk gift forebyggende eller permanent</a:t>
            </a:r>
          </a:p>
          <a:p>
            <a:pPr lvl="1">
              <a:lnSpc>
                <a:spcPct val="80000"/>
              </a:lnSpc>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Bruk bare gift i områder med kronisk aktivitet der andre metoder ikke fungerer</a:t>
            </a:r>
          </a:p>
          <a:p>
            <a:pPr lvl="1">
              <a:lnSpc>
                <a:spcPct val="80000"/>
              </a:lnSpc>
            </a:pPr>
            <a:endParaRPr lang="nb-NO" altLang="nb-NO" dirty="0">
              <a:latin typeface="Arial" panose="020B0604020202020204" pitchFamily="34" charset="0"/>
              <a:cs typeface="Arial" panose="020B0604020202020204" pitchFamily="34" charset="0"/>
            </a:endParaRPr>
          </a:p>
          <a:p>
            <a:pPr>
              <a:lnSpc>
                <a:spcPct val="80000"/>
              </a:lnSpc>
            </a:pPr>
            <a:r>
              <a:rPr lang="nb-NO" altLang="nb-NO" sz="2400" dirty="0">
                <a:latin typeface="Arial" panose="020B0604020202020204" pitchFamily="34" charset="0"/>
                <a:cs typeface="Arial" panose="020B0604020202020204" pitchFamily="34" charset="0"/>
              </a:rPr>
              <a:t>Fjern all forgiftet åte etter bekjempelsen</a:t>
            </a:r>
          </a:p>
          <a:p>
            <a:pPr>
              <a:lnSpc>
                <a:spcPct val="80000"/>
              </a:lnSpc>
            </a:pPr>
            <a:endParaRPr lang="nb-NO" altLang="nb-NO" sz="2400" dirty="0">
              <a:latin typeface="Arial" panose="020B0604020202020204" pitchFamily="34" charset="0"/>
              <a:cs typeface="Arial" panose="020B0604020202020204" pitchFamily="34" charset="0"/>
            </a:endParaRPr>
          </a:p>
          <a:p>
            <a:pPr>
              <a:lnSpc>
                <a:spcPct val="80000"/>
              </a:lnSpc>
            </a:pPr>
            <a:r>
              <a:rPr lang="nb-NO" altLang="nb-NO" sz="2400" dirty="0">
                <a:latin typeface="Arial" panose="020B0604020202020204" pitchFamily="34" charset="0"/>
                <a:cs typeface="Arial" panose="020B0604020202020204" pitchFamily="34" charset="0"/>
              </a:rPr>
              <a:t>Gjenoppta overvåking med feller og/eller giftfri åte</a:t>
            </a:r>
          </a:p>
          <a:p>
            <a:endParaRPr lang="nb-NO" dirty="0"/>
          </a:p>
        </p:txBody>
      </p:sp>
      <p:pic>
        <p:nvPicPr>
          <p:cNvPr id="7" name="Bilde 6"/>
          <p:cNvPicPr>
            <a:picLocks noChangeAspect="1"/>
          </p:cNvPicPr>
          <p:nvPr/>
        </p:nvPicPr>
        <p:blipFill>
          <a:blip r:embed="rId3"/>
          <a:stretch>
            <a:fillRect/>
          </a:stretch>
        </p:blipFill>
        <p:spPr>
          <a:xfrm>
            <a:off x="8543074" y="1640959"/>
            <a:ext cx="2897855" cy="2061935"/>
          </a:xfrm>
          <a:prstGeom prst="rect">
            <a:avLst/>
          </a:prstGeom>
        </p:spPr>
      </p:pic>
    </p:spTree>
    <p:extLst>
      <p:ext uri="{BB962C8B-B14F-4D97-AF65-F5344CB8AC3E}">
        <p14:creationId xmlns:p14="http://schemas.microsoft.com/office/powerpoint/2010/main" val="2735085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30" y="-1"/>
            <a:ext cx="6885542" cy="68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95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a:solidFill>
                  <a:prstClr val="black"/>
                </a:solidFill>
                <a:latin typeface="Arial" panose="020B0604020202020204" pitchFamily="34" charset="0"/>
                <a:cs typeface="Arial" panose="020B0604020202020204" pitchFamily="34" charset="0"/>
              </a:rPr>
              <a:t>Tilsetningsstoffer</a:t>
            </a:r>
            <a:endParaRPr lang="nb-NO" sz="48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lnSpcReduction="10000"/>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838200" y="1825625"/>
            <a:ext cx="10515600" cy="4351338"/>
          </a:xfrm>
        </p:spPr>
        <p:txBody>
          <a:bodyPr>
            <a:normAutofit lnSpcReduction="10000"/>
          </a:bodyPr>
          <a:lstStyle/>
          <a:p>
            <a:r>
              <a:rPr lang="nb-NO" altLang="nb-NO" sz="2400" dirty="0">
                <a:latin typeface="Arial" panose="020B0604020202020204" pitchFamily="34" charset="0"/>
                <a:cs typeface="Arial" panose="020B0604020202020204" pitchFamily="34" charset="0"/>
              </a:rPr>
              <a:t>Ulike stoffer tilsettes de aktive stoffene (giftstoffene) i åter og kontaktmidler av ulike grunner:</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Næringsstoffer slik som f.eks. mais, malt, sukker, korn </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Parafinvoks som gir riktig konsistens og økt holdbarhet</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Konserveringsmidler som gir økt holdbarhet</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Cellulose som er poser til innpakning av f.eks. </a:t>
            </a:r>
            <a:r>
              <a:rPr lang="nb-NO" altLang="nb-NO" sz="2000" dirty="0" err="1">
                <a:latin typeface="Arial" panose="020B0604020202020204" pitchFamily="34" charset="0"/>
                <a:cs typeface="Arial" panose="020B0604020202020204" pitchFamily="34" charset="0"/>
              </a:rPr>
              <a:t>gelåter</a:t>
            </a:r>
            <a:endParaRPr lang="nb-NO" altLang="nb-NO" sz="2000"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Talkum som er en «bærer» for kontaktpulver</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Urinstoffderivater som kan virke tiltrekkende</a:t>
            </a:r>
          </a:p>
          <a:p>
            <a:pPr lvl="1">
              <a:buFont typeface="Wingdings" panose="05000000000000000000" pitchFamily="2" charset="2"/>
              <a:buChar char="Ø"/>
            </a:pPr>
            <a:r>
              <a:rPr lang="nb-NO" altLang="nb-NO" sz="2000" dirty="0" err="1">
                <a:latin typeface="Arial" panose="020B0604020202020204" pitchFamily="34" charset="0"/>
                <a:cs typeface="Arial" panose="020B0604020202020204" pitchFamily="34" charset="0"/>
              </a:rPr>
              <a:t>Propylenglycol</a:t>
            </a:r>
            <a:r>
              <a:rPr lang="nb-NO" altLang="nb-NO" sz="2000" dirty="0">
                <a:latin typeface="Arial" panose="020B0604020202020204" pitchFamily="34" charset="0"/>
                <a:cs typeface="Arial" panose="020B0604020202020204" pitchFamily="34" charset="0"/>
              </a:rPr>
              <a:t> som er frostvæske til drikkeåter (ikke på markedet nå)</a:t>
            </a:r>
          </a:p>
          <a:p>
            <a:pPr lvl="1">
              <a:buFont typeface="Wingdings" panose="05000000000000000000" pitchFamily="2" charset="2"/>
              <a:buChar char="Ø"/>
            </a:pPr>
            <a:r>
              <a:rPr lang="nb-NO" altLang="nb-NO" sz="2000" dirty="0">
                <a:solidFill>
                  <a:srgbClr val="FF0000"/>
                </a:solidFill>
                <a:latin typeface="Arial" panose="020B0604020202020204" pitchFamily="34" charset="0"/>
                <a:cs typeface="Arial" panose="020B0604020202020204" pitchFamily="34" charset="0"/>
              </a:rPr>
              <a:t>Fargestoff som advarsel</a:t>
            </a:r>
          </a:p>
          <a:p>
            <a:pPr lvl="2">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Kanskje motsatt effekt på barn?</a:t>
            </a:r>
          </a:p>
          <a:p>
            <a:pPr lvl="1">
              <a:buFont typeface="Wingdings" panose="05000000000000000000" pitchFamily="2" charset="2"/>
              <a:buChar char="Ø"/>
            </a:pPr>
            <a:r>
              <a:rPr lang="nb-NO" altLang="nb-NO" sz="2000" dirty="0">
                <a:solidFill>
                  <a:srgbClr val="FF0000"/>
                </a:solidFill>
                <a:latin typeface="Arial" panose="020B0604020202020204" pitchFamily="34" charset="0"/>
                <a:cs typeface="Arial" panose="020B0604020202020204" pitchFamily="34" charset="0"/>
              </a:rPr>
              <a:t>Bitterstoff som skal redusere forgiftninger</a:t>
            </a:r>
          </a:p>
          <a:p>
            <a:pPr lvl="2">
              <a:buFont typeface="Wingdings" panose="05000000000000000000" pitchFamily="2" charset="2"/>
              <a:buChar char="ü"/>
            </a:pPr>
            <a:r>
              <a:rPr lang="nb-NO" altLang="nb-NO" sz="1600" dirty="0">
                <a:latin typeface="Arial" panose="020B0604020202020204" pitchFamily="34" charset="0"/>
                <a:cs typeface="Arial" panose="020B0604020202020204" pitchFamily="34" charset="0"/>
              </a:rPr>
              <a:t> Hindrer ikke alle forgiftninger</a:t>
            </a:r>
          </a:p>
          <a:p>
            <a:pPr lvl="1">
              <a:buFont typeface="Wingdings" panose="05000000000000000000" pitchFamily="2" charset="2"/>
              <a:buChar char="Ø"/>
            </a:pPr>
            <a:endParaRPr lang="nb-NO" altLang="nb-NO" sz="2000" dirty="0">
              <a:latin typeface="Arial" panose="020B0604020202020204" pitchFamily="34" charset="0"/>
              <a:cs typeface="Arial" panose="020B0604020202020204" pitchFamily="34" charset="0"/>
            </a:endParaRPr>
          </a:p>
          <a:p>
            <a:endParaRPr lang="nb-NO" dirty="0"/>
          </a:p>
        </p:txBody>
      </p:sp>
    </p:spTree>
    <p:extLst>
      <p:ext uri="{BB962C8B-B14F-4D97-AF65-F5344CB8AC3E}">
        <p14:creationId xmlns:p14="http://schemas.microsoft.com/office/powerpoint/2010/main" val="1187958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a:solidFill>
                  <a:prstClr val="black"/>
                </a:solidFill>
                <a:latin typeface="Arial" panose="020B0604020202020204" pitchFamily="34" charset="0"/>
                <a:cs typeface="Arial" panose="020B0604020202020204" pitchFamily="34" charset="0"/>
              </a:rPr>
              <a:t>Aktive stoffer</a:t>
            </a:r>
            <a:endParaRPr lang="nb-NO" sz="48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6" name="Plassholder for innhold 5"/>
          <p:cNvSpPr>
            <a:spLocks noGrp="1"/>
          </p:cNvSpPr>
          <p:nvPr>
            <p:ph sz="half" idx="2"/>
          </p:nvPr>
        </p:nvSpPr>
        <p:spPr>
          <a:xfrm>
            <a:off x="838200" y="1825625"/>
            <a:ext cx="10515600" cy="4351338"/>
          </a:xfrm>
        </p:spPr>
        <p:txBody>
          <a:bodyPr/>
          <a:lstStyle/>
          <a:p>
            <a:r>
              <a:rPr lang="nb-NO" altLang="nb-NO" sz="2400" dirty="0">
                <a:latin typeface="Arial" panose="020B0604020202020204" pitchFamily="34" charset="0"/>
                <a:cs typeface="Arial" panose="020B0604020202020204" pitchFamily="34" charset="0"/>
              </a:rPr>
              <a:t>Aktive stoffer er de stoffene i gnagermidlene (i produktene) som dreper dyrene. Vi har to hovedtyper aktive stoffer:</a:t>
            </a:r>
          </a:p>
          <a:p>
            <a:pPr lvl="2" indent="-342900">
              <a:buFont typeface="+mj-lt"/>
              <a:buAutoNum type="arabicPeriod"/>
            </a:pPr>
            <a:r>
              <a:rPr lang="nb-NO" altLang="nb-NO" dirty="0" err="1">
                <a:latin typeface="Arial" panose="020B0604020202020204" pitchFamily="34" charset="0"/>
                <a:cs typeface="Arial" panose="020B0604020202020204" pitchFamily="34" charset="0"/>
              </a:rPr>
              <a:t>Antikoagulanter</a:t>
            </a:r>
            <a:r>
              <a:rPr lang="nb-NO" altLang="nb-NO" dirty="0">
                <a:latin typeface="Arial" panose="020B0604020202020204" pitchFamily="34" charset="0"/>
                <a:cs typeface="Arial" panose="020B0604020202020204" pitchFamily="34" charset="0"/>
              </a:rPr>
              <a:t> som hindrer blodlevringen</a:t>
            </a:r>
          </a:p>
          <a:p>
            <a:pPr lvl="2" indent="-342900">
              <a:buFont typeface="+mj-lt"/>
              <a:buAutoNum type="arabicPeriod"/>
            </a:pPr>
            <a:r>
              <a:rPr lang="nb-NO" altLang="nb-NO" dirty="0">
                <a:latin typeface="Arial" panose="020B0604020202020204" pitchFamily="34" charset="0"/>
                <a:cs typeface="Arial" panose="020B0604020202020204" pitchFamily="34" charset="0"/>
              </a:rPr>
              <a:t>Andre mer akutte gifter</a:t>
            </a:r>
          </a:p>
          <a:p>
            <a:pPr lvl="1"/>
            <a:endParaRPr lang="nb-NO" altLang="nb-NO" sz="2000" dirty="0">
              <a:latin typeface="Arial" panose="020B0604020202020204" pitchFamily="34" charset="0"/>
              <a:cs typeface="Arial" panose="020B0604020202020204" pitchFamily="34" charset="0"/>
            </a:endParaRPr>
          </a:p>
          <a:p>
            <a:pPr marL="0" indent="0">
              <a:buNone/>
            </a:pPr>
            <a:r>
              <a:rPr lang="nb-NO" altLang="nb-NO" sz="2400" dirty="0">
                <a:latin typeface="Arial" panose="020B0604020202020204" pitchFamily="34" charset="0"/>
                <a:cs typeface="Arial" panose="020B0604020202020204" pitchFamily="34" charset="0"/>
              </a:rPr>
              <a:t> </a:t>
            </a:r>
          </a:p>
          <a:p>
            <a:r>
              <a:rPr lang="nb-NO" altLang="nb-NO" sz="2400" dirty="0" err="1">
                <a:latin typeface="Arial" panose="020B0604020202020204" pitchFamily="34" charset="0"/>
                <a:cs typeface="Arial" panose="020B0604020202020204" pitchFamily="34" charset="0"/>
              </a:rPr>
              <a:t>Antikoagulanter</a:t>
            </a:r>
            <a:r>
              <a:rPr lang="nb-NO" altLang="nb-NO" sz="2400" dirty="0">
                <a:latin typeface="Arial" panose="020B0604020202020204" pitchFamily="34" charset="0"/>
                <a:cs typeface="Arial" panose="020B0604020202020204" pitchFamily="34" charset="0"/>
              </a:rPr>
              <a:t> kan deles inn i to undergrupper:</a:t>
            </a:r>
          </a:p>
          <a:p>
            <a:pPr marL="1257300" lvl="2" indent="-342900">
              <a:buFont typeface="+mj-lt"/>
              <a:buAutoNum type="arabicPeriod"/>
            </a:pPr>
            <a:r>
              <a:rPr lang="nb-NO" altLang="nb-NO" dirty="0">
                <a:latin typeface="Arial" panose="020B0604020202020204" pitchFamily="34" charset="0"/>
                <a:cs typeface="Arial" panose="020B0604020202020204" pitchFamily="34" charset="0"/>
              </a:rPr>
              <a:t>Førstegenerasjons </a:t>
            </a:r>
            <a:r>
              <a:rPr lang="nb-NO" altLang="nb-NO" dirty="0" err="1">
                <a:latin typeface="Arial" panose="020B0604020202020204" pitchFamily="34" charset="0"/>
                <a:cs typeface="Arial" panose="020B0604020202020204" pitchFamily="34" charset="0"/>
              </a:rPr>
              <a:t>antikoagulanter</a:t>
            </a:r>
            <a:endParaRPr lang="nb-NO" altLang="nb-NO" dirty="0">
              <a:latin typeface="Arial" panose="020B0604020202020204" pitchFamily="34" charset="0"/>
              <a:cs typeface="Arial" panose="020B0604020202020204" pitchFamily="34" charset="0"/>
            </a:endParaRPr>
          </a:p>
          <a:p>
            <a:pPr marL="1257300" lvl="2" indent="-342900">
              <a:buFont typeface="+mj-lt"/>
              <a:buAutoNum type="arabicPeriod"/>
            </a:pPr>
            <a:r>
              <a:rPr lang="nb-NO" altLang="nb-NO" dirty="0">
                <a:latin typeface="Arial" panose="020B0604020202020204" pitchFamily="34" charset="0"/>
                <a:cs typeface="Arial" panose="020B0604020202020204" pitchFamily="34" charset="0"/>
              </a:rPr>
              <a:t>Andregenerasjons </a:t>
            </a:r>
            <a:r>
              <a:rPr lang="nb-NO" altLang="nb-NO" dirty="0" err="1">
                <a:latin typeface="Arial" panose="020B0604020202020204" pitchFamily="34" charset="0"/>
                <a:cs typeface="Arial" panose="020B0604020202020204" pitchFamily="34" charset="0"/>
              </a:rPr>
              <a:t>antikoagulanter</a:t>
            </a:r>
            <a:r>
              <a:rPr lang="nb-NO" altLang="nb-NO" dirty="0">
                <a:latin typeface="Arial" panose="020B0604020202020204" pitchFamily="34" charset="0"/>
                <a:cs typeface="Arial" panose="020B0604020202020204" pitchFamily="34" charset="0"/>
              </a:rPr>
              <a:t> (ofte kalt for </a:t>
            </a:r>
            <a:r>
              <a:rPr lang="nb-NO" altLang="nb-NO" dirty="0" err="1">
                <a:latin typeface="Arial" panose="020B0604020202020204" pitchFamily="34" charset="0"/>
                <a:cs typeface="Arial" panose="020B0604020202020204" pitchFamily="34" charset="0"/>
              </a:rPr>
              <a:t>superwarfariner</a:t>
            </a:r>
            <a:r>
              <a:rPr lang="nb-NO" altLang="nb-NO" dirty="0">
                <a:latin typeface="Arial" panose="020B0604020202020204" pitchFamily="34" charset="0"/>
                <a:cs typeface="Arial" panose="020B0604020202020204" pitchFamily="34" charset="0"/>
              </a:rPr>
              <a:t>)</a:t>
            </a:r>
          </a:p>
          <a:p>
            <a:endParaRPr lang="nb-NO" dirty="0"/>
          </a:p>
        </p:txBody>
      </p:sp>
    </p:spTree>
    <p:extLst>
      <p:ext uri="{BB962C8B-B14F-4D97-AF65-F5344CB8AC3E}">
        <p14:creationId xmlns:p14="http://schemas.microsoft.com/office/powerpoint/2010/main" val="2498753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210AC-E654-6CEE-6F12-77A92E3B87A5}"/>
            </a:ext>
          </a:extLst>
        </p:cNvPr>
        <p:cNvGrpSpPr/>
        <p:nvPr/>
      </p:nvGrpSpPr>
      <p:grpSpPr>
        <a:xfrm>
          <a:off x="0" y="0"/>
          <a:ext cx="0" cy="0"/>
          <a:chOff x="0" y="0"/>
          <a:chExt cx="0" cy="0"/>
        </a:xfrm>
      </p:grpSpPr>
      <p:sp>
        <p:nvSpPr>
          <p:cNvPr id="11" name="Tittel 10">
            <a:extLst>
              <a:ext uri="{FF2B5EF4-FFF2-40B4-BE49-F238E27FC236}">
                <a16:creationId xmlns:a16="http://schemas.microsoft.com/office/drawing/2014/main" id="{5C9EE8DE-9A9E-137B-862B-FAD9D05EFC87}"/>
              </a:ext>
            </a:extLst>
          </p:cNvPr>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Noen definisjoner</a:t>
            </a:r>
          </a:p>
        </p:txBody>
      </p:sp>
      <p:sp>
        <p:nvSpPr>
          <p:cNvPr id="2" name="Plassholder for innhold 1">
            <a:extLst>
              <a:ext uri="{FF2B5EF4-FFF2-40B4-BE49-F238E27FC236}">
                <a16:creationId xmlns:a16="http://schemas.microsoft.com/office/drawing/2014/main" id="{3DBEAA08-7961-AAD2-CCB7-986EE4174498}"/>
              </a:ext>
            </a:extLst>
          </p:cNvPr>
          <p:cNvSpPr>
            <a:spLocks noGrp="1"/>
          </p:cNvSpPr>
          <p:nvPr>
            <p:ph sz="half" idx="1"/>
          </p:nvPr>
        </p:nvSpPr>
        <p:spPr>
          <a:xfrm>
            <a:off x="838199" y="1825625"/>
            <a:ext cx="10706101" cy="4351338"/>
          </a:xfrm>
        </p:spPr>
        <p:txBody>
          <a:bodyPr/>
          <a:lstStyle/>
          <a:p>
            <a:pPr marL="342900" lvl="0" indent="-342900" fontAlgn="base">
              <a:lnSpc>
                <a:spcPct val="100000"/>
              </a:lnSpc>
              <a:spcBef>
                <a:spcPct val="20000"/>
              </a:spcBef>
              <a:spcAft>
                <a:spcPct val="0"/>
              </a:spcAft>
              <a:buFontTx/>
              <a:buChar char="•"/>
            </a:pPr>
            <a:r>
              <a:rPr kumimoji="0" lang="nb-NO" altLang="nb-NO" sz="2400" b="1" i="0" u="none" strike="noStrike" kern="0" cap="none" spc="0" normalizeH="0" baseline="0" noProof="0" dirty="0">
                <a:ln>
                  <a:noFill/>
                </a:ln>
                <a:solidFill>
                  <a:srgbClr val="000000"/>
                </a:solidFill>
                <a:effectLst/>
                <a:uLnTx/>
                <a:uFillTx/>
                <a:latin typeface="Arial"/>
                <a:ea typeface="+mn-ea"/>
                <a:cs typeface="+mn-cs"/>
              </a:rPr>
              <a:t>Persistent</a:t>
            </a:r>
          </a:p>
          <a:p>
            <a:pPr lvl="1" fontAlgn="base">
              <a:lnSpc>
                <a:spcPct val="100000"/>
              </a:lnSpc>
              <a:spcBef>
                <a:spcPct val="20000"/>
              </a:spcBef>
              <a:spcAft>
                <a:spcPct val="0"/>
              </a:spcAft>
              <a:buFont typeface="Wingdings" panose="05000000000000000000" pitchFamily="2" charset="2"/>
              <a:buChar char="ü"/>
            </a:pPr>
            <a:r>
              <a:rPr lang="nb-NO" altLang="nb-NO" sz="2000" kern="0" dirty="0">
                <a:solidFill>
                  <a:srgbClr val="000000"/>
                </a:solidFill>
                <a:latin typeface="Arial"/>
              </a:rPr>
              <a:t>Et stoff som brytes svært sakte ned i miljøet</a:t>
            </a:r>
          </a:p>
          <a:p>
            <a:pPr lvl="1" fontAlgn="base">
              <a:lnSpc>
                <a:spcPct val="100000"/>
              </a:lnSpc>
              <a:spcBef>
                <a:spcPct val="20000"/>
              </a:spcBef>
              <a:spcAft>
                <a:spcPct val="0"/>
              </a:spcAft>
              <a:buFont typeface="Wingdings" panose="05000000000000000000" pitchFamily="2" charset="2"/>
              <a:buChar char="ü"/>
            </a:pPr>
            <a:r>
              <a:rPr lang="nb-NO" altLang="nb-NO" sz="2000" kern="0" dirty="0">
                <a:solidFill>
                  <a:srgbClr val="000000"/>
                </a:solidFill>
                <a:latin typeface="Arial"/>
              </a:rPr>
              <a:t>Det kan bli værende i jord, vann, luft eller sedimenter i måneder eller år fordi naturlige prosesser som sollys, bakterier eller kjemiske reaksjoner ikke bryter det ned raskt</a:t>
            </a:r>
          </a:p>
          <a:p>
            <a:pPr lvl="1" fontAlgn="base">
              <a:lnSpc>
                <a:spcPct val="100000"/>
              </a:lnSpc>
              <a:spcBef>
                <a:spcPct val="20000"/>
              </a:spcBef>
              <a:spcAft>
                <a:spcPct val="0"/>
              </a:spcAft>
              <a:buFont typeface="Wingdings" panose="05000000000000000000" pitchFamily="2" charset="2"/>
              <a:buChar char="ü"/>
            </a:pPr>
            <a:endParaRPr kumimoji="0" lang="nb-NO" altLang="nb-NO" sz="2000" b="0" i="0" u="none" strike="noStrike" kern="0" cap="none" spc="0" normalizeH="0" baseline="0" noProof="0" dirty="0">
              <a:ln>
                <a:noFill/>
              </a:ln>
              <a:solidFill>
                <a:srgbClr val="000000"/>
              </a:solidFill>
              <a:effectLst/>
              <a:uLnTx/>
              <a:uFillTx/>
              <a:latin typeface="Arial"/>
              <a:ea typeface="+mn-ea"/>
              <a:cs typeface="+mn-cs"/>
            </a:endParaRPr>
          </a:p>
          <a:p>
            <a:pPr marL="342900" lvl="0" indent="-342900" fontAlgn="base">
              <a:lnSpc>
                <a:spcPct val="100000"/>
              </a:lnSpc>
              <a:spcBef>
                <a:spcPct val="20000"/>
              </a:spcBef>
              <a:spcAft>
                <a:spcPct val="0"/>
              </a:spcAft>
              <a:buFontTx/>
              <a:buChar char="•"/>
            </a:pPr>
            <a:r>
              <a:rPr lang="nb-NO" altLang="nb-NO" sz="2400" b="1" kern="0" dirty="0">
                <a:solidFill>
                  <a:srgbClr val="000000"/>
                </a:solidFill>
                <a:latin typeface="Arial"/>
              </a:rPr>
              <a:t>Bioakkumulerende</a:t>
            </a:r>
          </a:p>
          <a:p>
            <a:pPr lvl="1" fontAlgn="base">
              <a:lnSpc>
                <a:spcPct val="100000"/>
              </a:lnSpc>
              <a:spcBef>
                <a:spcPct val="20000"/>
              </a:spcBef>
              <a:spcAft>
                <a:spcPct val="0"/>
              </a:spcAft>
              <a:buFont typeface="Wingdings" panose="05000000000000000000" pitchFamily="2" charset="2"/>
              <a:buChar char="ü"/>
            </a:pPr>
            <a:r>
              <a:rPr lang="nb-NO" altLang="nb-NO" sz="2000" kern="0" dirty="0">
                <a:solidFill>
                  <a:srgbClr val="000000"/>
                </a:solidFill>
                <a:latin typeface="Arial"/>
              </a:rPr>
              <a:t>Et stoff som samler seg i levende organismer over tid fordi kroppen tar opp stoffet raskere enn den klarer å bryte det ned eller skille det ut</a:t>
            </a:r>
          </a:p>
          <a:p>
            <a:pPr marL="342900" lvl="0" indent="-342900" fontAlgn="base">
              <a:lnSpc>
                <a:spcPct val="100000"/>
              </a:lnSpc>
              <a:spcBef>
                <a:spcPct val="20000"/>
              </a:spcBef>
              <a:spcAft>
                <a:spcPct val="0"/>
              </a:spcAft>
              <a:buFontTx/>
              <a:buChar char="•"/>
            </a:pPr>
            <a:endParaRPr kumimoji="0" lang="nb-NO" altLang="nb-NO" sz="2400" b="0" i="0" u="none" strike="noStrike" kern="0" cap="none" spc="0" normalizeH="0" baseline="0" noProof="0" dirty="0">
              <a:ln>
                <a:noFill/>
              </a:ln>
              <a:solidFill>
                <a:srgbClr val="000000"/>
              </a:solidFill>
              <a:effectLst/>
              <a:uLnTx/>
              <a:uFillTx/>
              <a:latin typeface="Arial"/>
              <a:ea typeface="+mn-ea"/>
              <a:cs typeface="+mn-cs"/>
            </a:endParaRPr>
          </a:p>
          <a:p>
            <a:pPr marL="342900" lvl="0" indent="-342900" fontAlgn="base">
              <a:lnSpc>
                <a:spcPct val="100000"/>
              </a:lnSpc>
              <a:spcBef>
                <a:spcPct val="20000"/>
              </a:spcBef>
              <a:spcAft>
                <a:spcPct val="0"/>
              </a:spcAft>
              <a:buFontTx/>
              <a:buChar char="•"/>
            </a:pPr>
            <a:r>
              <a:rPr kumimoji="0" lang="nb-NO" altLang="nb-NO" sz="2400" b="1" i="0" u="none" strike="noStrike" kern="0" cap="none" spc="0" normalizeH="0" baseline="0" noProof="0" dirty="0">
                <a:ln>
                  <a:noFill/>
                </a:ln>
                <a:solidFill>
                  <a:srgbClr val="000000"/>
                </a:solidFill>
                <a:effectLst/>
                <a:uLnTx/>
                <a:uFillTx/>
                <a:latin typeface="Arial"/>
                <a:ea typeface="+mn-ea"/>
                <a:cs typeface="+mn-cs"/>
              </a:rPr>
              <a:t>Toksisk</a:t>
            </a:r>
          </a:p>
          <a:p>
            <a:pPr lvl="1" fontAlgn="base">
              <a:lnSpc>
                <a:spcPct val="100000"/>
              </a:lnSpc>
              <a:spcBef>
                <a:spcPct val="20000"/>
              </a:spcBef>
              <a:spcAft>
                <a:spcPct val="0"/>
              </a:spcAft>
              <a:buFont typeface="Wingdings" panose="05000000000000000000" pitchFamily="2" charset="2"/>
              <a:buChar char="ü"/>
            </a:pPr>
            <a:r>
              <a:rPr lang="nb-NO" altLang="nb-NO" sz="2000" kern="0" dirty="0">
                <a:solidFill>
                  <a:srgbClr val="000000"/>
                </a:solidFill>
                <a:latin typeface="Arial"/>
              </a:rPr>
              <a:t>Stoffet er giftig/skadelig for mennesker, dyr eller økosystemer</a:t>
            </a:r>
            <a:endParaRPr kumimoji="0" lang="nb-NO" altLang="nb-NO" sz="2000" b="0" i="0" u="none" strike="noStrike" kern="0" cap="none" spc="0" normalizeH="0" baseline="0" noProof="0" dirty="0">
              <a:ln>
                <a:noFill/>
              </a:ln>
              <a:solidFill>
                <a:srgbClr val="000000"/>
              </a:solidFill>
              <a:effectLst/>
              <a:uLnTx/>
              <a:uFillTx/>
              <a:latin typeface="Arial"/>
              <a:ea typeface="+mn-ea"/>
              <a:cs typeface="+mn-cs"/>
            </a:endParaRPr>
          </a:p>
          <a:p>
            <a:pPr marL="742950" lvl="1" indent="-285750" fontAlgn="base">
              <a:lnSpc>
                <a:spcPct val="100000"/>
              </a:lnSpc>
              <a:spcBef>
                <a:spcPct val="20000"/>
              </a:spcBef>
              <a:spcAft>
                <a:spcPct val="0"/>
              </a:spcAft>
              <a:buFontTx/>
              <a:buChar char="–"/>
            </a:pPr>
            <a:endParaRPr kumimoji="0" lang="nb-NO" altLang="nb-NO" sz="1900" b="0" i="0" u="none" strike="noStrike" kern="0" cap="none" spc="0" normalizeH="0" baseline="0" noProof="0" dirty="0">
              <a:ln>
                <a:noFill/>
              </a:ln>
              <a:solidFill>
                <a:srgbClr val="000000"/>
              </a:solidFill>
              <a:effectLst/>
              <a:uLnTx/>
              <a:uFillTx/>
              <a:latin typeface="Arial"/>
            </a:endParaRPr>
          </a:p>
          <a:p>
            <a:endParaRPr lang="nb-NO" dirty="0"/>
          </a:p>
        </p:txBody>
      </p:sp>
    </p:spTree>
    <p:extLst>
      <p:ext uri="{BB962C8B-B14F-4D97-AF65-F5344CB8AC3E}">
        <p14:creationId xmlns:p14="http://schemas.microsoft.com/office/powerpoint/2010/main" val="399224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Antikoagulanter</a:t>
            </a:r>
          </a:p>
        </p:txBody>
      </p:sp>
      <p:sp>
        <p:nvSpPr>
          <p:cNvPr id="2" name="Plassholder for innhold 1"/>
          <p:cNvSpPr>
            <a:spLocks noGrp="1"/>
          </p:cNvSpPr>
          <p:nvPr>
            <p:ph sz="half" idx="1"/>
          </p:nvPr>
        </p:nvSpPr>
        <p:spPr>
          <a:xfrm>
            <a:off x="838199" y="1825625"/>
            <a:ext cx="10706101" cy="4351338"/>
          </a:xfrm>
        </p:spPr>
        <p:txBody>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Førstegenerasjons antikoagulanter</a:t>
            </a:r>
          </a:p>
          <a:p>
            <a:pPr marL="742950" lvl="1" indent="-285750" fontAlgn="base">
              <a:lnSpc>
                <a:spcPct val="100000"/>
              </a:lnSpc>
              <a:spcBef>
                <a:spcPct val="20000"/>
              </a:spcBef>
              <a:spcAft>
                <a:spcPct val="0"/>
              </a:spcAft>
              <a:buFontTx/>
              <a:buChar char="–"/>
            </a:pPr>
            <a:r>
              <a:rPr kumimoji="0" lang="nb-NO" altLang="nb-NO" sz="2000" i="0" u="none" strike="noStrike" kern="0" cap="none" spc="0" normalizeH="0" baseline="0" noProof="0" dirty="0" err="1">
                <a:ln>
                  <a:noFill/>
                </a:ln>
                <a:solidFill>
                  <a:srgbClr val="000000"/>
                </a:solidFill>
                <a:effectLst/>
                <a:uLnTx/>
                <a:uFillTx/>
                <a:latin typeface="Arial"/>
              </a:rPr>
              <a:t>Coumatetralyl</a:t>
            </a:r>
            <a:r>
              <a:rPr kumimoji="0" lang="nb-NO" altLang="nb-NO" sz="2000" b="1" i="0" u="none" strike="noStrike" kern="0" cap="none" spc="0" normalizeH="0" baseline="0" noProof="0" dirty="0">
                <a:ln>
                  <a:noFill/>
                </a:ln>
                <a:solidFill>
                  <a:srgbClr val="000000"/>
                </a:solidFill>
                <a:effectLst/>
                <a:uLnTx/>
                <a:uFillTx/>
                <a:latin typeface="Arial"/>
              </a:rPr>
              <a:t> </a:t>
            </a:r>
            <a:r>
              <a:rPr kumimoji="0" lang="nb-NO" altLang="nb-NO" sz="2000" i="0" u="none" strike="noStrike" kern="0" cap="none" spc="0" normalizeH="0" baseline="0" noProof="0" dirty="0">
                <a:ln>
                  <a:noFill/>
                </a:ln>
                <a:solidFill>
                  <a:srgbClr val="000000"/>
                </a:solidFill>
                <a:effectLst/>
                <a:highlight>
                  <a:srgbClr val="FFFF00"/>
                </a:highlight>
                <a:uLnTx/>
                <a:uFillTx/>
                <a:latin typeface="Arial"/>
              </a:rPr>
              <a:t>(moderat persistent, moderat bioakkumulerende og moderat toksisk)</a:t>
            </a:r>
          </a:p>
          <a:p>
            <a:pPr marL="742950" lvl="1" indent="-285750" fontAlgn="base">
              <a:lnSpc>
                <a:spcPct val="100000"/>
              </a:lnSpc>
              <a:spcBef>
                <a:spcPct val="20000"/>
              </a:spcBef>
              <a:spcAft>
                <a:spcPct val="0"/>
              </a:spcAft>
              <a:buFontTx/>
              <a:buChar char="–"/>
            </a:pPr>
            <a:endParaRPr kumimoji="0" lang="nb-NO" altLang="nb-NO" sz="1900" b="0" i="0" u="none" strike="noStrike" kern="0" cap="none" spc="0" normalizeH="0" baseline="0" noProof="0" dirty="0">
              <a:ln>
                <a:noFill/>
              </a:ln>
              <a:solidFill>
                <a:srgbClr val="000000"/>
              </a:solidFill>
              <a:effectLst/>
              <a:uLnTx/>
              <a:uFillTx/>
              <a:latin typeface="Arial"/>
            </a:endParaRP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Flerdosegift</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Gnagere må vanligvis spise av giften flere ganger for å oppnå en dødelig dose</a:t>
            </a:r>
          </a:p>
          <a:p>
            <a:pPr marL="742950" lvl="1" indent="-285750" fontAlgn="base">
              <a:lnSpc>
                <a:spcPct val="100000"/>
              </a:lnSpc>
              <a:spcBef>
                <a:spcPct val="20000"/>
              </a:spcBef>
              <a:spcAft>
                <a:spcPct val="0"/>
              </a:spcAft>
              <a:buFontTx/>
              <a:buChar char="–"/>
            </a:pPr>
            <a:r>
              <a:rPr lang="nb-NO" altLang="nb-NO" sz="2000" kern="0" dirty="0">
                <a:solidFill>
                  <a:srgbClr val="000000"/>
                </a:solidFill>
                <a:latin typeface="Arial"/>
              </a:rPr>
              <a:t>Liten risiko for </a:t>
            </a:r>
            <a:r>
              <a:rPr lang="nb-NO" altLang="nb-NO" sz="2000" i="1" kern="0" dirty="0">
                <a:solidFill>
                  <a:srgbClr val="000000"/>
                </a:solidFill>
                <a:latin typeface="Arial"/>
              </a:rPr>
              <a:t>sekundær forgiftning</a:t>
            </a:r>
            <a:endParaRPr kumimoji="0" lang="nb-NO" altLang="nb-NO" sz="2000" b="0" i="1" u="none" strike="noStrike" kern="0" cap="none" spc="0" normalizeH="0" baseline="0" noProof="0" dirty="0">
              <a:ln>
                <a:noFill/>
              </a:ln>
              <a:solidFill>
                <a:srgbClr val="000000"/>
              </a:solidFill>
              <a:effectLst/>
              <a:uLnTx/>
              <a:uFillTx/>
              <a:latin typeface="Arial"/>
            </a:endParaRPr>
          </a:p>
          <a:p>
            <a:endParaRPr lang="nb-NO" dirty="0"/>
          </a:p>
        </p:txBody>
      </p:sp>
      <p:pic>
        <p:nvPicPr>
          <p:cNvPr id="3" name="Bilde 2">
            <a:extLst>
              <a:ext uri="{FF2B5EF4-FFF2-40B4-BE49-F238E27FC236}">
                <a16:creationId xmlns:a16="http://schemas.microsoft.com/office/drawing/2014/main" id="{20B6EB93-B703-E2E5-30F7-E1D39F1C2C96}"/>
              </a:ext>
            </a:extLst>
          </p:cNvPr>
          <p:cNvPicPr>
            <a:picLocks noChangeAspect="1"/>
          </p:cNvPicPr>
          <p:nvPr/>
        </p:nvPicPr>
        <p:blipFill>
          <a:blip r:embed="rId2"/>
          <a:stretch>
            <a:fillRect/>
          </a:stretch>
        </p:blipFill>
        <p:spPr>
          <a:xfrm>
            <a:off x="10263672" y="167369"/>
            <a:ext cx="1554615" cy="1658256"/>
          </a:xfrm>
          <a:prstGeom prst="rect">
            <a:avLst/>
          </a:prstGeom>
        </p:spPr>
      </p:pic>
    </p:spTree>
    <p:extLst>
      <p:ext uri="{BB962C8B-B14F-4D97-AF65-F5344CB8AC3E}">
        <p14:creationId xmlns:p14="http://schemas.microsoft.com/office/powerpoint/2010/main" val="32013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p:txBody>
          <a:bodyPr>
            <a:normAutofit/>
          </a:bodyPr>
          <a:lstStyle/>
          <a:p>
            <a:pPr algn="ctr"/>
            <a:r>
              <a:rPr lang="nb-NO" sz="3600" b="1" dirty="0" err="1">
                <a:latin typeface="Arial" panose="020B0604020202020204" pitchFamily="34" charset="0"/>
                <a:cs typeface="Arial" panose="020B0604020202020204" pitchFamily="34" charset="0"/>
              </a:rPr>
              <a:t>Antikoagulanter</a:t>
            </a:r>
            <a:endParaRPr lang="nb-NO" sz="3600" b="1" dirty="0">
              <a:latin typeface="Arial" panose="020B0604020202020204" pitchFamily="34" charset="0"/>
              <a:cs typeface="Arial" panose="020B0604020202020204" pitchFamily="34" charset="0"/>
            </a:endParaRPr>
          </a:p>
        </p:txBody>
      </p:sp>
      <p:sp>
        <p:nvSpPr>
          <p:cNvPr id="2" name="Plassholder for innhold 1"/>
          <p:cNvSpPr>
            <a:spLocks noGrp="1"/>
          </p:cNvSpPr>
          <p:nvPr>
            <p:ph sz="half" idx="1"/>
          </p:nvPr>
        </p:nvSpPr>
        <p:spPr>
          <a:xfrm>
            <a:off x="838199" y="1825625"/>
            <a:ext cx="10862512" cy="4351338"/>
          </a:xfrm>
        </p:spPr>
        <p:txBody>
          <a:bodyPr>
            <a:normAutofit/>
          </a:bodyPr>
          <a:lstStyle/>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Andregenerasjons antikoagulanter </a:t>
            </a:r>
            <a:r>
              <a:rPr kumimoji="0" lang="nb-NO" altLang="nb-NO" sz="2000" b="0" i="0" u="none" strike="noStrike" kern="0" cap="none" spc="0" normalizeH="0" baseline="0" noProof="0" dirty="0">
                <a:ln>
                  <a:noFill/>
                </a:ln>
                <a:solidFill>
                  <a:srgbClr val="000000"/>
                </a:solidFill>
                <a:effectLst/>
                <a:highlight>
                  <a:srgbClr val="FFFF00"/>
                </a:highlight>
                <a:uLnTx/>
                <a:uFillTx/>
                <a:latin typeface="Arial"/>
                <a:ea typeface="+mn-ea"/>
                <a:cs typeface="+mn-cs"/>
              </a:rPr>
              <a:t>(persistent, bioakkumulerende, toksisk - PBT)</a:t>
            </a:r>
            <a:endParaRPr kumimoji="0" lang="nb-NO" altLang="nb-NO" sz="2400" b="0" i="0" u="none" strike="noStrike" kern="0" cap="none" spc="0" normalizeH="0" baseline="0" noProof="0" dirty="0">
              <a:ln>
                <a:noFill/>
              </a:ln>
              <a:solidFill>
                <a:srgbClr val="000000"/>
              </a:solidFill>
              <a:effectLst/>
              <a:highlight>
                <a:srgbClr val="FFFF00"/>
              </a:highlight>
              <a:uLnTx/>
              <a:uFillTx/>
              <a:latin typeface="Arial"/>
              <a:ea typeface="+mn-ea"/>
              <a:cs typeface="+mn-cs"/>
            </a:endParaRPr>
          </a:p>
          <a:p>
            <a:pPr marL="742950" lvl="1" indent="-285750" fontAlgn="base">
              <a:lnSpc>
                <a:spcPct val="100000"/>
              </a:lnSpc>
              <a:spcBef>
                <a:spcPct val="20000"/>
              </a:spcBef>
              <a:spcAft>
                <a:spcPct val="0"/>
              </a:spcAft>
              <a:buFontTx/>
              <a:buChar char="–"/>
            </a:pPr>
            <a:r>
              <a:rPr kumimoji="0" lang="nb-NO" altLang="nb-NO" sz="2000" i="0" u="none" strike="noStrike" kern="0" cap="none" spc="0" normalizeH="0" baseline="0" noProof="0" dirty="0">
                <a:ln>
                  <a:noFill/>
                </a:ln>
                <a:solidFill>
                  <a:srgbClr val="000000"/>
                </a:solidFill>
                <a:effectLst/>
                <a:uLnTx/>
                <a:uFillTx/>
                <a:latin typeface="Arial"/>
              </a:rPr>
              <a:t> </a:t>
            </a:r>
            <a:r>
              <a:rPr kumimoji="0" lang="nb-NO" altLang="nb-NO" sz="2000" i="0" u="none" strike="noStrike" kern="0" cap="none" spc="0" normalizeH="0" baseline="0" noProof="0" dirty="0" err="1">
                <a:ln>
                  <a:noFill/>
                </a:ln>
                <a:solidFill>
                  <a:srgbClr val="000000"/>
                </a:solidFill>
                <a:effectLst/>
                <a:uLnTx/>
                <a:uFillTx/>
                <a:latin typeface="Arial"/>
              </a:rPr>
              <a:t>Bromadiolone</a:t>
            </a:r>
            <a:r>
              <a:rPr kumimoji="0" lang="nb-NO" altLang="nb-NO" sz="2000" i="0" u="none" strike="noStrike" kern="0" cap="none" spc="0" normalizeH="0" baseline="0" noProof="0" dirty="0">
                <a:ln>
                  <a:noFill/>
                </a:ln>
                <a:solidFill>
                  <a:srgbClr val="000000"/>
                </a:solidFill>
                <a:effectLst/>
                <a:uLnTx/>
                <a:uFillTx/>
                <a:latin typeface="Arial"/>
              </a:rPr>
              <a:t> </a:t>
            </a:r>
          </a:p>
          <a:p>
            <a:pPr marL="742950" lvl="1" indent="-285750" fontAlgn="base">
              <a:lnSpc>
                <a:spcPct val="100000"/>
              </a:lnSpc>
              <a:spcBef>
                <a:spcPct val="20000"/>
              </a:spcBef>
              <a:spcAft>
                <a:spcPct val="0"/>
              </a:spcAft>
              <a:buFontTx/>
              <a:buChar char="–"/>
            </a:pPr>
            <a:r>
              <a:rPr lang="nb-NO" altLang="nb-NO" sz="2000" kern="0" dirty="0">
                <a:solidFill>
                  <a:srgbClr val="000000"/>
                </a:solidFill>
                <a:latin typeface="Arial"/>
              </a:rPr>
              <a:t> </a:t>
            </a:r>
            <a:r>
              <a:rPr kumimoji="0" lang="nb-NO" altLang="nb-NO" sz="2000" i="0" u="none" strike="noStrike" kern="0" cap="none" spc="0" normalizeH="0" baseline="0" noProof="0" dirty="0">
                <a:ln>
                  <a:noFill/>
                </a:ln>
                <a:solidFill>
                  <a:srgbClr val="000000"/>
                </a:solidFill>
                <a:effectLst/>
                <a:uLnTx/>
                <a:uFillTx/>
                <a:latin typeface="Arial"/>
              </a:rPr>
              <a:t>Difenacoum</a:t>
            </a:r>
          </a:p>
          <a:p>
            <a:pPr marL="742950" lvl="1" indent="-285750" fontAlgn="base">
              <a:lnSpc>
                <a:spcPct val="100000"/>
              </a:lnSpc>
              <a:spcBef>
                <a:spcPct val="20000"/>
              </a:spcBef>
              <a:spcAft>
                <a:spcPct val="0"/>
              </a:spcAft>
              <a:buFontTx/>
              <a:buChar char="–"/>
            </a:pPr>
            <a:r>
              <a:rPr kumimoji="0" lang="nb-NO" altLang="nb-NO" sz="2000" b="1" i="0" u="none" strike="noStrike" kern="0" cap="none" spc="0" normalizeH="0" baseline="0" noProof="0" dirty="0">
                <a:ln>
                  <a:noFill/>
                </a:ln>
                <a:solidFill>
                  <a:srgbClr val="000000"/>
                </a:solidFill>
                <a:effectLst/>
                <a:uLnTx/>
                <a:uFillTx/>
                <a:latin typeface="Arial"/>
              </a:rPr>
              <a:t> </a:t>
            </a:r>
            <a:r>
              <a:rPr kumimoji="0" lang="nb-NO" altLang="nb-NO" sz="2000" b="1" i="0" u="none" strike="noStrike" kern="0" cap="none" spc="0" normalizeH="0" baseline="0" noProof="0" dirty="0" err="1">
                <a:ln>
                  <a:noFill/>
                </a:ln>
                <a:solidFill>
                  <a:srgbClr val="000000"/>
                </a:solidFill>
                <a:effectLst/>
                <a:uLnTx/>
                <a:uFillTx/>
                <a:latin typeface="Arial"/>
              </a:rPr>
              <a:t>Flocoumafen</a:t>
            </a:r>
            <a:r>
              <a:rPr kumimoji="0" lang="nb-NO" altLang="nb-NO" sz="2000" b="1" i="0" u="none" strike="noStrike" kern="0" cap="none" spc="0" normalizeH="0" baseline="0" noProof="0" dirty="0">
                <a:ln>
                  <a:noFill/>
                </a:ln>
                <a:solidFill>
                  <a:srgbClr val="000000"/>
                </a:solidFill>
                <a:effectLst/>
                <a:uLnTx/>
                <a:uFillTx/>
                <a:latin typeface="Arial"/>
              </a:rPr>
              <a:t> </a:t>
            </a:r>
            <a:r>
              <a:rPr kumimoji="0" lang="nb-NO" altLang="nb-NO" sz="2000" i="0" u="none" strike="noStrike" kern="0" cap="none" spc="0" normalizeH="0" baseline="0" noProof="0" dirty="0">
                <a:ln>
                  <a:noFill/>
                </a:ln>
                <a:solidFill>
                  <a:srgbClr val="000000"/>
                </a:solidFill>
                <a:effectLst/>
                <a:highlight>
                  <a:srgbClr val="FFFF00"/>
                </a:highlight>
                <a:uLnTx/>
                <a:uFillTx/>
                <a:latin typeface="Arial"/>
              </a:rPr>
              <a:t>(</a:t>
            </a:r>
            <a:r>
              <a:rPr kumimoji="0" lang="nb-NO" altLang="nb-NO" sz="2000" i="0" u="none" strike="noStrike" kern="0" cap="none" spc="0" normalizeH="0" baseline="0" noProof="0" dirty="0" err="1">
                <a:ln>
                  <a:noFill/>
                </a:ln>
                <a:solidFill>
                  <a:srgbClr val="000000"/>
                </a:solidFill>
                <a:effectLst/>
                <a:highlight>
                  <a:srgbClr val="FFFF00"/>
                </a:highlight>
                <a:uLnTx/>
                <a:uFillTx/>
                <a:latin typeface="Arial"/>
              </a:rPr>
              <a:t>vPvBT</a:t>
            </a:r>
            <a:r>
              <a:rPr kumimoji="0" lang="nb-NO" altLang="nb-NO" sz="2000" i="0" u="none" strike="noStrike" kern="0" cap="none" spc="0" normalizeH="0" baseline="0" noProof="0" dirty="0">
                <a:ln>
                  <a:noFill/>
                </a:ln>
                <a:solidFill>
                  <a:srgbClr val="000000"/>
                </a:solidFill>
                <a:effectLst/>
                <a:highlight>
                  <a:srgbClr val="FFFF00"/>
                </a:highlight>
                <a:uLnTx/>
                <a:uFillTx/>
                <a:latin typeface="Arial"/>
              </a:rPr>
              <a:t>)</a:t>
            </a:r>
          </a:p>
          <a:p>
            <a:pPr marL="742950" lvl="1" indent="-285750" fontAlgn="base">
              <a:lnSpc>
                <a:spcPct val="100000"/>
              </a:lnSpc>
              <a:spcBef>
                <a:spcPct val="20000"/>
              </a:spcBef>
              <a:spcAft>
                <a:spcPct val="0"/>
              </a:spcAft>
              <a:buFontTx/>
              <a:buChar char="–"/>
            </a:pPr>
            <a:r>
              <a:rPr kumimoji="0" lang="nb-NO" altLang="nb-NO" sz="2000" b="1" i="0" u="none" strike="noStrike" kern="0" cap="none" spc="0" normalizeH="0" baseline="0" noProof="0" dirty="0">
                <a:ln>
                  <a:noFill/>
                </a:ln>
                <a:solidFill>
                  <a:srgbClr val="000000"/>
                </a:solidFill>
                <a:effectLst/>
                <a:uLnTx/>
                <a:uFillTx/>
                <a:latin typeface="Arial"/>
              </a:rPr>
              <a:t> </a:t>
            </a:r>
            <a:r>
              <a:rPr kumimoji="0" lang="nb-NO" altLang="nb-NO" sz="2000" b="1" i="0" u="none" strike="noStrike" kern="0" cap="none" spc="0" normalizeH="0" baseline="0" noProof="0" dirty="0" err="1">
                <a:ln>
                  <a:noFill/>
                </a:ln>
                <a:solidFill>
                  <a:srgbClr val="000000"/>
                </a:solidFill>
                <a:effectLst/>
                <a:uLnTx/>
                <a:uFillTx/>
                <a:latin typeface="Arial"/>
              </a:rPr>
              <a:t>Brodifacoum</a:t>
            </a:r>
            <a:r>
              <a:rPr kumimoji="0" lang="nb-NO" altLang="nb-NO" sz="2000" b="1" i="0" u="none" strike="noStrike" kern="0" cap="none" spc="0" normalizeH="0" baseline="0" noProof="0" dirty="0">
                <a:ln>
                  <a:noFill/>
                </a:ln>
                <a:solidFill>
                  <a:srgbClr val="000000"/>
                </a:solidFill>
                <a:effectLst/>
                <a:uLnTx/>
                <a:uFillTx/>
                <a:latin typeface="Arial"/>
              </a:rPr>
              <a:t> </a:t>
            </a:r>
            <a:r>
              <a:rPr kumimoji="0" lang="nb-NO" altLang="nb-NO" sz="2000" i="0" u="none" strike="noStrike" kern="0" cap="none" spc="0" normalizeH="0" baseline="0" noProof="0" dirty="0">
                <a:ln>
                  <a:noFill/>
                </a:ln>
                <a:solidFill>
                  <a:srgbClr val="000000"/>
                </a:solidFill>
                <a:effectLst/>
                <a:highlight>
                  <a:srgbClr val="FFFF00"/>
                </a:highlight>
                <a:uLnTx/>
                <a:uFillTx/>
                <a:latin typeface="Arial"/>
              </a:rPr>
              <a:t>(</a:t>
            </a:r>
            <a:r>
              <a:rPr kumimoji="0" lang="nb-NO" altLang="nb-NO" sz="2000" i="0" u="none" strike="noStrike" kern="0" cap="none" spc="0" normalizeH="0" baseline="0" noProof="0" dirty="0" err="1">
                <a:ln>
                  <a:noFill/>
                </a:ln>
                <a:solidFill>
                  <a:srgbClr val="000000"/>
                </a:solidFill>
                <a:effectLst/>
                <a:highlight>
                  <a:srgbClr val="FFFF00"/>
                </a:highlight>
                <a:uLnTx/>
                <a:uFillTx/>
                <a:latin typeface="Arial"/>
              </a:rPr>
              <a:t>vPvBT</a:t>
            </a:r>
            <a:r>
              <a:rPr kumimoji="0" lang="nb-NO" altLang="nb-NO" sz="2000" i="0" u="none" strike="noStrike" kern="0" cap="none" spc="0" normalizeH="0" baseline="0" noProof="0" dirty="0">
                <a:ln>
                  <a:noFill/>
                </a:ln>
                <a:solidFill>
                  <a:srgbClr val="000000"/>
                </a:solidFill>
                <a:effectLst/>
                <a:highlight>
                  <a:srgbClr val="FFFF00"/>
                </a:highlight>
                <a:uLnTx/>
                <a:uFillTx/>
                <a:latin typeface="Arial"/>
              </a:rPr>
              <a:t>)</a:t>
            </a:r>
            <a:endParaRPr kumimoji="0" lang="nb-NO" altLang="nb-NO" sz="2000" b="1" i="0" u="none" strike="noStrike" kern="0" cap="none" spc="0" normalizeH="0" baseline="0" noProof="0" dirty="0">
              <a:ln>
                <a:noFill/>
              </a:ln>
              <a:solidFill>
                <a:srgbClr val="000000"/>
              </a:solidFill>
              <a:effectLst/>
              <a:highlight>
                <a:srgbClr val="FFFF00"/>
              </a:highlight>
              <a:uLnTx/>
              <a:uFillTx/>
              <a:latin typeface="Arial"/>
            </a:endParaRPr>
          </a:p>
          <a:p>
            <a:pPr marL="742950" lvl="1" indent="-285750" fontAlgn="base">
              <a:lnSpc>
                <a:spcPct val="100000"/>
              </a:lnSpc>
              <a:spcBef>
                <a:spcPct val="20000"/>
              </a:spcBef>
              <a:spcAft>
                <a:spcPct val="0"/>
              </a:spcAft>
              <a:buFontTx/>
              <a:buChar char="–"/>
            </a:pPr>
            <a:r>
              <a:rPr kumimoji="0" lang="nb-NO" altLang="nb-NO" sz="2000" b="1" i="0" u="none" strike="noStrike" kern="0" cap="none" spc="0" normalizeH="0" baseline="0" noProof="0" dirty="0">
                <a:ln>
                  <a:noFill/>
                </a:ln>
                <a:solidFill>
                  <a:srgbClr val="000000"/>
                </a:solidFill>
                <a:effectLst/>
                <a:uLnTx/>
                <a:uFillTx/>
                <a:latin typeface="Arial"/>
              </a:rPr>
              <a:t> </a:t>
            </a:r>
            <a:r>
              <a:rPr kumimoji="0" lang="nb-NO" altLang="nb-NO" sz="2000" i="0" u="none" strike="noStrike" kern="0" cap="none" spc="0" normalizeH="0" baseline="0" noProof="0" dirty="0" err="1">
                <a:ln>
                  <a:noFill/>
                </a:ln>
                <a:solidFill>
                  <a:srgbClr val="000000"/>
                </a:solidFill>
                <a:effectLst/>
                <a:uLnTx/>
                <a:uFillTx/>
                <a:latin typeface="Arial"/>
              </a:rPr>
              <a:t>Difethialone</a:t>
            </a:r>
            <a:endParaRPr kumimoji="0" lang="nb-NO" altLang="nb-NO" sz="2000" i="0" u="none" strike="noStrike" kern="0" cap="none" spc="0" normalizeH="0" baseline="0" noProof="0" dirty="0">
              <a:ln>
                <a:noFill/>
              </a:ln>
              <a:solidFill>
                <a:srgbClr val="000000"/>
              </a:solidFill>
              <a:effectLst/>
              <a:uLnTx/>
              <a:uFillTx/>
              <a:latin typeface="Arial"/>
            </a:endParaRPr>
          </a:p>
          <a:p>
            <a:pPr marL="742950" lvl="1" indent="-285750" fontAlgn="base">
              <a:lnSpc>
                <a:spcPct val="100000"/>
              </a:lnSpc>
              <a:spcBef>
                <a:spcPct val="20000"/>
              </a:spcBef>
              <a:spcAft>
                <a:spcPct val="0"/>
              </a:spcAft>
              <a:buFontTx/>
              <a:buChar char="–"/>
            </a:pPr>
            <a:endParaRPr kumimoji="0" lang="nb-NO" altLang="nb-NO" sz="2000" b="1" i="0" u="none" strike="noStrike" kern="0" cap="none" spc="0" normalizeH="0" baseline="0" noProof="0" dirty="0">
              <a:ln>
                <a:noFill/>
              </a:ln>
              <a:solidFill>
                <a:srgbClr val="000000"/>
              </a:solidFill>
              <a:effectLst/>
              <a:uLnTx/>
              <a:uFillTx/>
              <a:latin typeface="Arial"/>
            </a:endParaRPr>
          </a:p>
          <a:p>
            <a:pPr marL="342900" lvl="0" indent="-342900" fontAlgn="base">
              <a:lnSpc>
                <a:spcPct val="100000"/>
              </a:lnSpc>
              <a:spcBef>
                <a:spcPct val="20000"/>
              </a:spcBef>
              <a:spcAft>
                <a:spcPct val="0"/>
              </a:spcAft>
              <a:buFontTx/>
              <a:buChar char="•"/>
            </a:pPr>
            <a:r>
              <a:rPr kumimoji="0" lang="nb-NO" altLang="nb-NO" sz="2400" b="0" i="0" u="none" strike="noStrike" kern="0" cap="none" spc="0" normalizeH="0" baseline="0" noProof="0" dirty="0">
                <a:ln>
                  <a:noFill/>
                </a:ln>
                <a:solidFill>
                  <a:srgbClr val="000000"/>
                </a:solidFill>
                <a:effectLst/>
                <a:uLnTx/>
                <a:uFillTx/>
                <a:latin typeface="Arial"/>
                <a:ea typeface="+mn-ea"/>
                <a:cs typeface="+mn-cs"/>
              </a:rPr>
              <a:t>Enkeltdosegifter</a:t>
            </a:r>
          </a:p>
          <a:p>
            <a:pPr marL="742950" lvl="1" indent="-285750" fontAlgn="base">
              <a:lnSpc>
                <a:spcPct val="100000"/>
              </a:lnSpc>
              <a:spcBef>
                <a:spcPct val="20000"/>
              </a:spcBef>
              <a:spcAft>
                <a:spcPct val="0"/>
              </a:spcAft>
              <a:buFontTx/>
              <a:buChar char="–"/>
            </a:pPr>
            <a:r>
              <a:rPr kumimoji="0" lang="nb-NO" altLang="nb-NO" sz="2000" b="0" i="0" u="none" strike="noStrike" kern="0" cap="none" spc="0" normalizeH="0" baseline="0" noProof="0" dirty="0">
                <a:ln>
                  <a:noFill/>
                </a:ln>
                <a:solidFill>
                  <a:srgbClr val="000000"/>
                </a:solidFill>
                <a:effectLst/>
                <a:uLnTx/>
                <a:uFillTx/>
                <a:latin typeface="Arial"/>
              </a:rPr>
              <a:t>Gnagere må vanligvis spise av giften bare én gang for å oppnå en dødelig dose</a:t>
            </a:r>
          </a:p>
          <a:p>
            <a:pPr marL="742950" lvl="1" indent="-285750" fontAlgn="base">
              <a:lnSpc>
                <a:spcPct val="100000"/>
              </a:lnSpc>
              <a:spcBef>
                <a:spcPct val="20000"/>
              </a:spcBef>
              <a:spcAft>
                <a:spcPct val="0"/>
              </a:spcAft>
              <a:buFontTx/>
              <a:buChar char="–"/>
            </a:pPr>
            <a:r>
              <a:rPr lang="nb-NO" altLang="nb-NO" sz="2000" kern="0" dirty="0">
                <a:solidFill>
                  <a:srgbClr val="000000"/>
                </a:solidFill>
                <a:latin typeface="Arial"/>
              </a:rPr>
              <a:t>Stor risiko for </a:t>
            </a:r>
            <a:r>
              <a:rPr lang="nb-NO" altLang="nb-NO" sz="2000" i="1" kern="0" dirty="0">
                <a:solidFill>
                  <a:srgbClr val="000000"/>
                </a:solidFill>
                <a:latin typeface="Arial"/>
              </a:rPr>
              <a:t>sekundær forgiftning</a:t>
            </a:r>
            <a:endParaRPr kumimoji="0" lang="nb-NO" altLang="nb-NO" sz="2000" b="0" i="1" u="none" strike="noStrike" kern="0" cap="none" spc="0" normalizeH="0" baseline="0" noProof="0" dirty="0">
              <a:ln>
                <a:noFill/>
              </a:ln>
              <a:solidFill>
                <a:srgbClr val="000000"/>
              </a:solidFill>
              <a:effectLst/>
              <a:uLnTx/>
              <a:uFillTx/>
              <a:latin typeface="Arial"/>
            </a:endParaRPr>
          </a:p>
        </p:txBody>
      </p:sp>
      <p:pic>
        <p:nvPicPr>
          <p:cNvPr id="3" name="Bilde 2">
            <a:extLst>
              <a:ext uri="{FF2B5EF4-FFF2-40B4-BE49-F238E27FC236}">
                <a16:creationId xmlns:a16="http://schemas.microsoft.com/office/drawing/2014/main" id="{19214C2B-36CA-1DB1-DE3C-F7EBE23CFB05}"/>
              </a:ext>
            </a:extLst>
          </p:cNvPr>
          <p:cNvPicPr>
            <a:picLocks noChangeAspect="1"/>
          </p:cNvPicPr>
          <p:nvPr/>
        </p:nvPicPr>
        <p:blipFill>
          <a:blip r:embed="rId3"/>
          <a:srcRect b="19865"/>
          <a:stretch>
            <a:fillRect/>
          </a:stretch>
        </p:blipFill>
        <p:spPr>
          <a:xfrm>
            <a:off x="10260619" y="162678"/>
            <a:ext cx="1556397" cy="1662947"/>
          </a:xfrm>
          <a:prstGeom prst="rect">
            <a:avLst/>
          </a:prstGeom>
        </p:spPr>
      </p:pic>
    </p:spTree>
    <p:extLst>
      <p:ext uri="{BB962C8B-B14F-4D97-AF65-F5344CB8AC3E}">
        <p14:creationId xmlns:p14="http://schemas.microsoft.com/office/powerpoint/2010/main" val="352209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D0BC8DA90DE34FB6A749B252622F8B" ma:contentTypeVersion="6" ma:contentTypeDescription="Opprett et nytt dokument." ma:contentTypeScope="" ma:versionID="bb78e3b738b98fead8bebe34fa047891">
  <xsd:schema xmlns:xsd="http://www.w3.org/2001/XMLSchema" xmlns:xs="http://www.w3.org/2001/XMLSchema" xmlns:p="http://schemas.microsoft.com/office/2006/metadata/properties" xmlns:ns2="49783f0b-48ac-43ed-8777-a9ae9a102946" xmlns:ns3="17c28d34-4070-45a3-85bc-dc9b91de2fc9" targetNamespace="http://schemas.microsoft.com/office/2006/metadata/properties" ma:root="true" ma:fieldsID="2c195c7787982a5b65b3ccb8c1547c33" ns2:_="" ns3:_="">
    <xsd:import namespace="49783f0b-48ac-43ed-8777-a9ae9a102946"/>
    <xsd:import namespace="17c28d34-4070-45a3-85bc-dc9b91de2f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783f0b-48ac-43ed-8777-a9ae9a102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c28d34-4070-45a3-85bc-dc9b91de2fc9"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1A99D0-6F77-4F7C-B2BA-5842E6835586}"/>
</file>

<file path=customXml/itemProps2.xml><?xml version="1.0" encoding="utf-8"?>
<ds:datastoreItem xmlns:ds="http://schemas.openxmlformats.org/officeDocument/2006/customXml" ds:itemID="{FDCE3AED-DDBE-4E89-A687-778D4A5B06D6}"/>
</file>

<file path=customXml/itemProps3.xml><?xml version="1.0" encoding="utf-8"?>
<ds:datastoreItem xmlns:ds="http://schemas.openxmlformats.org/officeDocument/2006/customXml" ds:itemID="{7FF1DC81-46D6-48B2-A582-B721C1BB66D0}"/>
</file>

<file path=docProps/app.xml><?xml version="1.0" encoding="utf-8"?>
<Properties xmlns="http://schemas.openxmlformats.org/officeDocument/2006/extended-properties" xmlns:vt="http://schemas.openxmlformats.org/officeDocument/2006/docPropsVTypes">
  <TotalTime>774</TotalTime>
  <Words>3749</Words>
  <Application>Microsoft Office PowerPoint</Application>
  <PresentationFormat>Widescreen</PresentationFormat>
  <Paragraphs>503</Paragraphs>
  <Slides>47</Slides>
  <Notes>34</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47</vt:i4>
      </vt:variant>
    </vt:vector>
  </HeadingPairs>
  <TitlesOfParts>
    <vt:vector size="52" baseType="lpstr">
      <vt:lpstr>Arial</vt:lpstr>
      <vt:lpstr>Calibri</vt:lpstr>
      <vt:lpstr>Calibri Light</vt:lpstr>
      <vt:lpstr>Wingdings</vt:lpstr>
      <vt:lpstr>Office-tema</vt:lpstr>
      <vt:lpstr>Rodenticider - gnagermidler</vt:lpstr>
      <vt:lpstr>Åte og kontaktmidler</vt:lpstr>
      <vt:lpstr>Formuleringer</vt:lpstr>
      <vt:lpstr>Kontaktmidler</vt:lpstr>
      <vt:lpstr>Tilsetningsstoffer</vt:lpstr>
      <vt:lpstr>Aktive stoffer</vt:lpstr>
      <vt:lpstr>Noen definisjoner</vt:lpstr>
      <vt:lpstr>Antikoagulanter</vt:lpstr>
      <vt:lpstr>Antikoagulanter</vt:lpstr>
      <vt:lpstr>Antikoagulanter</vt:lpstr>
      <vt:lpstr>Antikoagulanter</vt:lpstr>
      <vt:lpstr>Resistens</vt:lpstr>
      <vt:lpstr>Resistens</vt:lpstr>
      <vt:lpstr>Spredning i miljøet</vt:lpstr>
      <vt:lpstr>Statistikk fra Giftinformasjonen om eksponering (2005-2020)</vt:lpstr>
      <vt:lpstr>PowerPoint-presentasjon</vt:lpstr>
      <vt:lpstr>Andre gifter</vt:lpstr>
      <vt:lpstr>Andre gifter</vt:lpstr>
      <vt:lpstr>Andre akutte gifter</vt:lpstr>
      <vt:lpstr>Forgiftninger</vt:lpstr>
      <vt:lpstr>LD50 – et mål på akutt giftighet</vt:lpstr>
      <vt:lpstr>Eksempler på LD50-verdier (mg/kg)</vt:lpstr>
      <vt:lpstr>Kritisk inntak hund på 20 kg</vt:lpstr>
      <vt:lpstr>Kritisk inntak hund på 20 kg</vt:lpstr>
      <vt:lpstr>Kritisk inntak hund på 20 kg</vt:lpstr>
      <vt:lpstr>Kritisk inntak hund på 20 kg</vt:lpstr>
      <vt:lpstr>Kritisk inntak hund på 20 kg</vt:lpstr>
      <vt:lpstr>Konsentrasjon av aktivt stoff</vt:lpstr>
      <vt:lpstr>Hvilken gnagergift er mest giftig? </vt:lpstr>
      <vt:lpstr>PowerPoint-presentasjon</vt:lpstr>
      <vt:lpstr>Risiko for primær og sekundær forgiftning</vt:lpstr>
      <vt:lpstr>Noen myter </vt:lpstr>
      <vt:lpstr>Noen myter </vt:lpstr>
      <vt:lpstr>Noen myter </vt:lpstr>
      <vt:lpstr>Bruk av åte</vt:lpstr>
      <vt:lpstr>Bruk av åte</vt:lpstr>
      <vt:lpstr>Bruk av åte</vt:lpstr>
      <vt:lpstr>Åtestasjoner </vt:lpstr>
      <vt:lpstr>Bruk av åtestasjon</vt:lpstr>
      <vt:lpstr>Åtestasjoner</vt:lpstr>
      <vt:lpstr>Åtestasjoner</vt:lpstr>
      <vt:lpstr>PowerPoint-presentasjon</vt:lpstr>
      <vt:lpstr>Åtestasjoner</vt:lpstr>
      <vt:lpstr>Retningslinjer for bruk av forgiftet åte</vt:lpstr>
      <vt:lpstr>Retningslinjer for bruk av forgiftet åte</vt:lpstr>
      <vt:lpstr>Retningslinjer forgiftet åte</vt:lpstr>
      <vt:lpstr>PowerPoint-presentasjon</vt:lpstr>
    </vt:vector>
  </TitlesOfParts>
  <Company>FHI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Rodenticider - gnagermidler</dc:title>
  <dc:creator>Soleng, Arnulf</dc:creator>
  <cp:lastModifiedBy>Arnulf Soleng</cp:lastModifiedBy>
  <cp:revision>47</cp:revision>
  <dcterms:created xsi:type="dcterms:W3CDTF">2018-08-10T10:17:39Z</dcterms:created>
  <dcterms:modified xsi:type="dcterms:W3CDTF">2026-04-30T09:21:57Z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0x01010055D0BC8DA90DE34FB6A749B252622F8B</vt:lpwstr>
  </property>
</Properties>
</file>