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notesSlides/notesSlide24.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34.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5.xml" ContentType="application/vnd.openxmlformats-officedocument.presentationml.notesSlide+xml"/>
  <Override PartName="/ppt/notesSlides/notesSlide23.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45"/>
  </p:notesMasterIdLst>
  <p:sldIdLst>
    <p:sldId id="256" r:id="rId3"/>
    <p:sldId id="1496" r:id="rId4"/>
    <p:sldId id="1522" r:id="rId5"/>
    <p:sldId id="1497" r:id="rId6"/>
    <p:sldId id="300" r:id="rId7"/>
    <p:sldId id="301" r:id="rId8"/>
    <p:sldId id="302" r:id="rId9"/>
    <p:sldId id="303" r:id="rId10"/>
    <p:sldId id="1395" r:id="rId11"/>
    <p:sldId id="261" r:id="rId12"/>
    <p:sldId id="316" r:id="rId13"/>
    <p:sldId id="304" r:id="rId14"/>
    <p:sldId id="1471" r:id="rId15"/>
    <p:sldId id="296" r:id="rId16"/>
    <p:sldId id="262" r:id="rId17"/>
    <p:sldId id="263" r:id="rId18"/>
    <p:sldId id="399" r:id="rId19"/>
    <p:sldId id="264" r:id="rId20"/>
    <p:sldId id="265" r:id="rId21"/>
    <p:sldId id="297" r:id="rId22"/>
    <p:sldId id="319" r:id="rId23"/>
    <p:sldId id="320" r:id="rId24"/>
    <p:sldId id="321" r:id="rId25"/>
    <p:sldId id="322" r:id="rId26"/>
    <p:sldId id="285" r:id="rId27"/>
    <p:sldId id="307" r:id="rId28"/>
    <p:sldId id="288" r:id="rId29"/>
    <p:sldId id="287" r:id="rId30"/>
    <p:sldId id="289" r:id="rId31"/>
    <p:sldId id="308" r:id="rId32"/>
    <p:sldId id="309" r:id="rId33"/>
    <p:sldId id="323" r:id="rId34"/>
    <p:sldId id="324" r:id="rId35"/>
    <p:sldId id="1695" r:id="rId36"/>
    <p:sldId id="1420" r:id="rId37"/>
    <p:sldId id="1706" r:id="rId38"/>
    <p:sldId id="1696" r:id="rId39"/>
    <p:sldId id="305" r:id="rId40"/>
    <p:sldId id="314" r:id="rId41"/>
    <p:sldId id="315" r:id="rId42"/>
    <p:sldId id="1705" r:id="rId43"/>
    <p:sldId id="306" r:id="rId44"/>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leng, Arnulf" initials="SA" lastIdx="4" clrIdx="0">
    <p:extLst>
      <p:ext uri="{19B8F6BF-5375-455C-9EA6-DF929625EA0E}">
        <p15:presenceInfo xmlns:p15="http://schemas.microsoft.com/office/powerpoint/2012/main" userId="S-1-5-21-1801674531-963894560-682003330-42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88465" autoAdjust="0"/>
  </p:normalViewPr>
  <p:slideViewPr>
    <p:cSldViewPr snapToGrid="0">
      <p:cViewPr varScale="1">
        <p:scale>
          <a:sx n="140" d="100"/>
          <a:sy n="140" d="100"/>
        </p:scale>
        <p:origin x="3234"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3" Type="http://schemas.openxmlformats.org/officeDocument/2006/relationships/customXml" Target="../customXml/item3.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customXml" Target="../customXml/item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customXml" Target="../customXml/item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5B043F-2B82-4D31-AF8A-F64D2616FC9B}" type="datetimeFigureOut">
              <a:rPr lang="nb-NO" smtClean="0"/>
              <a:t>30.04.2026</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CAFEB3-9EA1-41E1-BBE4-DBBE3EC35E79}" type="slidenum">
              <a:rPr lang="nb-NO" smtClean="0"/>
              <a:t>‹#›</a:t>
            </a:fld>
            <a:endParaRPr lang="nb-NO"/>
          </a:p>
        </p:txBody>
      </p:sp>
    </p:spTree>
    <p:extLst>
      <p:ext uri="{BB962C8B-B14F-4D97-AF65-F5344CB8AC3E}">
        <p14:creationId xmlns:p14="http://schemas.microsoft.com/office/powerpoint/2010/main" val="1318784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CITO rottegift ble sett på som den ideelle gift. Den inneholdt stryknin som har rask effekt. Selv med sanitasjon oppdaget man at få rotter spiste av giften (sikkert både primær og sekundær åtevegring). Primær åtevegring fordi rottene ofte er spesialisert på enkelte typer mat. Det er mye de ikke vil spise. Sekundær åtevegring - rottene ble syke og forsto at det de nettopp hadde spist var årsaken. De vil derfor ikke spise slikt igjen. Mange hunder/katter ble forgiftet. </a:t>
            </a:r>
          </a:p>
        </p:txBody>
      </p:sp>
      <p:sp>
        <p:nvSpPr>
          <p:cNvPr id="4" name="Plassholder for lysbildenummer 3"/>
          <p:cNvSpPr>
            <a:spLocks noGrp="1"/>
          </p:cNvSpPr>
          <p:nvPr>
            <p:ph type="sldNum" sz="quarter" idx="5"/>
          </p:nvPr>
        </p:nvSpPr>
        <p:spPr/>
        <p:txBody>
          <a:bodyPr/>
          <a:lstStyle/>
          <a:p>
            <a:fld id="{93CAFEB3-9EA1-41E1-BBE4-DBBE3EC35E79}" type="slidenum">
              <a:rPr lang="nb-NO" smtClean="0"/>
              <a:t>3</a:t>
            </a:fld>
            <a:endParaRPr lang="nb-NO"/>
          </a:p>
        </p:txBody>
      </p:sp>
    </p:spTree>
    <p:extLst>
      <p:ext uri="{BB962C8B-B14F-4D97-AF65-F5344CB8AC3E}">
        <p14:creationId xmlns:p14="http://schemas.microsoft.com/office/powerpoint/2010/main" val="845837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Ved uklarheter  kontakt Helsedirektoratet</a:t>
            </a:r>
          </a:p>
        </p:txBody>
      </p:sp>
      <p:sp>
        <p:nvSpPr>
          <p:cNvPr id="4" name="Plassholder for lysbildenummer 3"/>
          <p:cNvSpPr>
            <a:spLocks noGrp="1"/>
          </p:cNvSpPr>
          <p:nvPr>
            <p:ph type="sldNum" sz="quarter" idx="5"/>
          </p:nvPr>
        </p:nvSpPr>
        <p:spPr/>
        <p:txBody>
          <a:bodyPr/>
          <a:lstStyle/>
          <a:p>
            <a:fld id="{93CAFEB3-9EA1-41E1-BBE4-DBBE3EC35E79}" type="slidenum">
              <a:rPr lang="nb-NO" smtClean="0"/>
              <a:t>13</a:t>
            </a:fld>
            <a:endParaRPr lang="nb-NO"/>
          </a:p>
        </p:txBody>
      </p:sp>
    </p:spTree>
    <p:extLst>
      <p:ext uri="{BB962C8B-B14F-4D97-AF65-F5344CB8AC3E}">
        <p14:creationId xmlns:p14="http://schemas.microsoft.com/office/powerpoint/2010/main" val="259731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Mikroorganismer slik som bakterier, virus og sopp er </a:t>
            </a:r>
            <a:r>
              <a:rPr lang="nb-NO" u="sng" dirty="0"/>
              <a:t>ikke</a:t>
            </a:r>
            <a:r>
              <a:rPr lang="nb-NO" dirty="0"/>
              <a:t> definert som skadedyr. Midd, insekter, krypdyr, pattedyr og fugler er med. Inkludert forvillete katter. Ingen tvil om at gnagere er inkludert som skadedyr.</a:t>
            </a:r>
          </a:p>
          <a:p>
            <a:r>
              <a:rPr lang="nb-NO" dirty="0"/>
              <a:t>Selv om et dyr er definert som et skadedyr så må andre lover og forskrifter følges ved</a:t>
            </a:r>
            <a:r>
              <a:rPr lang="nb-NO" baseline="0" dirty="0"/>
              <a:t> bekjempelser. </a:t>
            </a:r>
            <a:r>
              <a:rPr lang="nb-NO" baseline="0" dirty="0" err="1"/>
              <a:t>F.eks</a:t>
            </a:r>
            <a:r>
              <a:rPr lang="nb-NO" baseline="0" dirty="0"/>
              <a:t> så gjelder Dyrevelferdsloven også rotter og mus selv om de gjør skade. De skal derfor behandles med respekt, og fangstutstyr som ikke foretar en human avlivning er derfor ikke tillatt (f.eks. </a:t>
            </a:r>
            <a:r>
              <a:rPr lang="nb-NO" baseline="0" dirty="0" err="1"/>
              <a:t>limfeller</a:t>
            </a:r>
            <a:r>
              <a:rPr lang="nb-NO" baseline="0" dirty="0"/>
              <a:t> og drukningsfeller)</a:t>
            </a:r>
            <a:endParaRPr lang="nb-NO" dirty="0"/>
          </a:p>
        </p:txBody>
      </p:sp>
      <p:sp>
        <p:nvSpPr>
          <p:cNvPr id="4" name="Plassholder for lysbildenummer 3"/>
          <p:cNvSpPr>
            <a:spLocks noGrp="1"/>
          </p:cNvSpPr>
          <p:nvPr>
            <p:ph type="sldNum" sz="quarter" idx="10"/>
          </p:nvPr>
        </p:nvSpPr>
        <p:spPr/>
        <p:txBody>
          <a:bodyPr/>
          <a:lstStyle/>
          <a:p>
            <a:fld id="{9973A861-0B8D-4F1F-A55C-8F8957C0F3D3}" type="slidenum">
              <a:rPr lang="nb-NO" smtClean="0"/>
              <a:t>14</a:t>
            </a:fld>
            <a:endParaRPr lang="nb-NO"/>
          </a:p>
        </p:txBody>
      </p:sp>
    </p:spTree>
    <p:extLst>
      <p:ext uri="{BB962C8B-B14F-4D97-AF65-F5344CB8AC3E}">
        <p14:creationId xmlns:p14="http://schemas.microsoft.com/office/powerpoint/2010/main" val="34268248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Når tilsier forholdene at man skal forebygge og bekjempe?</a:t>
            </a:r>
          </a:p>
          <a:p>
            <a:r>
              <a:rPr lang="nb-NO" dirty="0"/>
              <a:t>Eksempler her er insekter, fugler, gnagere i restauranter, næringsmiddelbedrifter, gårdsbruk osv. </a:t>
            </a:r>
          </a:p>
          <a:p>
            <a:r>
              <a:rPr lang="nb-NO" dirty="0"/>
              <a:t>(Det vil også gjelde i private leiligheter</a:t>
            </a:r>
            <a:r>
              <a:rPr lang="nb-NO" baseline="0" dirty="0"/>
              <a:t> med for eksempel veggedyr, kakerlakker og faraomaur)</a:t>
            </a:r>
            <a:endParaRPr lang="nb-NO" dirty="0"/>
          </a:p>
        </p:txBody>
      </p:sp>
      <p:sp>
        <p:nvSpPr>
          <p:cNvPr id="4" name="Plassholder for lysbildenummer 3"/>
          <p:cNvSpPr>
            <a:spLocks noGrp="1"/>
          </p:cNvSpPr>
          <p:nvPr>
            <p:ph type="sldNum" sz="quarter" idx="10"/>
          </p:nvPr>
        </p:nvSpPr>
        <p:spPr/>
        <p:txBody>
          <a:bodyPr/>
          <a:lstStyle/>
          <a:p>
            <a:fld id="{9973A861-0B8D-4F1F-A55C-8F8957C0F3D3}" type="slidenum">
              <a:rPr lang="nb-NO" smtClean="0"/>
              <a:t>15</a:t>
            </a:fld>
            <a:endParaRPr lang="nb-NO"/>
          </a:p>
        </p:txBody>
      </p:sp>
    </p:spTree>
    <p:extLst>
      <p:ext uri="{BB962C8B-B14F-4D97-AF65-F5344CB8AC3E}">
        <p14:creationId xmlns:p14="http://schemas.microsoft.com/office/powerpoint/2010/main" val="3013150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 er en helt sentral del av </a:t>
            </a:r>
            <a:r>
              <a:rPr lang="nb-NO" dirty="0" err="1"/>
              <a:t>forskriften</a:t>
            </a:r>
            <a:r>
              <a:rPr lang="nb-NO" dirty="0"/>
              <a:t>.</a:t>
            </a:r>
            <a:r>
              <a:rPr lang="nb-NO" baseline="0" dirty="0"/>
              <a:t> I følge jurister er ordet «plikt» et veldig sterkt ord. Det nytter ikke å si at man ikke visste …</a:t>
            </a:r>
          </a:p>
          <a:p>
            <a:r>
              <a:rPr lang="nb-NO" baseline="0" dirty="0"/>
              <a:t>I praksis betyr dette at gift skal være det siste alternativet man prøver når andre tiltak slik som forebygging, opprydding og feller ikke har hatt effekt. Hvis det oppstår forgiftning av dyr eller mennesker og man har forbrutt seg på substitusjonsprinsippet vil man ha en svært dårlig sak. Det er derfor viktig å dokumentere det man gjør av forebygging og bekjempelser.</a:t>
            </a:r>
            <a:endParaRPr lang="nb-NO" dirty="0"/>
          </a:p>
        </p:txBody>
      </p:sp>
      <p:sp>
        <p:nvSpPr>
          <p:cNvPr id="4" name="Plassholder for lysbildenummer 3"/>
          <p:cNvSpPr>
            <a:spLocks noGrp="1"/>
          </p:cNvSpPr>
          <p:nvPr>
            <p:ph type="sldNum" sz="quarter" idx="10"/>
          </p:nvPr>
        </p:nvSpPr>
        <p:spPr/>
        <p:txBody>
          <a:bodyPr/>
          <a:lstStyle/>
          <a:p>
            <a:fld id="{9973A861-0B8D-4F1F-A55C-8F8957C0F3D3}" type="slidenum">
              <a:rPr lang="nb-NO" smtClean="0"/>
              <a:t>16</a:t>
            </a:fld>
            <a:endParaRPr lang="nb-NO"/>
          </a:p>
        </p:txBody>
      </p:sp>
    </p:spTree>
    <p:extLst>
      <p:ext uri="{BB962C8B-B14F-4D97-AF65-F5344CB8AC3E}">
        <p14:creationId xmlns:p14="http://schemas.microsoft.com/office/powerpoint/2010/main" val="3691747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Forebygging og sikring skal alltid utføres i alle bekjempelser – både av godkjente </a:t>
            </a:r>
            <a:r>
              <a:rPr lang="nb-NO" dirty="0" err="1"/>
              <a:t>bekjempere</a:t>
            </a:r>
            <a:r>
              <a:rPr lang="nb-NO" dirty="0"/>
              <a:t> og private. Bruk av gift på steder der</a:t>
            </a:r>
            <a:r>
              <a:rPr lang="nb-NO" baseline="0" dirty="0"/>
              <a:t> man ikke har gjort dette er et brudd på </a:t>
            </a:r>
            <a:r>
              <a:rPr lang="nb-NO" baseline="0" dirty="0" err="1"/>
              <a:t>forskriften</a:t>
            </a:r>
            <a:endParaRPr lang="nb-NO" baseline="0" dirty="0"/>
          </a:p>
          <a:p>
            <a:r>
              <a:rPr lang="nb-NO" baseline="0" dirty="0"/>
              <a:t>Eget foredrag om forebygging senere i dag.</a:t>
            </a:r>
            <a:endParaRPr lang="nb-NO" dirty="0"/>
          </a:p>
        </p:txBody>
      </p:sp>
      <p:sp>
        <p:nvSpPr>
          <p:cNvPr id="4" name="Plassholder for lysbildenummer 3"/>
          <p:cNvSpPr>
            <a:spLocks noGrp="1"/>
          </p:cNvSpPr>
          <p:nvPr>
            <p:ph type="sldNum" sz="quarter" idx="10"/>
          </p:nvPr>
        </p:nvSpPr>
        <p:spPr/>
        <p:txBody>
          <a:bodyPr/>
          <a:lstStyle/>
          <a:p>
            <a:fld id="{9973A861-0B8D-4F1F-A55C-8F8957C0F3D3}" type="slidenum">
              <a:rPr lang="nb-NO" smtClean="0"/>
              <a:t>18</a:t>
            </a:fld>
            <a:endParaRPr lang="nb-NO"/>
          </a:p>
        </p:txBody>
      </p:sp>
    </p:spTree>
    <p:extLst>
      <p:ext uri="{BB962C8B-B14F-4D97-AF65-F5344CB8AC3E}">
        <p14:creationId xmlns:p14="http://schemas.microsoft.com/office/powerpoint/2010/main" val="2011273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Hva menes med kjemisk forebygging? Jo utlegg av gift «sånn</a:t>
            </a:r>
            <a:r>
              <a:rPr lang="nb-NO" baseline="0" dirty="0"/>
              <a:t> for sikkerhets skyld». Mange gjør dette – også </a:t>
            </a:r>
            <a:r>
              <a:rPr lang="nb-NO" baseline="0" dirty="0" err="1"/>
              <a:t>skadedyrbekjempere</a:t>
            </a:r>
            <a:r>
              <a:rPr lang="nb-NO" baseline="0" dirty="0"/>
              <a:t>. Typisk er slike avtaler de tegner med bedrifter, gårdsbruk </a:t>
            </a:r>
            <a:r>
              <a:rPr lang="nb-NO" baseline="0" dirty="0" err="1"/>
              <a:t>osv</a:t>
            </a:r>
            <a:r>
              <a:rPr lang="nb-NO" baseline="0" dirty="0"/>
              <a:t> der de setter ut gift og har et bestemt antall besøk i året. </a:t>
            </a:r>
          </a:p>
          <a:p>
            <a:r>
              <a:rPr lang="nb-NO" baseline="0" dirty="0"/>
              <a:t>Det skal alltid  være aktivitet av dyr før man kan bruke gift (og andre tiltak være forsøkt). </a:t>
            </a:r>
            <a:r>
              <a:rPr lang="nb-NO" dirty="0"/>
              <a:t>Hva som regnes som aktivitet av dyr blir et definisjonsspørsmål. </a:t>
            </a:r>
          </a:p>
          <a:p>
            <a:r>
              <a:rPr lang="nb-NO" dirty="0"/>
              <a:t>Eksempel på en bekjemper som satte ut gift i barnehage uten at det var dyr tilstede. Etter 4 år tok han til vettet og fjernet giften og begynte </a:t>
            </a:r>
            <a:r>
              <a:rPr lang="nb-NO" dirty="0" err="1"/>
              <a:t>ovevåkning</a:t>
            </a:r>
            <a:r>
              <a:rPr lang="nb-NO" baseline="0" dirty="0"/>
              <a:t> </a:t>
            </a:r>
            <a:r>
              <a:rPr lang="nb-NO" baseline="0" dirty="0" err="1"/>
              <a:t>vha</a:t>
            </a:r>
            <a:r>
              <a:rPr lang="nb-NO" baseline="0" dirty="0"/>
              <a:t> feller og giftfri åte.</a:t>
            </a:r>
          </a:p>
          <a:p>
            <a:r>
              <a:rPr lang="nb-NO" baseline="0" dirty="0"/>
              <a:t>Husk at all gift skal fjernes etter at bekjempelsen er over.</a:t>
            </a:r>
            <a:endParaRPr lang="nb-NO" dirty="0"/>
          </a:p>
        </p:txBody>
      </p:sp>
      <p:sp>
        <p:nvSpPr>
          <p:cNvPr id="4" name="Plassholder for lysbildenummer 3"/>
          <p:cNvSpPr>
            <a:spLocks noGrp="1"/>
          </p:cNvSpPr>
          <p:nvPr>
            <p:ph type="sldNum" sz="quarter" idx="10"/>
          </p:nvPr>
        </p:nvSpPr>
        <p:spPr/>
        <p:txBody>
          <a:bodyPr/>
          <a:lstStyle/>
          <a:p>
            <a:fld id="{9973A861-0B8D-4F1F-A55C-8F8957C0F3D3}" type="slidenum">
              <a:rPr lang="nb-NO" smtClean="0"/>
              <a:t>19</a:t>
            </a:fld>
            <a:endParaRPr lang="nb-NO"/>
          </a:p>
        </p:txBody>
      </p:sp>
    </p:spTree>
    <p:extLst>
      <p:ext uri="{BB962C8B-B14F-4D97-AF65-F5344CB8AC3E}">
        <p14:creationId xmlns:p14="http://schemas.microsoft.com/office/powerpoint/2010/main" val="1839277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Alle har plikt til å gi nabovarsel til de som kan bli berørt av bekjempelsen. </a:t>
            </a:r>
            <a:r>
              <a:rPr lang="nb-NO" dirty="0" err="1"/>
              <a:t>Dvs</a:t>
            </a:r>
            <a:r>
              <a:rPr lang="nb-NO" dirty="0"/>
              <a:t> at alle som oppholder seg, arbeider på, besøker eller på annen måte er på stedet</a:t>
            </a:r>
            <a:r>
              <a:rPr lang="nb-NO" baseline="0" dirty="0"/>
              <a:t> der bekjempelsen foregår skal vite om dette. </a:t>
            </a:r>
          </a:p>
          <a:p>
            <a:r>
              <a:rPr lang="nb-NO" baseline="0" dirty="0"/>
              <a:t>Husk at gnagere hamstrer mat, og at gift derfor kan dukke opp langt fra stedet der giften er satt ut i </a:t>
            </a:r>
            <a:r>
              <a:rPr lang="nb-NO" baseline="0" dirty="0" err="1"/>
              <a:t>åtestasjon</a:t>
            </a:r>
            <a:r>
              <a:rPr lang="nb-NO" baseline="0" dirty="0"/>
              <a:t>.</a:t>
            </a:r>
          </a:p>
          <a:p>
            <a:r>
              <a:rPr lang="nb-NO" baseline="0" dirty="0"/>
              <a:t>Nabovarselet til høyre her er ikke slik et nabovarsel skal se ut. Har man unnlatt å gi nabovarsel og det skjer en forgiftning «sitter man i saksa». Det nytter ikke å komme etterpå og si at man ikke visste at dette kunne skje.</a:t>
            </a:r>
          </a:p>
          <a:p>
            <a:r>
              <a:rPr lang="nb-NO" baseline="0" dirty="0"/>
              <a:t>Man trenger ikke nabovarsel når dette er «åpenbart unødvendig» - f.eks hvis man bare tetter bygg med mekaniske metoder. Man må begrunne hvorfor det er «åpenbart unødvendig» eller «ikke praktisk gjennomførbart»!</a:t>
            </a:r>
            <a:endParaRPr lang="nb-NO" dirty="0"/>
          </a:p>
        </p:txBody>
      </p:sp>
      <p:sp>
        <p:nvSpPr>
          <p:cNvPr id="4" name="Plassholder for lysbildenummer 3"/>
          <p:cNvSpPr>
            <a:spLocks noGrp="1"/>
          </p:cNvSpPr>
          <p:nvPr>
            <p:ph type="sldNum" sz="quarter" idx="10"/>
          </p:nvPr>
        </p:nvSpPr>
        <p:spPr/>
        <p:txBody>
          <a:bodyPr/>
          <a:lstStyle/>
          <a:p>
            <a:fld id="{9973A861-0B8D-4F1F-A55C-8F8957C0F3D3}" type="slidenum">
              <a:rPr lang="nb-NO" smtClean="0"/>
              <a:t>20</a:t>
            </a:fld>
            <a:endParaRPr lang="nb-NO"/>
          </a:p>
        </p:txBody>
      </p:sp>
    </p:spTree>
    <p:extLst>
      <p:ext uri="{BB962C8B-B14F-4D97-AF65-F5344CB8AC3E}">
        <p14:creationId xmlns:p14="http://schemas.microsoft.com/office/powerpoint/2010/main" val="38471570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Mal for protokollføring finnes på Mattilsynets nettsider.</a:t>
            </a:r>
          </a:p>
        </p:txBody>
      </p:sp>
      <p:sp>
        <p:nvSpPr>
          <p:cNvPr id="4" name="Plassholder for lysbildenummer 3"/>
          <p:cNvSpPr>
            <a:spLocks noGrp="1"/>
          </p:cNvSpPr>
          <p:nvPr>
            <p:ph type="sldNum" sz="quarter" idx="10"/>
          </p:nvPr>
        </p:nvSpPr>
        <p:spPr/>
        <p:txBody>
          <a:bodyPr/>
          <a:lstStyle/>
          <a:p>
            <a:fld id="{93CAFEB3-9EA1-41E1-BBE4-DBBE3EC35E79}" type="slidenum">
              <a:rPr lang="nb-NO" smtClean="0"/>
              <a:t>21</a:t>
            </a:fld>
            <a:endParaRPr lang="nb-NO"/>
          </a:p>
        </p:txBody>
      </p:sp>
    </p:spTree>
    <p:extLst>
      <p:ext uri="{BB962C8B-B14F-4D97-AF65-F5344CB8AC3E}">
        <p14:creationId xmlns:p14="http://schemas.microsoft.com/office/powerpoint/2010/main" val="18359260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Vær oppmerksom på at bruk av musefeller som forebyggende tiltak også skal journalføres – se definisjonen av bekjempelsesmiddel.</a:t>
            </a:r>
          </a:p>
        </p:txBody>
      </p:sp>
      <p:sp>
        <p:nvSpPr>
          <p:cNvPr id="4" name="Plassholder for lysbildenummer 3"/>
          <p:cNvSpPr>
            <a:spLocks noGrp="1"/>
          </p:cNvSpPr>
          <p:nvPr>
            <p:ph type="sldNum" sz="quarter" idx="10"/>
          </p:nvPr>
        </p:nvSpPr>
        <p:spPr/>
        <p:txBody>
          <a:bodyPr/>
          <a:lstStyle/>
          <a:p>
            <a:fld id="{93CAFEB3-9EA1-41E1-BBE4-DBBE3EC35E79}" type="slidenum">
              <a:rPr lang="nb-NO" smtClean="0"/>
              <a:t>22</a:t>
            </a:fld>
            <a:endParaRPr lang="nb-NO"/>
          </a:p>
        </p:txBody>
      </p:sp>
    </p:spTree>
    <p:extLst>
      <p:ext uri="{BB962C8B-B14F-4D97-AF65-F5344CB8AC3E}">
        <p14:creationId xmlns:p14="http://schemas.microsoft.com/office/powerpoint/2010/main" val="8993141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ser ofte mangler i begrunnelse for giftbruk, og at man ikke oppgir all informasjon om </a:t>
            </a:r>
            <a:r>
              <a:rPr lang="nb-NO" dirty="0" err="1"/>
              <a:t>midelet</a:t>
            </a:r>
            <a:r>
              <a:rPr lang="nb-NO" dirty="0"/>
              <a:t> som er brukt. Ofte mangler navn på aktivt stoff, konsentrasjon, formulering og mengde. Mengde må oppgis i gram og ikke i antall «blokker», «poser» </a:t>
            </a:r>
            <a:r>
              <a:rPr lang="nb-NO" dirty="0" err="1"/>
              <a:t>osv</a:t>
            </a:r>
            <a:endParaRPr lang="nb-NO" dirty="0"/>
          </a:p>
        </p:txBody>
      </p:sp>
      <p:sp>
        <p:nvSpPr>
          <p:cNvPr id="4" name="Plassholder for lysbildenummer 3"/>
          <p:cNvSpPr>
            <a:spLocks noGrp="1"/>
          </p:cNvSpPr>
          <p:nvPr>
            <p:ph type="sldNum" sz="quarter" idx="5"/>
          </p:nvPr>
        </p:nvSpPr>
        <p:spPr/>
        <p:txBody>
          <a:bodyPr/>
          <a:lstStyle/>
          <a:p>
            <a:fld id="{93CAFEB3-9EA1-41E1-BBE4-DBBE3EC35E79}" type="slidenum">
              <a:rPr lang="nb-NO" smtClean="0"/>
              <a:t>23</a:t>
            </a:fld>
            <a:endParaRPr lang="nb-NO"/>
          </a:p>
        </p:txBody>
      </p:sp>
    </p:spTree>
    <p:extLst>
      <p:ext uri="{BB962C8B-B14F-4D97-AF65-F5344CB8AC3E}">
        <p14:creationId xmlns:p14="http://schemas.microsoft.com/office/powerpoint/2010/main" val="1197913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Hele dette kurset handler om gnagere. Det vil si </a:t>
            </a:r>
            <a:r>
              <a:rPr lang="nb-NO" dirty="0" err="1"/>
              <a:t>brunrotter</a:t>
            </a:r>
            <a:r>
              <a:rPr lang="nb-NO" dirty="0"/>
              <a:t>, ulike typer mus og vånd. </a:t>
            </a:r>
          </a:p>
          <a:p>
            <a:r>
              <a:rPr lang="nb-NO" dirty="0"/>
              <a:t>Men er gnagere noe problem? Ja vi vet de gjør stor skade på mat, fôr,</a:t>
            </a:r>
            <a:r>
              <a:rPr lang="nb-NO" baseline="0" dirty="0"/>
              <a:t> bygninger, biler, planter, rundballer, klær osv. </a:t>
            </a:r>
          </a:p>
          <a:p>
            <a:r>
              <a:rPr lang="nb-NO" baseline="0" dirty="0"/>
              <a:t>Dessuten kan de spre sykdom, og de kan fremkalle allergier.</a:t>
            </a:r>
          </a:p>
          <a:p>
            <a:r>
              <a:rPr lang="nb-NO" baseline="0" dirty="0"/>
              <a:t>Men vi har ho rottegift – løser ikke det problemet enkelt og greit?</a:t>
            </a:r>
            <a:endParaRPr lang="nb-NO" dirty="0"/>
          </a:p>
        </p:txBody>
      </p:sp>
      <p:sp>
        <p:nvSpPr>
          <p:cNvPr id="4" name="Plassholder for lysbildenummer 3"/>
          <p:cNvSpPr>
            <a:spLocks noGrp="1"/>
          </p:cNvSpPr>
          <p:nvPr>
            <p:ph type="sldNum" sz="quarter" idx="10"/>
          </p:nvPr>
        </p:nvSpPr>
        <p:spPr/>
        <p:txBody>
          <a:bodyPr/>
          <a:lstStyle/>
          <a:p>
            <a:fld id="{9973A861-0B8D-4F1F-A55C-8F8957C0F3D3}" type="slidenum">
              <a:rPr lang="nb-NO" smtClean="0"/>
              <a:t>5</a:t>
            </a:fld>
            <a:endParaRPr lang="nb-NO"/>
          </a:p>
        </p:txBody>
      </p:sp>
    </p:spTree>
    <p:extLst>
      <p:ext uri="{BB962C8B-B14F-4D97-AF65-F5344CB8AC3E}">
        <p14:creationId xmlns:p14="http://schemas.microsoft.com/office/powerpoint/2010/main" val="32061442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Eksempel på bekjemper som har mistet godkjenningen etter bruk av </a:t>
            </a:r>
            <a:r>
              <a:rPr lang="nb-NO" dirty="0" err="1"/>
              <a:t>limfeller</a:t>
            </a:r>
            <a:r>
              <a:rPr lang="nb-NO" dirty="0"/>
              <a:t> mot</a:t>
            </a:r>
            <a:r>
              <a:rPr lang="nb-NO" baseline="0" dirty="0"/>
              <a:t> spurv. I tillegg en saftig bot.</a:t>
            </a:r>
            <a:endParaRPr lang="nb-NO" dirty="0"/>
          </a:p>
        </p:txBody>
      </p:sp>
      <p:sp>
        <p:nvSpPr>
          <p:cNvPr id="4" name="Plassholder for lysbildenummer 3"/>
          <p:cNvSpPr>
            <a:spLocks noGrp="1"/>
          </p:cNvSpPr>
          <p:nvPr>
            <p:ph type="sldNum" sz="quarter" idx="10"/>
          </p:nvPr>
        </p:nvSpPr>
        <p:spPr/>
        <p:txBody>
          <a:bodyPr/>
          <a:lstStyle/>
          <a:p>
            <a:fld id="{9973A861-0B8D-4F1F-A55C-8F8957C0F3D3}" type="slidenum">
              <a:rPr lang="nb-NO" smtClean="0"/>
              <a:t>25</a:t>
            </a:fld>
            <a:endParaRPr lang="nb-NO"/>
          </a:p>
        </p:txBody>
      </p:sp>
    </p:spTree>
    <p:extLst>
      <p:ext uri="{BB962C8B-B14F-4D97-AF65-F5344CB8AC3E}">
        <p14:creationId xmlns:p14="http://schemas.microsoft.com/office/powerpoint/2010/main" val="38771386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Skal man skyte gnagere gjelder også en del forskrifter om bl.a. våpen</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Det kan være egne regler for bruk av gift og andre bekjempelsesmidler inne i </a:t>
            </a:r>
            <a:r>
              <a:rPr lang="nb-NO" dirty="0" err="1"/>
              <a:t>dyrerom</a:t>
            </a:r>
            <a:r>
              <a:rPr lang="nb-NO" dirty="0"/>
              <a:t> og i rom der det produseres næringsmidler</a:t>
            </a:r>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Dyrevelferd er viktig</a:t>
            </a:r>
            <a:r>
              <a:rPr lang="nb-NO" baseline="0" dirty="0"/>
              <a:t> og det er et eget kapittel i kurspermen om dette, og det blir mer om dette nå men først litt om Viltloven og naturmangfoldloven.</a:t>
            </a:r>
            <a:endParaRPr lang="nb-NO" dirty="0"/>
          </a:p>
        </p:txBody>
      </p:sp>
      <p:sp>
        <p:nvSpPr>
          <p:cNvPr id="4" name="Plassholder for lysbildenummer 3"/>
          <p:cNvSpPr>
            <a:spLocks noGrp="1"/>
          </p:cNvSpPr>
          <p:nvPr>
            <p:ph type="sldNum" sz="quarter" idx="10"/>
          </p:nvPr>
        </p:nvSpPr>
        <p:spPr/>
        <p:txBody>
          <a:bodyPr/>
          <a:lstStyle/>
          <a:p>
            <a:fld id="{9973A861-0B8D-4F1F-A55C-8F8957C0F3D3}" type="slidenum">
              <a:rPr lang="nb-NO" smtClean="0"/>
              <a:t>26</a:t>
            </a:fld>
            <a:endParaRPr lang="nb-NO"/>
          </a:p>
        </p:txBody>
      </p:sp>
    </p:spTree>
    <p:extLst>
      <p:ext uri="{BB962C8B-B14F-4D97-AF65-F5344CB8AC3E}">
        <p14:creationId xmlns:p14="http://schemas.microsoft.com/office/powerpoint/2010/main" val="13478299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utgangspunktet er alt vilt fredet i Norge. Paragraf 17 åpner for at smågnagere kan avlives dersom de gjør skade på eiendom.</a:t>
            </a:r>
          </a:p>
          <a:p>
            <a:r>
              <a:rPr lang="nb-NO" dirty="0"/>
              <a:t>Man skal unngå unødig skade på alle viltlevende dyr.</a:t>
            </a:r>
          </a:p>
          <a:p>
            <a:r>
              <a:rPr lang="nb-NO" dirty="0"/>
              <a:t>Yngletidsbestemmelser gjelder ikke for smågnagere.</a:t>
            </a:r>
          </a:p>
        </p:txBody>
      </p:sp>
      <p:sp>
        <p:nvSpPr>
          <p:cNvPr id="4" name="Plassholder for lysbildenummer 3"/>
          <p:cNvSpPr>
            <a:spLocks noGrp="1"/>
          </p:cNvSpPr>
          <p:nvPr>
            <p:ph type="sldNum" sz="quarter" idx="10"/>
          </p:nvPr>
        </p:nvSpPr>
        <p:spPr/>
        <p:txBody>
          <a:bodyPr/>
          <a:lstStyle/>
          <a:p>
            <a:fld id="{93CAFEB3-9EA1-41E1-BBE4-DBBE3EC35E79}" type="slidenum">
              <a:rPr lang="nb-NO" smtClean="0"/>
              <a:t>27</a:t>
            </a:fld>
            <a:endParaRPr lang="nb-NO"/>
          </a:p>
        </p:txBody>
      </p:sp>
    </p:spTree>
    <p:extLst>
      <p:ext uri="{BB962C8B-B14F-4D97-AF65-F5344CB8AC3E}">
        <p14:creationId xmlns:p14="http://schemas.microsoft.com/office/powerpoint/2010/main" val="17180324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Krav om typegodkjenning for en del feller til andre pattedyr enn smågnagere. Foreløpig ingen typegodkjenning av feller til smågnagere – men mulig det kommer. </a:t>
            </a:r>
          </a:p>
          <a:p>
            <a:r>
              <a:rPr lang="nb-NO" dirty="0"/>
              <a:t>Viltloven åpner for bruk av gift mot smågnagere. Krypdyr er også nevnt med der finnes ingen gifter. </a:t>
            </a:r>
          </a:p>
          <a:p>
            <a:r>
              <a:rPr lang="nb-NO" dirty="0"/>
              <a:t>Regler</a:t>
            </a:r>
            <a:r>
              <a:rPr lang="nb-NO" baseline="0" dirty="0"/>
              <a:t> for kjemikalier (rottegifter) er gitt av Miljødirektoratet og EU.</a:t>
            </a:r>
            <a:endParaRPr lang="nb-NO" dirty="0"/>
          </a:p>
        </p:txBody>
      </p:sp>
      <p:sp>
        <p:nvSpPr>
          <p:cNvPr id="4" name="Plassholder for lysbildenummer 3"/>
          <p:cNvSpPr>
            <a:spLocks noGrp="1"/>
          </p:cNvSpPr>
          <p:nvPr>
            <p:ph type="sldNum" sz="quarter" idx="10"/>
          </p:nvPr>
        </p:nvSpPr>
        <p:spPr/>
        <p:txBody>
          <a:bodyPr/>
          <a:lstStyle/>
          <a:p>
            <a:fld id="{93CAFEB3-9EA1-41E1-BBE4-DBBE3EC35E79}" type="slidenum">
              <a:rPr lang="nb-NO" smtClean="0"/>
              <a:t>28</a:t>
            </a:fld>
            <a:endParaRPr lang="nb-NO"/>
          </a:p>
        </p:txBody>
      </p:sp>
    </p:spTree>
    <p:extLst>
      <p:ext uri="{BB962C8B-B14F-4D97-AF65-F5344CB8AC3E}">
        <p14:creationId xmlns:p14="http://schemas.microsoft.com/office/powerpoint/2010/main" val="12504135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Dette er en viktig lov. Selv om rotter og mus</a:t>
            </a:r>
            <a:r>
              <a:rPr lang="nb-NO" baseline="0" dirty="0"/>
              <a:t> er skadedyr så er de beskyttet av dyrevelferdsloven og man skal ha respekt for de som levende dyr med følelser.</a:t>
            </a:r>
          </a:p>
          <a:p>
            <a:r>
              <a:rPr lang="nb-NO" baseline="0" dirty="0"/>
              <a:t>Avlivning skal skje på en forsvarlig måte uten at dyr pines.</a:t>
            </a:r>
          </a:p>
          <a:p>
            <a:r>
              <a:rPr lang="nb-NO" baseline="0" dirty="0"/>
              <a:t>Det er ikke lov å utøve vold, eller «leke» med dyr man har fanget.</a:t>
            </a:r>
          </a:p>
          <a:p>
            <a:r>
              <a:rPr lang="nb-NO" baseline="0" dirty="0"/>
              <a:t>Dyr skal ikke settes i en </a:t>
            </a:r>
            <a:r>
              <a:rPr lang="nb-NO" baseline="0" dirty="0" err="1"/>
              <a:t>hjelpesløs</a:t>
            </a:r>
            <a:r>
              <a:rPr lang="nb-NO" baseline="0" dirty="0"/>
              <a:t> tilstand – </a:t>
            </a:r>
            <a:r>
              <a:rPr lang="nb-NO" baseline="0" dirty="0" err="1"/>
              <a:t>dvs</a:t>
            </a:r>
            <a:r>
              <a:rPr lang="nb-NO" baseline="0" dirty="0"/>
              <a:t> ikke sitte fast i feller der de utsettes for stress og smerte. </a:t>
            </a:r>
          </a:p>
          <a:p>
            <a:r>
              <a:rPr lang="nb-NO" dirty="0"/>
              <a:t>Limfeller er ikke tillatt selv om dette ikke er</a:t>
            </a:r>
            <a:r>
              <a:rPr lang="nb-NO" baseline="0" dirty="0"/>
              <a:t> spesifikt nevnt. Limfeller setter per definisjon dyr i en hjelpeløs tilstand (</a:t>
            </a:r>
            <a:r>
              <a:rPr lang="nb-NO" baseline="0" dirty="0" err="1"/>
              <a:t>jf</a:t>
            </a:r>
            <a:r>
              <a:rPr lang="nb-NO" baseline="0" dirty="0"/>
              <a:t> paragraf 14 over)</a:t>
            </a:r>
            <a:endParaRPr lang="nb-NO" dirty="0"/>
          </a:p>
        </p:txBody>
      </p:sp>
      <p:sp>
        <p:nvSpPr>
          <p:cNvPr id="4" name="Plassholder for lysbildenummer 3"/>
          <p:cNvSpPr>
            <a:spLocks noGrp="1"/>
          </p:cNvSpPr>
          <p:nvPr>
            <p:ph type="sldNum" sz="quarter" idx="10"/>
          </p:nvPr>
        </p:nvSpPr>
        <p:spPr/>
        <p:txBody>
          <a:bodyPr/>
          <a:lstStyle/>
          <a:p>
            <a:fld id="{93CAFEB3-9EA1-41E1-BBE4-DBBE3EC35E79}" type="slidenum">
              <a:rPr lang="nb-NO" smtClean="0"/>
              <a:t>29</a:t>
            </a:fld>
            <a:endParaRPr lang="nb-NO"/>
          </a:p>
        </p:txBody>
      </p:sp>
    </p:spTree>
    <p:extLst>
      <p:ext uri="{BB962C8B-B14F-4D97-AF65-F5344CB8AC3E}">
        <p14:creationId xmlns:p14="http://schemas.microsoft.com/office/powerpoint/2010/main" val="7512078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7925A25-154F-41ED-B7F6-C65BA1978703}" type="slidenum">
              <a:rPr lang="nb-NO" altLang="nb-NO"/>
              <a:pPr>
                <a:spcBef>
                  <a:spcPct val="0"/>
                </a:spcBef>
              </a:pPr>
              <a:t>30</a:t>
            </a:fld>
            <a:endParaRPr lang="nb-NO" altLang="nb-NO"/>
          </a:p>
        </p:txBody>
      </p:sp>
      <p:sp>
        <p:nvSpPr>
          <p:cNvPr id="11267" name="Rectangle 2"/>
          <p:cNvSpPr>
            <a:spLocks noGrp="1" noRot="1" noChangeAspect="1" noChangeArrowheads="1" noTextEdit="1"/>
          </p:cNvSpPr>
          <p:nvPr>
            <p:ph type="sldImg"/>
          </p:nvPr>
        </p:nvSpPr>
        <p:spPr>
          <a:ln/>
        </p:spPr>
      </p:sp>
      <p:sp>
        <p:nvSpPr>
          <p:cNvPr id="11268" name="Rectangle 3"/>
          <p:cNvSpPr>
            <a:spLocks noGrp="1" noChangeArrowheads="1"/>
          </p:cNvSpPr>
          <p:nvPr>
            <p:ph type="body" idx="1"/>
          </p:nvPr>
        </p:nvSpPr>
        <p:spPr>
          <a:noFill/>
        </p:spPr>
        <p:txBody>
          <a:bodyPr/>
          <a:lstStyle/>
          <a:p>
            <a:pPr eaLnBrk="1" hangingPunct="1"/>
            <a:r>
              <a:rPr lang="nb-NO" altLang="nb-NO" dirty="0"/>
              <a:t>Det</a:t>
            </a:r>
            <a:r>
              <a:rPr lang="nb-NO" altLang="nb-NO" baseline="0" dirty="0"/>
              <a:t> vi gjennomgår her står under «dyrevelferd» i kursboka.</a:t>
            </a:r>
          </a:p>
          <a:p>
            <a:pPr eaLnBrk="1" hangingPunct="1"/>
            <a:r>
              <a:rPr lang="nb-NO" altLang="nb-NO" baseline="0" dirty="0"/>
              <a:t>Rotter og mus har de samme egenskapene som andre pattedyr. De er sosiale, leker, føler smerte, stress osv. Det er med andre ord ikke forskjell på en rotte og familiens kosehund på dette området.</a:t>
            </a:r>
            <a:endParaRPr lang="nb-NO" altLang="nb-NO" dirty="0"/>
          </a:p>
        </p:txBody>
      </p:sp>
    </p:spTree>
    <p:extLst>
      <p:ext uri="{BB962C8B-B14F-4D97-AF65-F5344CB8AC3E}">
        <p14:creationId xmlns:p14="http://schemas.microsoft.com/office/powerpoint/2010/main" val="39930874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B448757-4810-4D20-AB0C-B187D832E7F0}" type="slidenum">
              <a:rPr lang="nb-NO" altLang="nb-NO"/>
              <a:pPr>
                <a:spcBef>
                  <a:spcPct val="0"/>
                </a:spcBef>
              </a:pPr>
              <a:t>31</a:t>
            </a:fld>
            <a:endParaRPr lang="nb-NO" altLang="nb-NO"/>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p:spPr>
        <p:txBody>
          <a:bodyPr/>
          <a:lstStyle/>
          <a:p>
            <a:pPr eaLnBrk="1" hangingPunct="1"/>
            <a:r>
              <a:rPr lang="nb-NO" altLang="nb-NO" dirty="0"/>
              <a:t>Eksempler på dyr som behandles dårlig: Smågnagere, slanger, mink/mår, og en del fugler som skjærer</a:t>
            </a:r>
            <a:r>
              <a:rPr lang="nb-NO" altLang="nb-NO"/>
              <a:t>, kråker</a:t>
            </a:r>
            <a:r>
              <a:rPr lang="nb-NO" altLang="nb-NO" baseline="0"/>
              <a:t> </a:t>
            </a:r>
            <a:endParaRPr lang="nb-NO" altLang="nb-NO" baseline="0" dirty="0"/>
          </a:p>
          <a:p>
            <a:pPr eaLnBrk="1" hangingPunct="1"/>
            <a:r>
              <a:rPr lang="nb-NO" altLang="nb-NO" baseline="0" dirty="0"/>
              <a:t>Andre dyr verdsetter vi høyt – </a:t>
            </a:r>
            <a:r>
              <a:rPr lang="nb-NO" altLang="nb-NO" baseline="0" dirty="0" err="1"/>
              <a:t>f.eks</a:t>
            </a:r>
            <a:r>
              <a:rPr lang="nb-NO" altLang="nb-NO" baseline="0" dirty="0"/>
              <a:t> ekornet på fuglebrettet. Kommer rotta dit er situasjonen ofte en annen.</a:t>
            </a:r>
          </a:p>
          <a:p>
            <a:pPr eaLnBrk="1" hangingPunct="1"/>
            <a:r>
              <a:rPr lang="nb-NO" altLang="nb-NO" baseline="0" dirty="0"/>
              <a:t>Noen dyr har høy status </a:t>
            </a:r>
            <a:r>
              <a:rPr lang="nb-NO" altLang="nb-NO" baseline="0" dirty="0" err="1"/>
              <a:t>f.eks</a:t>
            </a:r>
            <a:r>
              <a:rPr lang="nb-NO" altLang="nb-NO" baseline="0" dirty="0"/>
              <a:t> villrein og laks</a:t>
            </a:r>
          </a:p>
          <a:p>
            <a:pPr eaLnBrk="1" hangingPunct="1"/>
            <a:r>
              <a:rPr lang="nb-NO" altLang="nb-NO" baseline="0" dirty="0"/>
              <a:t>Kulturelle forskjeller – hund er høyt verdsatt i norsk kultur men sett på som udyr i andre kulturer.</a:t>
            </a:r>
          </a:p>
          <a:p>
            <a:pPr eaLnBrk="1" hangingPunct="1"/>
            <a:r>
              <a:rPr lang="nb-NO" altLang="nb-NO" baseline="0" dirty="0"/>
              <a:t>Dyr vi synes er pene behandles ofte bedre enn dyr vi synes er stygge (eller skremmende).</a:t>
            </a:r>
          </a:p>
          <a:p>
            <a:pPr eaLnBrk="1" hangingPunct="1"/>
            <a:r>
              <a:rPr lang="nb-NO" altLang="nb-NO" baseline="0" dirty="0"/>
              <a:t>Dette er ofte ting vi ikke tenker på til vanlig – men det er viktig å bli bevisst dette.</a:t>
            </a:r>
            <a:endParaRPr lang="nb-NO" altLang="nb-NO" dirty="0"/>
          </a:p>
        </p:txBody>
      </p:sp>
    </p:spTree>
    <p:extLst>
      <p:ext uri="{BB962C8B-B14F-4D97-AF65-F5344CB8AC3E}">
        <p14:creationId xmlns:p14="http://schemas.microsoft.com/office/powerpoint/2010/main" val="32783960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03D8820C-9BE2-41F7-A6B0-0A78E21EB7E2}" type="slidenum">
              <a:rPr kumimoji="0" lang="nb-NO" altLang="nb-NO"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32</a:t>
            </a:fld>
            <a:endParaRPr kumimoji="0" lang="nb-NO" altLang="nb-NO"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p:spPr>
        <p:txBody>
          <a:bodyPr/>
          <a:lstStyle/>
          <a:p>
            <a:pPr eaLnBrk="1" hangingPunct="1"/>
            <a:r>
              <a:rPr lang="nb-NO" altLang="nb-NO" dirty="0"/>
              <a:t>Mer om sanser og atferd under gnagerbiologien.</a:t>
            </a:r>
          </a:p>
          <a:p>
            <a:pPr eaLnBrk="1" hangingPunct="1"/>
            <a:r>
              <a:rPr lang="nb-NO" altLang="nb-NO" dirty="0"/>
              <a:t>Godt egnet som kjæledyr – mye mer enn kaniner som nok er vanligere å ha. Rotter spiller en viktig rolle i medisinsk forskning</a:t>
            </a:r>
            <a:r>
              <a:rPr lang="nb-NO" altLang="nb-NO" baseline="0" dirty="0"/>
              <a:t> – ikke bare medisiner, men også hjerneforskning </a:t>
            </a:r>
            <a:r>
              <a:rPr lang="nb-NO" altLang="nb-NO" baseline="0" dirty="0" err="1"/>
              <a:t>mht</a:t>
            </a:r>
            <a:r>
              <a:rPr lang="nb-NO" altLang="nb-NO" baseline="0" dirty="0"/>
              <a:t> hukommelse, atferd (for eksempel hos autister). Samme ert er alte et av verdens viktigste forsøksdyr og et av verdens viktigste skadedyr som vi gjør alt for å bli kvitt. Noen rotter er kjæledyr som folk bruker mye penger på hos dyrlege når det trengs. </a:t>
            </a:r>
          </a:p>
          <a:p>
            <a:pPr eaLnBrk="1" hangingPunct="1"/>
            <a:r>
              <a:rPr lang="nb-NO" altLang="nb-NO" dirty="0"/>
              <a:t>Latter: lyd med spesiell frekvens (ultralyd) i presumptivt hyggelig situasjon (kiles under magen) og viser aktivitet i samme </a:t>
            </a:r>
            <a:r>
              <a:rPr lang="nb-NO" altLang="nb-NO" dirty="0" err="1"/>
              <a:t>hjerneområde</a:t>
            </a:r>
            <a:r>
              <a:rPr lang="nb-NO" altLang="nb-NO" dirty="0"/>
              <a:t> som hos mennesker som ler. Latter også påvist hos sjimpanser og hunder. At latter er et fellestrekk, tyder på at det er </a:t>
            </a:r>
            <a:r>
              <a:rPr lang="nb-NO" altLang="nb-NO" dirty="0" err="1"/>
              <a:t>evolusjonsmessig</a:t>
            </a:r>
            <a:r>
              <a:rPr lang="nb-NO" altLang="nb-NO" dirty="0"/>
              <a:t> gammelt. Bildet illustrerer værhår, som er et særdeles viktig sanseorgan</a:t>
            </a:r>
          </a:p>
        </p:txBody>
      </p:sp>
    </p:spTree>
    <p:extLst>
      <p:ext uri="{BB962C8B-B14F-4D97-AF65-F5344CB8AC3E}">
        <p14:creationId xmlns:p14="http://schemas.microsoft.com/office/powerpoint/2010/main" val="37610693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Limfeller</a:t>
            </a:r>
            <a:r>
              <a:rPr lang="nb-NO" dirty="0"/>
              <a:t> setter dyr i</a:t>
            </a:r>
            <a:r>
              <a:rPr lang="nb-NO" baseline="0" dirty="0"/>
              <a:t> en hjelpeløs tilstand. De dør etter hvert av kvelning, og dette kan da mange timer og dager. Langvarig lidelse.</a:t>
            </a:r>
          </a:p>
          <a:p>
            <a:r>
              <a:rPr lang="nb-NO" baseline="0" dirty="0"/>
              <a:t>Gnagere er dyktige svømmere og de kan svømme rundt i drukningsfeller i 3 dager før de til slutt drukner </a:t>
            </a:r>
            <a:r>
              <a:rPr lang="nb-NO" baseline="0" dirty="0" err="1"/>
              <a:t>pga</a:t>
            </a:r>
            <a:r>
              <a:rPr lang="nb-NO" baseline="0" dirty="0"/>
              <a:t> utmattelse. </a:t>
            </a:r>
          </a:p>
          <a:p>
            <a:r>
              <a:rPr lang="nb-NO" baseline="0" dirty="0"/>
              <a:t>Slike feller er derfor et klart brudd på dyrevelferdsloven. Slike brudd på regelverket medfører tilbaketrekking av godkjenning samt politianmeldelse. Eksempel er </a:t>
            </a:r>
            <a:r>
              <a:rPr lang="nb-NO" baseline="0" dirty="0" err="1"/>
              <a:t>skadedyrbekjemper</a:t>
            </a:r>
            <a:r>
              <a:rPr lang="nb-NO" baseline="0" dirty="0"/>
              <a:t> som fanget fugl i </a:t>
            </a:r>
            <a:r>
              <a:rPr lang="nb-NO" baseline="0" dirty="0" err="1"/>
              <a:t>limfeller</a:t>
            </a:r>
            <a:r>
              <a:rPr lang="nb-NO" baseline="0" dirty="0"/>
              <a:t>. Mistet godkjenningen og fikk bot på </a:t>
            </a:r>
            <a:r>
              <a:rPr lang="nb-NO" baseline="0" dirty="0" err="1"/>
              <a:t>ca</a:t>
            </a:r>
            <a:r>
              <a:rPr lang="nb-NO" baseline="0" dirty="0"/>
              <a:t> 20 000 kr. Tilsvarende en privatperson som satte ut </a:t>
            </a:r>
            <a:r>
              <a:rPr lang="nb-NO" baseline="0" dirty="0" err="1"/>
              <a:t>rottefelle</a:t>
            </a:r>
            <a:r>
              <a:rPr lang="nb-NO" baseline="0" dirty="0"/>
              <a:t> og fikk skjære i fella – bot på 15 000 kr.</a:t>
            </a:r>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CAFEB3-9EA1-41E1-BBE4-DBBE3EC35E7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03985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CAFEB3-9EA1-41E1-BBE4-DBBE3EC35E7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3400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Et lite google-søk på rodenticider</a:t>
            </a:r>
            <a:r>
              <a:rPr lang="nb-NO" baseline="0" dirty="0"/>
              <a:t> og forgiftninger av hunder gir masse treff …</a:t>
            </a:r>
          </a:p>
          <a:p>
            <a:r>
              <a:rPr lang="nb-NO" baseline="0" dirty="0"/>
              <a:t>Man finner rottegift i minst 20 % av hunder som er inne til veterinær av andre årsaker enn forgiftning. </a:t>
            </a:r>
          </a:p>
          <a:p>
            <a:r>
              <a:rPr lang="nb-NO" baseline="0" dirty="0"/>
              <a:t>Spiser gift direkte og spiser gnagere som har spist gift.</a:t>
            </a:r>
            <a:endParaRPr lang="nb-NO" dirty="0"/>
          </a:p>
        </p:txBody>
      </p:sp>
      <p:sp>
        <p:nvSpPr>
          <p:cNvPr id="4" name="Plassholder for lysbildenummer 3"/>
          <p:cNvSpPr>
            <a:spLocks noGrp="1"/>
          </p:cNvSpPr>
          <p:nvPr>
            <p:ph type="sldNum" sz="quarter" idx="10"/>
          </p:nvPr>
        </p:nvSpPr>
        <p:spPr/>
        <p:txBody>
          <a:bodyPr/>
          <a:lstStyle/>
          <a:p>
            <a:fld id="{9973A861-0B8D-4F1F-A55C-8F8957C0F3D3}" type="slidenum">
              <a:rPr lang="nb-NO" smtClean="0"/>
              <a:t>6</a:t>
            </a:fld>
            <a:endParaRPr lang="nb-NO"/>
          </a:p>
        </p:txBody>
      </p:sp>
    </p:spTree>
    <p:extLst>
      <p:ext uri="{BB962C8B-B14F-4D97-AF65-F5344CB8AC3E}">
        <p14:creationId xmlns:p14="http://schemas.microsoft.com/office/powerpoint/2010/main" val="23732005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En godkjent skadedyrbekjemper eller en person med «gnagerbeviset» ville nok ikke blitt frikjent i samme situasjon ettersom disse personene har kunnskap om hva som er riktig og gal bekjempelse.</a:t>
            </a:r>
          </a:p>
        </p:txBody>
      </p:sp>
      <p:sp>
        <p:nvSpPr>
          <p:cNvPr id="4" name="Plassholder for lysbildenummer 3"/>
          <p:cNvSpPr>
            <a:spLocks noGrp="1"/>
          </p:cNvSpPr>
          <p:nvPr>
            <p:ph type="sldNum" sz="quarter" idx="5"/>
          </p:nvPr>
        </p:nvSpPr>
        <p:spPr/>
        <p:txBody>
          <a:bodyPr/>
          <a:lstStyle/>
          <a:p>
            <a:fld id="{93CAFEB3-9EA1-41E1-BBE4-DBBE3EC35E79}" type="slidenum">
              <a:rPr lang="nb-NO" smtClean="0"/>
              <a:t>37</a:t>
            </a:fld>
            <a:endParaRPr lang="nb-NO"/>
          </a:p>
        </p:txBody>
      </p:sp>
    </p:spTree>
    <p:extLst>
      <p:ext uri="{BB962C8B-B14F-4D97-AF65-F5344CB8AC3E}">
        <p14:creationId xmlns:p14="http://schemas.microsoft.com/office/powerpoint/2010/main" val="10410881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a:t>Pass også på ved bruk av andre feller at kun </a:t>
            </a:r>
            <a:r>
              <a:rPr lang="nb-NO" baseline="0" dirty="0" err="1"/>
              <a:t>måldyret</a:t>
            </a:r>
            <a:r>
              <a:rPr lang="nb-NO" baseline="0" dirty="0"/>
              <a:t> (gnagere) kan komme i kontakt med fella. Sett feller i </a:t>
            </a:r>
            <a:r>
              <a:rPr lang="nb-NO" baseline="0" dirty="0" err="1"/>
              <a:t>åtestasjoner</a:t>
            </a:r>
            <a:r>
              <a:rPr lang="nb-NO" baseline="0" dirty="0"/>
              <a:t>, egne kasser osv. (eksempel på skjære som er tatt i klappfelle og katt som er tatt i minksaks). Slike kasser til feller må ha riktig åpning samt vinkler og hjørner innvendig som gjør at en katt ikke kan stikke inn poten. I tilfellet her var minksaksa plassert inne i en trekasse med en stor åpning. Fellen sto i tettbygd strøk. Katta har stukket inn poten, og satt seg fast i saksa.</a:t>
            </a:r>
          </a:p>
        </p:txBody>
      </p:sp>
      <p:sp>
        <p:nvSpPr>
          <p:cNvPr id="4" name="Plassholder for lysbildenummer 3"/>
          <p:cNvSpPr>
            <a:spLocks noGrp="1"/>
          </p:cNvSpPr>
          <p:nvPr>
            <p:ph type="sldNum" sz="quarter" idx="10"/>
          </p:nvPr>
        </p:nvSpPr>
        <p:spPr/>
        <p:txBody>
          <a:bodyPr/>
          <a:lstStyle/>
          <a:p>
            <a:fld id="{93CAFEB3-9EA1-41E1-BBE4-DBBE3EC35E79}" type="slidenum">
              <a:rPr lang="nb-NO" smtClean="0"/>
              <a:t>38</a:t>
            </a:fld>
            <a:endParaRPr lang="nb-NO"/>
          </a:p>
        </p:txBody>
      </p:sp>
    </p:spTree>
    <p:extLst>
      <p:ext uri="{BB962C8B-B14F-4D97-AF65-F5344CB8AC3E}">
        <p14:creationId xmlns:p14="http://schemas.microsoft.com/office/powerpoint/2010/main" val="26014716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ED93159-48F9-466F-BB53-ED1A2AE963D5}" type="slidenum">
              <a:rPr lang="nb-NO" altLang="nb-NO"/>
              <a:pPr>
                <a:spcBef>
                  <a:spcPct val="0"/>
                </a:spcBef>
              </a:pPr>
              <a:t>39</a:t>
            </a:fld>
            <a:endParaRPr lang="nb-NO" altLang="nb-NO"/>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r>
              <a:rPr lang="nb-NO" altLang="nb-NO" dirty="0"/>
              <a:t>For rotter og mus vil bedøving med CO2 etterfulgt av avkapping av hodet være en sikker metode.</a:t>
            </a:r>
          </a:p>
          <a:p>
            <a:pPr eaLnBrk="1" hangingPunct="1"/>
            <a:r>
              <a:rPr lang="nb-NO" altLang="nb-NO" dirty="0"/>
              <a:t>Ved nakketrekk der de store blodkarene</a:t>
            </a:r>
            <a:r>
              <a:rPr lang="nb-NO" altLang="nb-NO" baseline="0" dirty="0"/>
              <a:t> i halsen rives over kan dyr våkne opp om det ikke er gjort riktig. Det samme gjelder slag mot hodet eller hvis man kun bruker gass.</a:t>
            </a:r>
            <a:endParaRPr lang="nb-NO" altLang="nb-NO" dirty="0"/>
          </a:p>
        </p:txBody>
      </p:sp>
    </p:spTree>
    <p:extLst>
      <p:ext uri="{BB962C8B-B14F-4D97-AF65-F5344CB8AC3E}">
        <p14:creationId xmlns:p14="http://schemas.microsoft.com/office/powerpoint/2010/main" val="17194310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a:t>
            </a:r>
            <a:r>
              <a:rPr lang="nb-NO" baseline="0" dirty="0"/>
              <a:t> Victor-fellene står dyret på en metallplate og får strøm gjennom beina og kroppen først. Usikkert om dette er greit. Har bedt Mattilsynet undersøke disse fellene.</a:t>
            </a:r>
          </a:p>
          <a:p>
            <a:r>
              <a:rPr lang="nb-NO" baseline="0" dirty="0"/>
              <a:t>Co2-feller: Dyr går inn og trår på en sensor. Dørene til fella lukkes og det slippes fri en dødelig dose gass.</a:t>
            </a:r>
            <a:endParaRPr lang="nb-NO" dirty="0"/>
          </a:p>
        </p:txBody>
      </p:sp>
      <p:sp>
        <p:nvSpPr>
          <p:cNvPr id="4" name="Plassholder for lysbildenummer 3"/>
          <p:cNvSpPr>
            <a:spLocks noGrp="1"/>
          </p:cNvSpPr>
          <p:nvPr>
            <p:ph type="sldNum" sz="quarter" idx="10"/>
          </p:nvPr>
        </p:nvSpPr>
        <p:spPr/>
        <p:txBody>
          <a:bodyPr/>
          <a:lstStyle/>
          <a:p>
            <a:fld id="{93CAFEB3-9EA1-41E1-BBE4-DBBE3EC35E79}" type="slidenum">
              <a:rPr lang="nb-NO" smtClean="0"/>
              <a:t>40</a:t>
            </a:fld>
            <a:endParaRPr lang="nb-NO"/>
          </a:p>
        </p:txBody>
      </p:sp>
    </p:spTree>
    <p:extLst>
      <p:ext uri="{BB962C8B-B14F-4D97-AF65-F5344CB8AC3E}">
        <p14:creationId xmlns:p14="http://schemas.microsoft.com/office/powerpoint/2010/main" val="4516594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CAFEB3-9EA1-41E1-BBE4-DBBE3EC35E79}"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10006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baseline="0" dirty="0"/>
          </a:p>
        </p:txBody>
      </p:sp>
      <p:sp>
        <p:nvSpPr>
          <p:cNvPr id="4" name="Plassholder for lysbildenummer 3"/>
          <p:cNvSpPr>
            <a:spLocks noGrp="1"/>
          </p:cNvSpPr>
          <p:nvPr>
            <p:ph type="sldNum" sz="quarter" idx="10"/>
          </p:nvPr>
        </p:nvSpPr>
        <p:spPr/>
        <p:txBody>
          <a:bodyPr/>
          <a:lstStyle/>
          <a:p>
            <a:fld id="{93CAFEB3-9EA1-41E1-BBE4-DBBE3EC35E79}" type="slidenum">
              <a:rPr lang="nb-NO" smtClean="0"/>
              <a:t>42</a:t>
            </a:fld>
            <a:endParaRPr lang="nb-NO"/>
          </a:p>
        </p:txBody>
      </p:sp>
    </p:spTree>
    <p:extLst>
      <p:ext uri="{BB962C8B-B14F-4D97-AF65-F5344CB8AC3E}">
        <p14:creationId xmlns:p14="http://schemas.microsoft.com/office/powerpoint/2010/main" val="3604248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Et lite google-søk på forgiftninger og barn/barnehage gir masse treff …</a:t>
            </a:r>
          </a:p>
          <a:p>
            <a:r>
              <a:rPr lang="nb-NO" dirty="0"/>
              <a:t>Selv om man bruker såkalte sikre </a:t>
            </a:r>
            <a:r>
              <a:rPr lang="nb-NO" dirty="0" err="1"/>
              <a:t>åtestasjoner</a:t>
            </a:r>
            <a:r>
              <a:rPr lang="nb-NO" dirty="0"/>
              <a:t> så får unger tak i gift.</a:t>
            </a:r>
          </a:p>
          <a:p>
            <a:r>
              <a:rPr lang="nb-NO" dirty="0"/>
              <a:t>Det blir mer om dette når</a:t>
            </a:r>
            <a:r>
              <a:rPr lang="nb-NO" baseline="0" dirty="0"/>
              <a:t> vi skal gjennomgå rodenticidene muse og rottegiftene)</a:t>
            </a:r>
            <a:endParaRPr lang="nb-NO" dirty="0"/>
          </a:p>
        </p:txBody>
      </p:sp>
      <p:sp>
        <p:nvSpPr>
          <p:cNvPr id="4" name="Plassholder for lysbildenummer 3"/>
          <p:cNvSpPr>
            <a:spLocks noGrp="1"/>
          </p:cNvSpPr>
          <p:nvPr>
            <p:ph type="sldNum" sz="quarter" idx="10"/>
          </p:nvPr>
        </p:nvSpPr>
        <p:spPr/>
        <p:txBody>
          <a:bodyPr/>
          <a:lstStyle/>
          <a:p>
            <a:fld id="{9973A861-0B8D-4F1F-A55C-8F8957C0F3D3}" type="slidenum">
              <a:rPr lang="nb-NO" smtClean="0"/>
              <a:t>7</a:t>
            </a:fld>
            <a:endParaRPr lang="nb-NO"/>
          </a:p>
        </p:txBody>
      </p:sp>
    </p:spTree>
    <p:extLst>
      <p:ext uri="{BB962C8B-B14F-4D97-AF65-F5344CB8AC3E}">
        <p14:creationId xmlns:p14="http://schemas.microsoft.com/office/powerpoint/2010/main" val="1055978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Rottemidlene/rodenticidene</a:t>
            </a:r>
            <a:r>
              <a:rPr lang="nb-NO" baseline="0" dirty="0"/>
              <a:t> som er antikoagulanter – </a:t>
            </a:r>
            <a:r>
              <a:rPr lang="nb-NO" baseline="0" dirty="0" err="1"/>
              <a:t>dvs</a:t>
            </a:r>
            <a:r>
              <a:rPr lang="nb-NO" baseline="0" dirty="0"/>
              <a:t> nesten alle rottegiftene – er bioakkumulerende. De har lang nedbrytningstid i dyr – over et halv år og kanskje lenger.  Det betyr at rovdyr og rovfugler som spiser forgiftede gnagere kan få så høye mengder gift i kroppen at de blir syke og dør. </a:t>
            </a:r>
          </a:p>
          <a:p>
            <a:r>
              <a:rPr lang="nb-NO" baseline="0" dirty="0"/>
              <a:t>Man finner til dels svært høye verdier av mange ulike </a:t>
            </a:r>
            <a:r>
              <a:rPr lang="nb-NO" baseline="0" dirty="0" err="1"/>
              <a:t>antikoagulanter</a:t>
            </a:r>
            <a:r>
              <a:rPr lang="nb-NO" baseline="0" dirty="0"/>
              <a:t> i rovdyr og rovfugl.</a:t>
            </a:r>
          </a:p>
          <a:p>
            <a:r>
              <a:rPr lang="nb-NO" baseline="0" dirty="0"/>
              <a:t>Man finner ofte ikke bare ett aktivt stoff av antikoagulantene i dyrene – men flere aktive stoffer noe som betyr at de er eksponert for flere ulike kilder.</a:t>
            </a:r>
          </a:p>
          <a:p>
            <a:r>
              <a:rPr lang="nb-NO" baseline="0" dirty="0"/>
              <a:t>Landbrukseiendommer er ekstra utsatt for å spre gift </a:t>
            </a:r>
            <a:r>
              <a:rPr lang="nb-NO" baseline="0" dirty="0" err="1"/>
              <a:t>pga</a:t>
            </a:r>
            <a:r>
              <a:rPr lang="nb-NO" baseline="0" dirty="0"/>
              <a:t> nærhet til natur.</a:t>
            </a:r>
            <a:endParaRPr lang="nb-NO" dirty="0"/>
          </a:p>
        </p:txBody>
      </p:sp>
      <p:sp>
        <p:nvSpPr>
          <p:cNvPr id="4" name="Plassholder for lysbildenummer 3"/>
          <p:cNvSpPr>
            <a:spLocks noGrp="1"/>
          </p:cNvSpPr>
          <p:nvPr>
            <p:ph type="sldNum" sz="quarter" idx="10"/>
          </p:nvPr>
        </p:nvSpPr>
        <p:spPr/>
        <p:txBody>
          <a:bodyPr/>
          <a:lstStyle/>
          <a:p>
            <a:fld id="{9973A861-0B8D-4F1F-A55C-8F8957C0F3D3}" type="slidenum">
              <a:rPr lang="nb-NO" smtClean="0"/>
              <a:t>8</a:t>
            </a:fld>
            <a:endParaRPr lang="nb-NO"/>
          </a:p>
        </p:txBody>
      </p:sp>
    </p:spTree>
    <p:extLst>
      <p:ext uri="{BB962C8B-B14F-4D97-AF65-F5344CB8AC3E}">
        <p14:creationId xmlns:p14="http://schemas.microsoft.com/office/powerpoint/2010/main" val="4017456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AB79E-0F3A-9976-749E-0B2851E29D45}"/>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1AC79FDE-278A-D628-0CCB-215C43D81A90}"/>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21704D33-9D1E-160D-EB0D-7A30E7F6412A}"/>
              </a:ext>
            </a:extLst>
          </p:cNvPr>
          <p:cNvSpPr>
            <a:spLocks noGrp="1"/>
          </p:cNvSpPr>
          <p:nvPr>
            <p:ph type="body" idx="1"/>
          </p:nvPr>
        </p:nvSpPr>
        <p:spPr/>
        <p:txBody>
          <a:bodyPr/>
          <a:lstStyle/>
          <a:p>
            <a:r>
              <a:rPr lang="nb-NO" dirty="0"/>
              <a:t>Giftene har faremerking som «Miljøfare» og «kronisk helsefare»</a:t>
            </a:r>
          </a:p>
          <a:p>
            <a:r>
              <a:rPr lang="nb-NO" dirty="0"/>
              <a:t>Legg merke til at de kan være </a:t>
            </a:r>
            <a:r>
              <a:rPr lang="nb-NO" dirty="0" err="1"/>
              <a:t>reproduksjnsskadelig</a:t>
            </a:r>
            <a:r>
              <a:rPr lang="nb-NO" dirty="0"/>
              <a:t> og skadelig for foster.</a:t>
            </a:r>
          </a:p>
          <a:p>
            <a:r>
              <a:rPr lang="nb-NO" dirty="0"/>
              <a:t>De kan også gi immuneffekter med redusert immunsystem – og f.eks infestasjoner med skabb som på østmarkulven til høye.</a:t>
            </a:r>
          </a:p>
        </p:txBody>
      </p:sp>
      <p:sp>
        <p:nvSpPr>
          <p:cNvPr id="4" name="Plassholder for lysbildenummer 3">
            <a:extLst>
              <a:ext uri="{FF2B5EF4-FFF2-40B4-BE49-F238E27FC236}">
                <a16:creationId xmlns:a16="http://schemas.microsoft.com/office/drawing/2014/main" id="{F587BD70-8C27-0B49-CDD9-636CB1D196E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73A861-0B8D-4F1F-A55C-8F8957C0F3D3}"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1072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Formålet med kurset er å få oppdaterte kunnskaper innen skadedyrområdet «gnagere». </a:t>
            </a:r>
          </a:p>
          <a:p>
            <a:r>
              <a:rPr lang="nb-NO" dirty="0"/>
              <a:t>Lover</a:t>
            </a:r>
            <a:r>
              <a:rPr lang="nb-NO" baseline="0" dirty="0"/>
              <a:t> og regler</a:t>
            </a:r>
          </a:p>
          <a:p>
            <a:r>
              <a:rPr lang="nb-NO" baseline="0" dirty="0"/>
              <a:t>Dyrevelferd</a:t>
            </a:r>
          </a:p>
          <a:p>
            <a:r>
              <a:rPr lang="nb-NO" baseline="0" dirty="0"/>
              <a:t>Biologi hos gnagere (en forutsetning for å kunne bekjempe de effektivt)</a:t>
            </a:r>
          </a:p>
          <a:p>
            <a:r>
              <a:rPr lang="nb-NO" baseline="0" dirty="0"/>
              <a:t>Forebygging – med </a:t>
            </a:r>
            <a:r>
              <a:rPr lang="nb-NO" baseline="0" dirty="0" err="1"/>
              <a:t>sanitasjon</a:t>
            </a:r>
            <a:r>
              <a:rPr lang="nb-NO" baseline="0" dirty="0"/>
              <a:t> (opprydding av mat/vann, fjerning av vegetasjon, sikre søppel, fjerne paller, skrot </a:t>
            </a:r>
            <a:r>
              <a:rPr lang="nb-NO" baseline="0" dirty="0" err="1"/>
              <a:t>osv</a:t>
            </a:r>
            <a:r>
              <a:rPr lang="nb-NO" baseline="0" dirty="0"/>
              <a:t>) og sikring (tetting av bygg)</a:t>
            </a:r>
          </a:p>
          <a:p>
            <a:r>
              <a:rPr lang="nb-NO" baseline="0" dirty="0"/>
              <a:t>Mekanisk bekjempelse – feller</a:t>
            </a:r>
          </a:p>
          <a:p>
            <a:r>
              <a:rPr lang="nb-NO" baseline="0" dirty="0"/>
              <a:t>Rodenticider og bruk av </a:t>
            </a:r>
            <a:r>
              <a:rPr lang="nb-NO" baseline="0" dirty="0" err="1"/>
              <a:t>åtestasjoner</a:t>
            </a:r>
            <a:endParaRPr lang="nb-NO" baseline="0" dirty="0"/>
          </a:p>
          <a:p>
            <a:r>
              <a:rPr lang="nb-NO" baseline="0" dirty="0" err="1"/>
              <a:t>Toxikologi</a:t>
            </a:r>
            <a:endParaRPr lang="nb-NO" baseline="0" dirty="0"/>
          </a:p>
          <a:p>
            <a:r>
              <a:rPr lang="nb-NO" baseline="0" dirty="0"/>
              <a:t>Har man denne kunnskapen og de riktige holdningene så kan man gjennomføre en miljømessig og helsemessig sikker forebygging og bekjempelse av gnagere der dyrevelferd er ivaretatt.</a:t>
            </a:r>
          </a:p>
          <a:p>
            <a:r>
              <a:rPr lang="nb-NO" baseline="0" dirty="0"/>
              <a:t>Samme kompetansekrav som for de som skal bli godkjente </a:t>
            </a:r>
            <a:r>
              <a:rPr lang="nb-NO" baseline="0" dirty="0" err="1"/>
              <a:t>bekjempere</a:t>
            </a:r>
            <a:r>
              <a:rPr lang="nb-NO" baseline="0" dirty="0"/>
              <a:t>.</a:t>
            </a:r>
          </a:p>
          <a:p>
            <a:endParaRPr lang="nb-NO" dirty="0"/>
          </a:p>
        </p:txBody>
      </p:sp>
      <p:sp>
        <p:nvSpPr>
          <p:cNvPr id="4" name="Plassholder for lysbildenummer 3"/>
          <p:cNvSpPr>
            <a:spLocks noGrp="1"/>
          </p:cNvSpPr>
          <p:nvPr>
            <p:ph type="sldNum" sz="quarter" idx="10"/>
          </p:nvPr>
        </p:nvSpPr>
        <p:spPr/>
        <p:txBody>
          <a:bodyPr/>
          <a:lstStyle/>
          <a:p>
            <a:fld id="{9973A861-0B8D-4F1F-A55C-8F8957C0F3D3}" type="slidenum">
              <a:rPr lang="nb-NO" smtClean="0"/>
              <a:t>10</a:t>
            </a:fld>
            <a:endParaRPr lang="nb-NO"/>
          </a:p>
        </p:txBody>
      </p:sp>
    </p:spTree>
    <p:extLst>
      <p:ext uri="{BB962C8B-B14F-4D97-AF65-F5344CB8AC3E}">
        <p14:creationId xmlns:p14="http://schemas.microsoft.com/office/powerpoint/2010/main" val="4280144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Bestått kurs gir rett til å kjøpe enkelte rodenticider, samt bruke</a:t>
            </a:r>
            <a:r>
              <a:rPr lang="nb-NO" baseline="0" dirty="0"/>
              <a:t> disse på egen og leid landbrukseiendom.</a:t>
            </a:r>
          </a:p>
          <a:p>
            <a:r>
              <a:rPr lang="nb-NO" baseline="0" dirty="0"/>
              <a:t>Husk å lese etiketten nøye – restriksjoner på hvor det kan bukes – </a:t>
            </a:r>
            <a:r>
              <a:rPr lang="nb-NO" baseline="0" dirty="0" err="1"/>
              <a:t>f.eks</a:t>
            </a:r>
            <a:r>
              <a:rPr lang="nb-NO" baseline="0" dirty="0"/>
              <a:t> ikke lov på åpne områder men kun inntil bygg og inne i bygg. Enkelte produkter er kun lov brukt innendørs. LES ETIKETTEN!!!</a:t>
            </a:r>
          </a:p>
          <a:p>
            <a:r>
              <a:rPr lang="nb-NO" dirty="0"/>
              <a:t>Man kan ikke hjelpe naboen med å bekjempe med gift</a:t>
            </a:r>
          </a:p>
          <a:p>
            <a:r>
              <a:rPr lang="nb-NO" dirty="0"/>
              <a:t>Ervervsmessig bekjempelse (</a:t>
            </a:r>
            <a:r>
              <a:rPr lang="nb-NO" dirty="0" err="1"/>
              <a:t>dvs</a:t>
            </a:r>
            <a:r>
              <a:rPr lang="nb-NO" dirty="0"/>
              <a:t> at man tjener penger)  er forbeholdt «godkjente skadedyrbekjempere»</a:t>
            </a:r>
          </a:p>
          <a:p>
            <a:r>
              <a:rPr lang="nb-NO" dirty="0"/>
              <a:t>Man kan ikke gi eller selge gift til andre</a:t>
            </a:r>
          </a:p>
          <a:p>
            <a:endParaRPr lang="nb-NO" dirty="0"/>
          </a:p>
        </p:txBody>
      </p:sp>
      <p:sp>
        <p:nvSpPr>
          <p:cNvPr id="4" name="Plassholder for lysbildenummer 3"/>
          <p:cNvSpPr>
            <a:spLocks noGrp="1"/>
          </p:cNvSpPr>
          <p:nvPr>
            <p:ph type="sldNum" sz="quarter" idx="10"/>
          </p:nvPr>
        </p:nvSpPr>
        <p:spPr/>
        <p:txBody>
          <a:bodyPr/>
          <a:lstStyle/>
          <a:p>
            <a:fld id="{9973A861-0B8D-4F1F-A55C-8F8957C0F3D3}" type="slidenum">
              <a:rPr lang="nb-NO" smtClean="0"/>
              <a:t>11</a:t>
            </a:fld>
            <a:endParaRPr lang="nb-NO"/>
          </a:p>
        </p:txBody>
      </p:sp>
    </p:spTree>
    <p:extLst>
      <p:ext uri="{BB962C8B-B14F-4D97-AF65-F5344CB8AC3E}">
        <p14:creationId xmlns:p14="http://schemas.microsoft.com/office/powerpoint/2010/main" val="2725484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t>Forskrift om skadedyrbekjempelse ble gjeldende fra 1. januar 2001. Før det var det fritt frem for enhver å drive</a:t>
            </a:r>
            <a:r>
              <a:rPr lang="nb-NO" baseline="0" dirty="0"/>
              <a:t> ervervsmessig bekjempelse.</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Rundskrivet kom i 2002 og spesifiserer godkjenningsordningen for de som skal bli </a:t>
            </a:r>
            <a:r>
              <a:rPr lang="nb-NO" baseline="0" dirty="0" err="1"/>
              <a:t>skadedyrbekjempere</a:t>
            </a:r>
            <a:r>
              <a:rPr lang="nb-NO" baseline="0" dirty="0"/>
              <a:t> (krav til kurs og praksis).</a:t>
            </a:r>
            <a:endParaRPr lang="nb-NO" dirty="0"/>
          </a:p>
          <a:p>
            <a:pPr marL="0" marR="0" lvl="0" indent="0" algn="l" defTabSz="914400" rtl="0" eaLnBrk="1" fontAlgn="auto" latinLnBrk="0" hangingPunct="1">
              <a:lnSpc>
                <a:spcPct val="100000"/>
              </a:lnSpc>
              <a:spcBef>
                <a:spcPts val="0"/>
              </a:spcBef>
              <a:spcAft>
                <a:spcPts val="0"/>
              </a:spcAft>
              <a:buClrTx/>
              <a:buSzTx/>
              <a:buFontTx/>
              <a:buNone/>
              <a:tabLst/>
              <a:defRPr/>
            </a:pPr>
            <a:r>
              <a:rPr lang="nb-NO" dirty="0" err="1"/>
              <a:t>Forskriften</a:t>
            </a:r>
            <a:r>
              <a:rPr lang="nb-NO" dirty="0"/>
              <a:t> gjelder </a:t>
            </a:r>
            <a:r>
              <a:rPr lang="nb-NO" u="sng" dirty="0"/>
              <a:t>alle</a:t>
            </a:r>
            <a:r>
              <a:rPr lang="nb-NO" dirty="0"/>
              <a:t> som skal forebygge</a:t>
            </a:r>
            <a:r>
              <a:rPr lang="nb-NO" baseline="0" dirty="0"/>
              <a:t> og bekjempe skadedyr (privatpersoner, kommunen, godkjente </a:t>
            </a:r>
            <a:r>
              <a:rPr lang="nb-NO" baseline="0" dirty="0" err="1"/>
              <a:t>skadedyrbekjempere</a:t>
            </a:r>
            <a:r>
              <a:rPr lang="nb-NO" baseline="0" dirty="0"/>
              <a:t>, bønder, bedriftseiere </a:t>
            </a:r>
            <a:r>
              <a:rPr lang="nb-NO" baseline="0" dirty="0" err="1"/>
              <a:t>osv</a:t>
            </a:r>
            <a:r>
              <a:rPr lang="nb-NO"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Dette regelverket skal følges.</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Formålet med </a:t>
            </a:r>
            <a:r>
              <a:rPr lang="nb-NO" baseline="0" dirty="0" err="1"/>
              <a:t>forskriften</a:t>
            </a:r>
            <a:r>
              <a:rPr lang="nb-NO" baseline="0" dirty="0"/>
              <a:t> er å forebygge at skadedyr forårsaker problemer og skader, og at selve bekjempelsen heller ikke medfører noen helserisiko. Når dere ser på dette opp mot de </a:t>
            </a:r>
            <a:r>
              <a:rPr lang="nb-NO" baseline="0" dirty="0" err="1"/>
              <a:t>slidene</a:t>
            </a:r>
            <a:r>
              <a:rPr lang="nb-NO" baseline="0" dirty="0"/>
              <a:t> som viser forgiftning av hunder, ville dyr og mennesker hva tenker dere da?</a:t>
            </a: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t>Det blir mer om dette når vi skal gå nærmere inn på rottegiftene.</a:t>
            </a:r>
            <a:endParaRPr lang="nb-NO" dirty="0"/>
          </a:p>
          <a:p>
            <a:endParaRPr lang="nb-NO" dirty="0"/>
          </a:p>
        </p:txBody>
      </p:sp>
      <p:sp>
        <p:nvSpPr>
          <p:cNvPr id="4" name="Plassholder for lysbildenummer 3"/>
          <p:cNvSpPr>
            <a:spLocks noGrp="1"/>
          </p:cNvSpPr>
          <p:nvPr>
            <p:ph type="sldNum" sz="quarter" idx="10"/>
          </p:nvPr>
        </p:nvSpPr>
        <p:spPr/>
        <p:txBody>
          <a:bodyPr/>
          <a:lstStyle/>
          <a:p>
            <a:fld id="{9973A861-0B8D-4F1F-A55C-8F8957C0F3D3}" type="slidenum">
              <a:rPr lang="nb-NO" smtClean="0"/>
              <a:t>12</a:t>
            </a:fld>
            <a:endParaRPr lang="nb-NO"/>
          </a:p>
        </p:txBody>
      </p:sp>
    </p:spTree>
    <p:extLst>
      <p:ext uri="{BB962C8B-B14F-4D97-AF65-F5344CB8AC3E}">
        <p14:creationId xmlns:p14="http://schemas.microsoft.com/office/powerpoint/2010/main" val="25899570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p:cNvSpPr>
            <a:spLocks noGrp="1"/>
          </p:cNvSpPr>
          <p:nvPr>
            <p:ph type="dt" sz="half" idx="10"/>
          </p:nvPr>
        </p:nvSpPr>
        <p:spPr/>
        <p:txBody>
          <a:bodyPr/>
          <a:lstStyle/>
          <a:p>
            <a:fld id="{6F2819A8-0ED9-4A3E-AA19-1D676349CA6A}" type="datetimeFigureOut">
              <a:rPr lang="nb-NO" smtClean="0"/>
              <a:t>30.04.2026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A3C23BD7-07CB-4A32-9390-9371AA54B945}" type="slidenum">
              <a:rPr lang="nb-NO" smtClean="0"/>
              <a:t>‹#›</a:t>
            </a:fld>
            <a:endParaRPr lang="nb-NO"/>
          </a:p>
        </p:txBody>
      </p:sp>
    </p:spTree>
    <p:extLst>
      <p:ext uri="{BB962C8B-B14F-4D97-AF65-F5344CB8AC3E}">
        <p14:creationId xmlns:p14="http://schemas.microsoft.com/office/powerpoint/2010/main" val="670181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6F2819A8-0ED9-4A3E-AA19-1D676349CA6A}" type="datetimeFigureOut">
              <a:rPr lang="nb-NO" smtClean="0"/>
              <a:t>30.04.2026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A3C23BD7-07CB-4A32-9390-9371AA54B945}" type="slidenum">
              <a:rPr lang="nb-NO" smtClean="0"/>
              <a:t>‹#›</a:t>
            </a:fld>
            <a:endParaRPr lang="nb-NO"/>
          </a:p>
        </p:txBody>
      </p:sp>
    </p:spTree>
    <p:extLst>
      <p:ext uri="{BB962C8B-B14F-4D97-AF65-F5344CB8AC3E}">
        <p14:creationId xmlns:p14="http://schemas.microsoft.com/office/powerpoint/2010/main" val="971476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6F2819A8-0ED9-4A3E-AA19-1D676349CA6A}" type="datetimeFigureOut">
              <a:rPr lang="nb-NO" smtClean="0"/>
              <a:t>30.04.2026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A3C23BD7-07CB-4A32-9390-9371AA54B945}" type="slidenum">
              <a:rPr lang="nb-NO" smtClean="0"/>
              <a:t>‹#›</a:t>
            </a:fld>
            <a:endParaRPr lang="nb-NO"/>
          </a:p>
        </p:txBody>
      </p:sp>
    </p:spTree>
    <p:extLst>
      <p:ext uri="{BB962C8B-B14F-4D97-AF65-F5344CB8AC3E}">
        <p14:creationId xmlns:p14="http://schemas.microsoft.com/office/powerpoint/2010/main" val="3648661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tel, tekst og innhold">
    <p:spTree>
      <p:nvGrpSpPr>
        <p:cNvPr id="1" name=""/>
        <p:cNvGrpSpPr/>
        <p:nvPr/>
      </p:nvGrpSpPr>
      <p:grpSpPr>
        <a:xfrm>
          <a:off x="0" y="0"/>
          <a:ext cx="0" cy="0"/>
          <a:chOff x="0" y="0"/>
          <a:chExt cx="0" cy="0"/>
        </a:xfrm>
      </p:grpSpPr>
      <p:sp>
        <p:nvSpPr>
          <p:cNvPr id="2" name="Tittel 1"/>
          <p:cNvSpPr>
            <a:spLocks noGrp="1"/>
          </p:cNvSpPr>
          <p:nvPr>
            <p:ph type="title"/>
          </p:nvPr>
        </p:nvSpPr>
        <p:spPr>
          <a:xfrm>
            <a:off x="1553633" y="925513"/>
            <a:ext cx="10185400" cy="914400"/>
          </a:xfrm>
        </p:spPr>
        <p:txBody>
          <a:bodyPr/>
          <a:lstStyle/>
          <a:p>
            <a:r>
              <a:rPr lang="nb-NO"/>
              <a:t>Klikk for å redigere tittelstil</a:t>
            </a:r>
          </a:p>
        </p:txBody>
      </p:sp>
      <p:sp>
        <p:nvSpPr>
          <p:cNvPr id="3" name="Plassholder for tekst 2"/>
          <p:cNvSpPr>
            <a:spLocks noGrp="1"/>
          </p:cNvSpPr>
          <p:nvPr>
            <p:ph type="body" sz="half" idx="1"/>
          </p:nvPr>
        </p:nvSpPr>
        <p:spPr>
          <a:xfrm>
            <a:off x="1553634" y="2043114"/>
            <a:ext cx="4980517" cy="398303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737351" y="2043114"/>
            <a:ext cx="4980516" cy="398303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7692392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n spalte, full bred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FD6B9E7-B6FB-087E-FC82-BD56A087DB1D}"/>
              </a:ext>
            </a:extLst>
          </p:cNvPr>
          <p:cNvSpPr>
            <a:spLocks noGrp="1"/>
          </p:cNvSpPr>
          <p:nvPr>
            <p:ph type="dt" sz="half" idx="10"/>
          </p:nvPr>
        </p:nvSpPr>
        <p:spPr/>
        <p:txBody>
          <a:bodyPr/>
          <a:lstStyle/>
          <a:p>
            <a:fld id="{2340340A-1DEC-3447-9E87-CE8F8D7A246F}" type="datetime1">
              <a:rPr lang="nb-NO" smtClean="0"/>
              <a:t>30.04.2026</a:t>
            </a:fld>
            <a:endParaRPr lang="nb-NO" dirty="0"/>
          </a:p>
        </p:txBody>
      </p:sp>
      <p:sp>
        <p:nvSpPr>
          <p:cNvPr id="4" name="Footer Placeholder 3">
            <a:extLst>
              <a:ext uri="{FF2B5EF4-FFF2-40B4-BE49-F238E27FC236}">
                <a16:creationId xmlns:a16="http://schemas.microsoft.com/office/drawing/2014/main" id="{48582882-1AFD-8368-DC25-8BE3A36837D9}"/>
              </a:ext>
            </a:extLst>
          </p:cNvPr>
          <p:cNvSpPr>
            <a:spLocks noGrp="1"/>
          </p:cNvSpPr>
          <p:nvPr>
            <p:ph type="ftr" sz="quarter" idx="11"/>
          </p:nvPr>
        </p:nvSpPr>
        <p:spPr/>
        <p:txBody>
          <a:bodyPr/>
          <a:lstStyle/>
          <a:p>
            <a:r>
              <a:rPr lang="nb-NO"/>
              <a:t>Ny PPT-mal, Helsedirektoratet</a:t>
            </a:r>
            <a:endParaRPr lang="nb-NO" dirty="0"/>
          </a:p>
        </p:txBody>
      </p:sp>
      <p:sp>
        <p:nvSpPr>
          <p:cNvPr id="5" name="Slide Number Placeholder 4">
            <a:extLst>
              <a:ext uri="{FF2B5EF4-FFF2-40B4-BE49-F238E27FC236}">
                <a16:creationId xmlns:a16="http://schemas.microsoft.com/office/drawing/2014/main" id="{9A5A7056-BE92-285B-A069-416591C481BB}"/>
              </a:ext>
            </a:extLst>
          </p:cNvPr>
          <p:cNvSpPr>
            <a:spLocks noGrp="1"/>
          </p:cNvSpPr>
          <p:nvPr>
            <p:ph type="sldNum" sz="quarter" idx="12"/>
          </p:nvPr>
        </p:nvSpPr>
        <p:spPr/>
        <p:txBody>
          <a:bodyPr/>
          <a:lstStyle/>
          <a:p>
            <a:fld id="{341FD356-1CC0-514B-B5D9-F98600AAE6F5}" type="slidenum">
              <a:rPr lang="nb-NO" smtClean="0"/>
              <a:pPr/>
              <a:t>‹#›</a:t>
            </a:fld>
            <a:endParaRPr lang="nb-NO" dirty="0"/>
          </a:p>
        </p:txBody>
      </p:sp>
      <p:sp>
        <p:nvSpPr>
          <p:cNvPr id="9" name="Content Placeholder 8">
            <a:extLst>
              <a:ext uri="{FF2B5EF4-FFF2-40B4-BE49-F238E27FC236}">
                <a16:creationId xmlns:a16="http://schemas.microsoft.com/office/drawing/2014/main" id="{6EC989AF-3EEE-FBB8-45EE-BE1F3FDB7113}"/>
              </a:ext>
            </a:extLst>
          </p:cNvPr>
          <p:cNvSpPr>
            <a:spLocks noGrp="1"/>
          </p:cNvSpPr>
          <p:nvPr>
            <p:ph sz="quarter" idx="13"/>
          </p:nvPr>
        </p:nvSpPr>
        <p:spPr>
          <a:xfrm>
            <a:off x="695326" y="1665287"/>
            <a:ext cx="10801350" cy="464343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Round Single Corner of Rectangle 7">
            <a:extLst>
              <a:ext uri="{FF2B5EF4-FFF2-40B4-BE49-F238E27FC236}">
                <a16:creationId xmlns:a16="http://schemas.microsoft.com/office/drawing/2014/main" id="{7C67C5F7-01B1-5A22-0C88-6BC31852AEFF}"/>
              </a:ext>
            </a:extLst>
          </p:cNvPr>
          <p:cNvSpPr/>
          <p:nvPr userDrawn="1"/>
        </p:nvSpPr>
        <p:spPr>
          <a:xfrm flipV="1">
            <a:off x="0" y="-3"/>
            <a:ext cx="12192000" cy="1339853"/>
          </a:xfrm>
          <a:prstGeom prst="round1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itle 1">
            <a:extLst>
              <a:ext uri="{FF2B5EF4-FFF2-40B4-BE49-F238E27FC236}">
                <a16:creationId xmlns:a16="http://schemas.microsoft.com/office/drawing/2014/main" id="{30C2686F-63C6-D4AA-7648-93C8744855F1}"/>
              </a:ext>
            </a:extLst>
          </p:cNvPr>
          <p:cNvSpPr>
            <a:spLocks noGrp="1"/>
          </p:cNvSpPr>
          <p:nvPr>
            <p:ph type="title"/>
          </p:nvPr>
        </p:nvSpPr>
        <p:spPr>
          <a:xfrm>
            <a:off x="695325" y="620713"/>
            <a:ext cx="10801351" cy="694280"/>
          </a:xfrm>
        </p:spPr>
        <p:txBody>
          <a:bodyPr anchor="ctr" anchorCtr="0">
            <a:normAutofit/>
          </a:bodyPr>
          <a:lstStyle>
            <a:lvl1pPr>
              <a:lnSpc>
                <a:spcPct val="80000"/>
              </a:lnSpc>
              <a:defRPr sz="3600"/>
            </a:lvl1pPr>
          </a:lstStyle>
          <a:p>
            <a:r>
              <a:rPr lang="nb-NO"/>
              <a:t>Klikk for å redigere tittelstil</a:t>
            </a:r>
            <a:endParaRPr lang="nb-NO" dirty="0"/>
          </a:p>
        </p:txBody>
      </p:sp>
      <p:sp>
        <p:nvSpPr>
          <p:cNvPr id="12" name="Round Single Corner of Rectangle 11">
            <a:extLst>
              <a:ext uri="{FF2B5EF4-FFF2-40B4-BE49-F238E27FC236}">
                <a16:creationId xmlns:a16="http://schemas.microsoft.com/office/drawing/2014/main" id="{E321C28B-3A46-6E9F-4579-9A250D03277C}"/>
              </a:ext>
            </a:extLst>
          </p:cNvPr>
          <p:cNvSpPr/>
          <p:nvPr userDrawn="1"/>
        </p:nvSpPr>
        <p:spPr>
          <a:xfrm flipH="1">
            <a:off x="712743" y="332609"/>
            <a:ext cx="270000" cy="90000"/>
          </a:xfrm>
          <a:prstGeom prst="round1Rect">
            <a:avLst>
              <a:gd name="adj" fmla="val 448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0649154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sp>
        <p:nvSpPr>
          <p:cNvPr id="6" name="Round Single Corner of Rectangle 5">
            <a:extLst>
              <a:ext uri="{FF2B5EF4-FFF2-40B4-BE49-F238E27FC236}">
                <a16:creationId xmlns:a16="http://schemas.microsoft.com/office/drawing/2014/main" id="{BFECD28A-B69E-4F54-C276-99260D28CD3A}"/>
              </a:ext>
            </a:extLst>
          </p:cNvPr>
          <p:cNvSpPr/>
          <p:nvPr userDrawn="1"/>
        </p:nvSpPr>
        <p:spPr>
          <a:xfrm flipV="1">
            <a:off x="0" y="0"/>
            <a:ext cx="12192000" cy="4918229"/>
          </a:xfrm>
          <a:prstGeom prst="round1Rect">
            <a:avLst>
              <a:gd name="adj" fmla="val 1406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 name="Title 1">
            <a:extLst>
              <a:ext uri="{FF2B5EF4-FFF2-40B4-BE49-F238E27FC236}">
                <a16:creationId xmlns:a16="http://schemas.microsoft.com/office/drawing/2014/main" id="{E6588A2A-295F-06C4-F34B-DDA0AF8756EC}"/>
              </a:ext>
            </a:extLst>
          </p:cNvPr>
          <p:cNvSpPr>
            <a:spLocks noGrp="1"/>
          </p:cNvSpPr>
          <p:nvPr>
            <p:ph type="title"/>
          </p:nvPr>
        </p:nvSpPr>
        <p:spPr>
          <a:xfrm>
            <a:off x="1774825" y="1230223"/>
            <a:ext cx="8642350" cy="2381430"/>
          </a:xfrm>
        </p:spPr>
        <p:txBody>
          <a:bodyPr anchor="b" anchorCtr="0">
            <a:normAutofit/>
          </a:bodyPr>
          <a:lstStyle>
            <a:lvl1pPr>
              <a:lnSpc>
                <a:spcPct val="80000"/>
              </a:lnSpc>
              <a:defRPr sz="6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nb-NO"/>
              <a:t>Klikk for å redigere tittelstil</a:t>
            </a:r>
            <a:endParaRPr lang="nb-NO" dirty="0"/>
          </a:p>
        </p:txBody>
      </p:sp>
      <p:sp>
        <p:nvSpPr>
          <p:cNvPr id="13" name="Text Placeholder 13">
            <a:extLst>
              <a:ext uri="{FF2B5EF4-FFF2-40B4-BE49-F238E27FC236}">
                <a16:creationId xmlns:a16="http://schemas.microsoft.com/office/drawing/2014/main" id="{8854B41D-D927-3848-062F-33BAEBA1F099}"/>
              </a:ext>
            </a:extLst>
          </p:cNvPr>
          <p:cNvSpPr>
            <a:spLocks noGrp="1"/>
          </p:cNvSpPr>
          <p:nvPr>
            <p:ph type="body" sz="quarter" idx="13"/>
          </p:nvPr>
        </p:nvSpPr>
        <p:spPr>
          <a:xfrm>
            <a:off x="1774825" y="5364170"/>
            <a:ext cx="8642350" cy="360000"/>
          </a:xfrm>
        </p:spPr>
        <p:txBody>
          <a:bodyPr>
            <a:normAutofit/>
          </a:bodyPr>
          <a:lstStyle>
            <a:lvl1pPr marL="0" indent="0">
              <a:buNone/>
              <a:defRPr sz="1600">
                <a:solidFill>
                  <a:schemeClr val="tx1">
                    <a:lumMod val="90000"/>
                    <a:lumOff val="10000"/>
                  </a:schemeClr>
                </a:solidFill>
              </a:defRPr>
            </a:lvl1pPr>
          </a:lstStyle>
          <a:p>
            <a:pPr lvl="0"/>
            <a:r>
              <a:rPr lang="nb-NO"/>
              <a:t>Klikk for å redigere tekststiler i malen</a:t>
            </a:r>
          </a:p>
        </p:txBody>
      </p:sp>
      <p:sp>
        <p:nvSpPr>
          <p:cNvPr id="4" name="Text Placeholder 13">
            <a:extLst>
              <a:ext uri="{FF2B5EF4-FFF2-40B4-BE49-F238E27FC236}">
                <a16:creationId xmlns:a16="http://schemas.microsoft.com/office/drawing/2014/main" id="{7244C19D-6F93-5460-EE6C-1891BF2105A6}"/>
              </a:ext>
            </a:extLst>
          </p:cNvPr>
          <p:cNvSpPr>
            <a:spLocks noGrp="1"/>
          </p:cNvSpPr>
          <p:nvPr>
            <p:ph type="body" sz="quarter" idx="14"/>
          </p:nvPr>
        </p:nvSpPr>
        <p:spPr>
          <a:xfrm>
            <a:off x="1774827" y="3867771"/>
            <a:ext cx="8642348" cy="384175"/>
          </a:xfrm>
        </p:spPr>
        <p:txBody>
          <a:bodyPr>
            <a:normAutofit/>
          </a:bodyPr>
          <a:lstStyle>
            <a:lvl1pPr marL="0" indent="0">
              <a:buNone/>
              <a:defRPr sz="20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nb-NO"/>
              <a:t>Klikk for å redigere tekststiler i malen</a:t>
            </a:r>
          </a:p>
        </p:txBody>
      </p:sp>
      <p:sp>
        <p:nvSpPr>
          <p:cNvPr id="12" name="Round Single Corner of Rectangle 11">
            <a:extLst>
              <a:ext uri="{FF2B5EF4-FFF2-40B4-BE49-F238E27FC236}">
                <a16:creationId xmlns:a16="http://schemas.microsoft.com/office/drawing/2014/main" id="{9A5807E1-2F61-C5BC-3B43-D9F6EA7D5977}"/>
              </a:ext>
            </a:extLst>
          </p:cNvPr>
          <p:cNvSpPr/>
          <p:nvPr userDrawn="1"/>
        </p:nvSpPr>
        <p:spPr>
          <a:xfrm flipH="1" flipV="1">
            <a:off x="1774825" y="5734800"/>
            <a:ext cx="270000" cy="90000"/>
          </a:xfrm>
          <a:prstGeom prst="round1Rect">
            <a:avLst>
              <a:gd name="adj" fmla="val 4488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Graphic 2">
            <a:extLst>
              <a:ext uri="{FF2B5EF4-FFF2-40B4-BE49-F238E27FC236}">
                <a16:creationId xmlns:a16="http://schemas.microsoft.com/office/drawing/2014/main" id="{DC969169-90CA-C642-D2A3-D4EF78CE2D7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576794" y="621653"/>
            <a:ext cx="3079344" cy="396000"/>
          </a:xfrm>
          <a:prstGeom prst="rect">
            <a:avLst/>
          </a:prstGeom>
        </p:spPr>
      </p:pic>
      <p:pic>
        <p:nvPicPr>
          <p:cNvPr id="10" name="Graphic 9">
            <a:extLst>
              <a:ext uri="{FF2B5EF4-FFF2-40B4-BE49-F238E27FC236}">
                <a16:creationId xmlns:a16="http://schemas.microsoft.com/office/drawing/2014/main" id="{371E5B67-7E42-8E9E-52DC-FA0CCD93B0F8}"/>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34963" y="-2153357"/>
            <a:ext cx="4732720" cy="608622"/>
          </a:xfrm>
          <a:prstGeom prst="rect">
            <a:avLst/>
          </a:prstGeom>
        </p:spPr>
      </p:pic>
      <p:pic>
        <p:nvPicPr>
          <p:cNvPr id="11" name="Graphic 10">
            <a:extLst>
              <a:ext uri="{FF2B5EF4-FFF2-40B4-BE49-F238E27FC236}">
                <a16:creationId xmlns:a16="http://schemas.microsoft.com/office/drawing/2014/main" id="{7CD8F05D-6ED4-8D97-76FB-B3D0AA5FB2B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34964" y="-1288617"/>
            <a:ext cx="4732719" cy="608622"/>
          </a:xfrm>
          <a:prstGeom prst="rect">
            <a:avLst/>
          </a:prstGeom>
        </p:spPr>
      </p:pic>
    </p:spTree>
    <p:extLst>
      <p:ext uri="{BB962C8B-B14F-4D97-AF65-F5344CB8AC3E}">
        <p14:creationId xmlns:p14="http://schemas.microsoft.com/office/powerpoint/2010/main" val="19746967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69C6D-9AA3-ECC5-BE51-257DC63A2083}"/>
              </a:ext>
            </a:extLst>
          </p:cNvPr>
          <p:cNvSpPr>
            <a:spLocks noGrp="1"/>
          </p:cNvSpPr>
          <p:nvPr>
            <p:ph type="title"/>
          </p:nvPr>
        </p:nvSpPr>
        <p:spPr>
          <a:xfrm>
            <a:off x="1774825" y="800175"/>
            <a:ext cx="8642350" cy="1331912"/>
          </a:xfrm>
        </p:spPr>
        <p:txBody>
          <a:bodyPr>
            <a:noAutofit/>
          </a:bodyPr>
          <a:lstStyle>
            <a:lvl1pPr>
              <a:lnSpc>
                <a:spcPct val="80000"/>
              </a:lnSpc>
              <a:defRPr sz="6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nb-NO"/>
              <a:t>Klikk for å redigere tittelstil</a:t>
            </a:r>
            <a:endParaRPr lang="nb-NO" dirty="0"/>
          </a:p>
        </p:txBody>
      </p:sp>
      <p:sp>
        <p:nvSpPr>
          <p:cNvPr id="11" name="Text Placeholder 10">
            <a:extLst>
              <a:ext uri="{FF2B5EF4-FFF2-40B4-BE49-F238E27FC236}">
                <a16:creationId xmlns:a16="http://schemas.microsoft.com/office/drawing/2014/main" id="{DBC91581-FE29-F032-CCCD-7C6348DBFE65}"/>
              </a:ext>
            </a:extLst>
          </p:cNvPr>
          <p:cNvSpPr>
            <a:spLocks noGrp="1"/>
          </p:cNvSpPr>
          <p:nvPr>
            <p:ph type="body" sz="quarter" idx="13"/>
          </p:nvPr>
        </p:nvSpPr>
        <p:spPr>
          <a:xfrm>
            <a:off x="1774825" y="2411307"/>
            <a:ext cx="8640763" cy="389741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6" name="Round Single Corner of Rectangle 5">
            <a:extLst>
              <a:ext uri="{FF2B5EF4-FFF2-40B4-BE49-F238E27FC236}">
                <a16:creationId xmlns:a16="http://schemas.microsoft.com/office/drawing/2014/main" id="{D33B1A2A-6514-8FDD-5C97-105643CBC562}"/>
              </a:ext>
            </a:extLst>
          </p:cNvPr>
          <p:cNvSpPr/>
          <p:nvPr userDrawn="1"/>
        </p:nvSpPr>
        <p:spPr>
          <a:xfrm flipH="1">
            <a:off x="1806754" y="332609"/>
            <a:ext cx="270000" cy="90000"/>
          </a:xfrm>
          <a:prstGeom prst="round1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4760745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 spalte">
    <p:spTree>
      <p:nvGrpSpPr>
        <p:cNvPr id="1" name=""/>
        <p:cNvGrpSpPr/>
        <p:nvPr/>
      </p:nvGrpSpPr>
      <p:grpSpPr>
        <a:xfrm>
          <a:off x="0" y="0"/>
          <a:ext cx="0" cy="0"/>
          <a:chOff x="0" y="0"/>
          <a:chExt cx="0" cy="0"/>
        </a:xfrm>
      </p:grpSpPr>
      <p:sp>
        <p:nvSpPr>
          <p:cNvPr id="11" name="Round Single Corner of Rectangle 10">
            <a:extLst>
              <a:ext uri="{FF2B5EF4-FFF2-40B4-BE49-F238E27FC236}">
                <a16:creationId xmlns:a16="http://schemas.microsoft.com/office/drawing/2014/main" id="{DDE10874-4D61-6CB8-B970-5955A8550822}"/>
              </a:ext>
            </a:extLst>
          </p:cNvPr>
          <p:cNvSpPr/>
          <p:nvPr userDrawn="1"/>
        </p:nvSpPr>
        <p:spPr>
          <a:xfrm flipV="1">
            <a:off x="0" y="-1"/>
            <a:ext cx="12192000" cy="1665289"/>
          </a:xfrm>
          <a:prstGeom prst="round1Rect">
            <a:avLst>
              <a:gd name="adj" fmla="val 41687"/>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le 1">
            <a:extLst>
              <a:ext uri="{FF2B5EF4-FFF2-40B4-BE49-F238E27FC236}">
                <a16:creationId xmlns:a16="http://schemas.microsoft.com/office/drawing/2014/main" id="{C28196DA-1F62-D519-34F8-A6268B4777FF}"/>
              </a:ext>
            </a:extLst>
          </p:cNvPr>
          <p:cNvSpPr>
            <a:spLocks noGrp="1"/>
          </p:cNvSpPr>
          <p:nvPr>
            <p:ph type="title"/>
          </p:nvPr>
        </p:nvSpPr>
        <p:spPr>
          <a:xfrm>
            <a:off x="1774825" y="620712"/>
            <a:ext cx="8642350" cy="1044575"/>
          </a:xfrm>
        </p:spPr>
        <p:txBody>
          <a:bodyPr anchor="ctr" anchorCtr="0">
            <a:normAutofit/>
          </a:bodyPr>
          <a:lstStyle>
            <a:lvl1pPr>
              <a:defRPr sz="3600"/>
            </a:lvl1pPr>
          </a:lstStyle>
          <a:p>
            <a:r>
              <a:rPr lang="nb-NO"/>
              <a:t>Klikk for å redigere tittelstil</a:t>
            </a:r>
            <a:endParaRPr lang="nb-NO" dirty="0"/>
          </a:p>
        </p:txBody>
      </p:sp>
      <p:sp>
        <p:nvSpPr>
          <p:cNvPr id="3" name="Date Placeholder 2">
            <a:extLst>
              <a:ext uri="{FF2B5EF4-FFF2-40B4-BE49-F238E27FC236}">
                <a16:creationId xmlns:a16="http://schemas.microsoft.com/office/drawing/2014/main" id="{EFD6B9E7-B6FB-087E-FC82-BD56A087DB1D}"/>
              </a:ext>
            </a:extLst>
          </p:cNvPr>
          <p:cNvSpPr>
            <a:spLocks noGrp="1"/>
          </p:cNvSpPr>
          <p:nvPr>
            <p:ph type="dt" sz="half" idx="10"/>
          </p:nvPr>
        </p:nvSpPr>
        <p:spPr/>
        <p:txBody>
          <a:bodyPr/>
          <a:lstStyle/>
          <a:p>
            <a:fld id="{3CE4355C-EFCC-494B-B9AE-5359B3B0C6BE}" type="datetime1">
              <a:rPr lang="nb-NO" smtClean="0"/>
              <a:t>30.04.2026</a:t>
            </a:fld>
            <a:endParaRPr lang="nb-NO" dirty="0"/>
          </a:p>
        </p:txBody>
      </p:sp>
      <p:sp>
        <p:nvSpPr>
          <p:cNvPr id="4" name="Footer Placeholder 3">
            <a:extLst>
              <a:ext uri="{FF2B5EF4-FFF2-40B4-BE49-F238E27FC236}">
                <a16:creationId xmlns:a16="http://schemas.microsoft.com/office/drawing/2014/main" id="{48582882-1AFD-8368-DC25-8BE3A36837D9}"/>
              </a:ext>
            </a:extLst>
          </p:cNvPr>
          <p:cNvSpPr>
            <a:spLocks noGrp="1"/>
          </p:cNvSpPr>
          <p:nvPr>
            <p:ph type="ftr" sz="quarter" idx="11"/>
          </p:nvPr>
        </p:nvSpPr>
        <p:spPr/>
        <p:txBody>
          <a:bodyPr/>
          <a:lstStyle/>
          <a:p>
            <a:r>
              <a:rPr lang="nb-NO"/>
              <a:t>Ny PPT-mal, Helsedirektoratet</a:t>
            </a:r>
            <a:endParaRPr lang="nb-NO" dirty="0"/>
          </a:p>
        </p:txBody>
      </p:sp>
      <p:sp>
        <p:nvSpPr>
          <p:cNvPr id="5" name="Slide Number Placeholder 4">
            <a:extLst>
              <a:ext uri="{FF2B5EF4-FFF2-40B4-BE49-F238E27FC236}">
                <a16:creationId xmlns:a16="http://schemas.microsoft.com/office/drawing/2014/main" id="{9A5A7056-BE92-285B-A069-416591C481BB}"/>
              </a:ext>
            </a:extLst>
          </p:cNvPr>
          <p:cNvSpPr>
            <a:spLocks noGrp="1"/>
          </p:cNvSpPr>
          <p:nvPr>
            <p:ph type="sldNum" sz="quarter" idx="12"/>
          </p:nvPr>
        </p:nvSpPr>
        <p:spPr/>
        <p:txBody>
          <a:bodyPr/>
          <a:lstStyle/>
          <a:p>
            <a:fld id="{341FD356-1CC0-514B-B5D9-F98600AAE6F5}" type="slidenum">
              <a:rPr lang="nb-NO" smtClean="0"/>
              <a:pPr/>
              <a:t>‹#›</a:t>
            </a:fld>
            <a:endParaRPr lang="nb-NO" dirty="0"/>
          </a:p>
        </p:txBody>
      </p:sp>
      <p:sp>
        <p:nvSpPr>
          <p:cNvPr id="7" name="Content Placeholder 6">
            <a:extLst>
              <a:ext uri="{FF2B5EF4-FFF2-40B4-BE49-F238E27FC236}">
                <a16:creationId xmlns:a16="http://schemas.microsoft.com/office/drawing/2014/main" id="{64B56BCD-0558-3E7E-E190-BCE8E78068DB}"/>
              </a:ext>
            </a:extLst>
          </p:cNvPr>
          <p:cNvSpPr>
            <a:spLocks noGrp="1"/>
          </p:cNvSpPr>
          <p:nvPr>
            <p:ph sz="quarter" idx="13"/>
          </p:nvPr>
        </p:nvSpPr>
        <p:spPr>
          <a:xfrm>
            <a:off x="1774824" y="1952626"/>
            <a:ext cx="8642351" cy="43561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6" name="Round Single Corner of Rectangle 5">
            <a:extLst>
              <a:ext uri="{FF2B5EF4-FFF2-40B4-BE49-F238E27FC236}">
                <a16:creationId xmlns:a16="http://schemas.microsoft.com/office/drawing/2014/main" id="{D880EB4D-6065-D04C-CD0B-BDE9C3D3F796}"/>
              </a:ext>
            </a:extLst>
          </p:cNvPr>
          <p:cNvSpPr/>
          <p:nvPr userDrawn="1"/>
        </p:nvSpPr>
        <p:spPr>
          <a:xfrm flipH="1">
            <a:off x="1806754" y="332609"/>
            <a:ext cx="270000" cy="90000"/>
          </a:xfrm>
          <a:prstGeom prst="round1Rect">
            <a:avLst>
              <a:gd name="adj" fmla="val 448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491720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 spalte, full bred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FD6B9E7-B6FB-087E-FC82-BD56A087DB1D}"/>
              </a:ext>
            </a:extLst>
          </p:cNvPr>
          <p:cNvSpPr>
            <a:spLocks noGrp="1"/>
          </p:cNvSpPr>
          <p:nvPr>
            <p:ph type="dt" sz="half" idx="10"/>
          </p:nvPr>
        </p:nvSpPr>
        <p:spPr/>
        <p:txBody>
          <a:bodyPr/>
          <a:lstStyle/>
          <a:p>
            <a:fld id="{2340340A-1DEC-3447-9E87-CE8F8D7A246F}" type="datetime1">
              <a:rPr lang="nb-NO" smtClean="0"/>
              <a:t>30.04.2026</a:t>
            </a:fld>
            <a:endParaRPr lang="nb-NO" dirty="0"/>
          </a:p>
        </p:txBody>
      </p:sp>
      <p:sp>
        <p:nvSpPr>
          <p:cNvPr id="4" name="Footer Placeholder 3">
            <a:extLst>
              <a:ext uri="{FF2B5EF4-FFF2-40B4-BE49-F238E27FC236}">
                <a16:creationId xmlns:a16="http://schemas.microsoft.com/office/drawing/2014/main" id="{48582882-1AFD-8368-DC25-8BE3A36837D9}"/>
              </a:ext>
            </a:extLst>
          </p:cNvPr>
          <p:cNvSpPr>
            <a:spLocks noGrp="1"/>
          </p:cNvSpPr>
          <p:nvPr>
            <p:ph type="ftr" sz="quarter" idx="11"/>
          </p:nvPr>
        </p:nvSpPr>
        <p:spPr/>
        <p:txBody>
          <a:bodyPr/>
          <a:lstStyle/>
          <a:p>
            <a:r>
              <a:rPr lang="nb-NO"/>
              <a:t>Ny PPT-mal, Helsedirektoratet</a:t>
            </a:r>
            <a:endParaRPr lang="nb-NO" dirty="0"/>
          </a:p>
        </p:txBody>
      </p:sp>
      <p:sp>
        <p:nvSpPr>
          <p:cNvPr id="5" name="Slide Number Placeholder 4">
            <a:extLst>
              <a:ext uri="{FF2B5EF4-FFF2-40B4-BE49-F238E27FC236}">
                <a16:creationId xmlns:a16="http://schemas.microsoft.com/office/drawing/2014/main" id="{9A5A7056-BE92-285B-A069-416591C481BB}"/>
              </a:ext>
            </a:extLst>
          </p:cNvPr>
          <p:cNvSpPr>
            <a:spLocks noGrp="1"/>
          </p:cNvSpPr>
          <p:nvPr>
            <p:ph type="sldNum" sz="quarter" idx="12"/>
          </p:nvPr>
        </p:nvSpPr>
        <p:spPr/>
        <p:txBody>
          <a:bodyPr/>
          <a:lstStyle/>
          <a:p>
            <a:fld id="{341FD356-1CC0-514B-B5D9-F98600AAE6F5}" type="slidenum">
              <a:rPr lang="nb-NO" smtClean="0"/>
              <a:pPr/>
              <a:t>‹#›</a:t>
            </a:fld>
            <a:endParaRPr lang="nb-NO" dirty="0"/>
          </a:p>
        </p:txBody>
      </p:sp>
      <p:sp>
        <p:nvSpPr>
          <p:cNvPr id="9" name="Content Placeholder 8">
            <a:extLst>
              <a:ext uri="{FF2B5EF4-FFF2-40B4-BE49-F238E27FC236}">
                <a16:creationId xmlns:a16="http://schemas.microsoft.com/office/drawing/2014/main" id="{6EC989AF-3EEE-FBB8-45EE-BE1F3FDB7113}"/>
              </a:ext>
            </a:extLst>
          </p:cNvPr>
          <p:cNvSpPr>
            <a:spLocks noGrp="1"/>
          </p:cNvSpPr>
          <p:nvPr>
            <p:ph sz="quarter" idx="13"/>
          </p:nvPr>
        </p:nvSpPr>
        <p:spPr>
          <a:xfrm>
            <a:off x="695326" y="1665287"/>
            <a:ext cx="10801350" cy="464343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Round Single Corner of Rectangle 7">
            <a:extLst>
              <a:ext uri="{FF2B5EF4-FFF2-40B4-BE49-F238E27FC236}">
                <a16:creationId xmlns:a16="http://schemas.microsoft.com/office/drawing/2014/main" id="{7C67C5F7-01B1-5A22-0C88-6BC31852AEFF}"/>
              </a:ext>
            </a:extLst>
          </p:cNvPr>
          <p:cNvSpPr/>
          <p:nvPr userDrawn="1"/>
        </p:nvSpPr>
        <p:spPr>
          <a:xfrm flipV="1">
            <a:off x="0" y="-3"/>
            <a:ext cx="12192000" cy="1339853"/>
          </a:xfrm>
          <a:prstGeom prst="round1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itle 1">
            <a:extLst>
              <a:ext uri="{FF2B5EF4-FFF2-40B4-BE49-F238E27FC236}">
                <a16:creationId xmlns:a16="http://schemas.microsoft.com/office/drawing/2014/main" id="{30C2686F-63C6-D4AA-7648-93C8744855F1}"/>
              </a:ext>
            </a:extLst>
          </p:cNvPr>
          <p:cNvSpPr>
            <a:spLocks noGrp="1"/>
          </p:cNvSpPr>
          <p:nvPr>
            <p:ph type="title"/>
          </p:nvPr>
        </p:nvSpPr>
        <p:spPr>
          <a:xfrm>
            <a:off x="695325" y="620713"/>
            <a:ext cx="10801351" cy="694280"/>
          </a:xfrm>
        </p:spPr>
        <p:txBody>
          <a:bodyPr anchor="ctr" anchorCtr="0">
            <a:normAutofit/>
          </a:bodyPr>
          <a:lstStyle>
            <a:lvl1pPr>
              <a:lnSpc>
                <a:spcPct val="80000"/>
              </a:lnSpc>
              <a:defRPr sz="3600"/>
            </a:lvl1pPr>
          </a:lstStyle>
          <a:p>
            <a:r>
              <a:rPr lang="nb-NO"/>
              <a:t>Klikk for å redigere tittelstil</a:t>
            </a:r>
            <a:endParaRPr lang="nb-NO" dirty="0"/>
          </a:p>
        </p:txBody>
      </p:sp>
      <p:sp>
        <p:nvSpPr>
          <p:cNvPr id="12" name="Round Single Corner of Rectangle 11">
            <a:extLst>
              <a:ext uri="{FF2B5EF4-FFF2-40B4-BE49-F238E27FC236}">
                <a16:creationId xmlns:a16="http://schemas.microsoft.com/office/drawing/2014/main" id="{E321C28B-3A46-6E9F-4579-9A250D03277C}"/>
              </a:ext>
            </a:extLst>
          </p:cNvPr>
          <p:cNvSpPr/>
          <p:nvPr userDrawn="1"/>
        </p:nvSpPr>
        <p:spPr>
          <a:xfrm flipH="1">
            <a:off x="712743" y="332609"/>
            <a:ext cx="270000" cy="90000"/>
          </a:xfrm>
          <a:prstGeom prst="round1Rect">
            <a:avLst>
              <a:gd name="adj" fmla="val 448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958322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o spalt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CF4C90-63C2-709C-872A-EC3FE3414A4B}"/>
              </a:ext>
            </a:extLst>
          </p:cNvPr>
          <p:cNvSpPr>
            <a:spLocks noGrp="1"/>
          </p:cNvSpPr>
          <p:nvPr>
            <p:ph sz="half" idx="1"/>
          </p:nvPr>
        </p:nvSpPr>
        <p:spPr>
          <a:xfrm>
            <a:off x="695325" y="1952625"/>
            <a:ext cx="5400675" cy="4356100"/>
          </a:xfrm>
        </p:spPr>
        <p:txBody>
          <a:bodyPr rIns="360000"/>
          <a:lstStyle>
            <a:lvl1pPr>
              <a:defRPr>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Content Placeholder 3">
            <a:extLst>
              <a:ext uri="{FF2B5EF4-FFF2-40B4-BE49-F238E27FC236}">
                <a16:creationId xmlns:a16="http://schemas.microsoft.com/office/drawing/2014/main" id="{A8F33548-D658-F4A3-A123-C7A88D09281E}"/>
              </a:ext>
            </a:extLst>
          </p:cNvPr>
          <p:cNvSpPr>
            <a:spLocks noGrp="1"/>
          </p:cNvSpPr>
          <p:nvPr>
            <p:ph sz="half" idx="2"/>
          </p:nvPr>
        </p:nvSpPr>
        <p:spPr>
          <a:xfrm>
            <a:off x="6108086" y="1952625"/>
            <a:ext cx="5388588" cy="4356100"/>
          </a:xfrm>
        </p:spPr>
        <p:txBody>
          <a:bodyPr rIns="360000"/>
          <a:lstStyle>
            <a:lvl1pPr>
              <a:defRPr>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Date Placeholder 4">
            <a:extLst>
              <a:ext uri="{FF2B5EF4-FFF2-40B4-BE49-F238E27FC236}">
                <a16:creationId xmlns:a16="http://schemas.microsoft.com/office/drawing/2014/main" id="{1E07F0A7-4F91-0952-D11B-33CAE156358F}"/>
              </a:ext>
            </a:extLst>
          </p:cNvPr>
          <p:cNvSpPr>
            <a:spLocks noGrp="1"/>
          </p:cNvSpPr>
          <p:nvPr>
            <p:ph type="dt" sz="half" idx="10"/>
          </p:nvPr>
        </p:nvSpPr>
        <p:spPr/>
        <p:txBody>
          <a:bodyPr/>
          <a:lstStyle/>
          <a:p>
            <a:fld id="{134C2CF9-D211-FF45-B398-DCA08B3219BE}" type="datetime1">
              <a:rPr lang="nb-NO" smtClean="0"/>
              <a:t>30.04.2026</a:t>
            </a:fld>
            <a:endParaRPr lang="nb-NO"/>
          </a:p>
        </p:txBody>
      </p:sp>
      <p:sp>
        <p:nvSpPr>
          <p:cNvPr id="6" name="Footer Placeholder 5">
            <a:extLst>
              <a:ext uri="{FF2B5EF4-FFF2-40B4-BE49-F238E27FC236}">
                <a16:creationId xmlns:a16="http://schemas.microsoft.com/office/drawing/2014/main" id="{A69ADB7D-4B47-2A51-5ED7-8458F24EE48B}"/>
              </a:ext>
            </a:extLst>
          </p:cNvPr>
          <p:cNvSpPr>
            <a:spLocks noGrp="1"/>
          </p:cNvSpPr>
          <p:nvPr>
            <p:ph type="ftr" sz="quarter" idx="11"/>
          </p:nvPr>
        </p:nvSpPr>
        <p:spPr/>
        <p:txBody>
          <a:bodyPr/>
          <a:lstStyle/>
          <a:p>
            <a:r>
              <a:rPr lang="nb-NO"/>
              <a:t>Ny PPT-mal, Helsedirektoratet</a:t>
            </a:r>
          </a:p>
        </p:txBody>
      </p:sp>
      <p:sp>
        <p:nvSpPr>
          <p:cNvPr id="7" name="Slide Number Placeholder 6">
            <a:extLst>
              <a:ext uri="{FF2B5EF4-FFF2-40B4-BE49-F238E27FC236}">
                <a16:creationId xmlns:a16="http://schemas.microsoft.com/office/drawing/2014/main" id="{96F29663-9401-CCED-CB5B-26BB9CC1A17B}"/>
              </a:ext>
            </a:extLst>
          </p:cNvPr>
          <p:cNvSpPr>
            <a:spLocks noGrp="1"/>
          </p:cNvSpPr>
          <p:nvPr>
            <p:ph type="sldNum" sz="quarter" idx="12"/>
          </p:nvPr>
        </p:nvSpPr>
        <p:spPr/>
        <p:txBody>
          <a:bodyPr/>
          <a:lstStyle/>
          <a:p>
            <a:fld id="{341FD356-1CC0-514B-B5D9-F98600AAE6F5}" type="slidenum">
              <a:rPr lang="nb-NO" smtClean="0"/>
              <a:t>‹#›</a:t>
            </a:fld>
            <a:endParaRPr lang="nb-NO"/>
          </a:p>
        </p:txBody>
      </p:sp>
      <p:sp>
        <p:nvSpPr>
          <p:cNvPr id="2" name="Round Single Corner of Rectangle 1">
            <a:extLst>
              <a:ext uri="{FF2B5EF4-FFF2-40B4-BE49-F238E27FC236}">
                <a16:creationId xmlns:a16="http://schemas.microsoft.com/office/drawing/2014/main" id="{F9CE465F-C247-D36D-6C97-40D1B3AE3447}"/>
              </a:ext>
            </a:extLst>
          </p:cNvPr>
          <p:cNvSpPr/>
          <p:nvPr userDrawn="1"/>
        </p:nvSpPr>
        <p:spPr>
          <a:xfrm flipV="1">
            <a:off x="0" y="-1"/>
            <a:ext cx="12192000" cy="1665289"/>
          </a:xfrm>
          <a:prstGeom prst="round1Rect">
            <a:avLst>
              <a:gd name="adj" fmla="val 41687"/>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Title 1">
            <a:extLst>
              <a:ext uri="{FF2B5EF4-FFF2-40B4-BE49-F238E27FC236}">
                <a16:creationId xmlns:a16="http://schemas.microsoft.com/office/drawing/2014/main" id="{F1B57413-EE71-200E-5299-F23E8112E665}"/>
              </a:ext>
            </a:extLst>
          </p:cNvPr>
          <p:cNvSpPr>
            <a:spLocks noGrp="1"/>
          </p:cNvSpPr>
          <p:nvPr>
            <p:ph type="title"/>
          </p:nvPr>
        </p:nvSpPr>
        <p:spPr>
          <a:xfrm>
            <a:off x="695324" y="620712"/>
            <a:ext cx="10801349" cy="1044576"/>
          </a:xfrm>
        </p:spPr>
        <p:txBody>
          <a:bodyPr anchor="ctr" anchorCtr="0">
            <a:normAutofit/>
          </a:bodyPr>
          <a:lstStyle>
            <a:lvl1pPr>
              <a:defRPr sz="3600"/>
            </a:lvl1pPr>
          </a:lstStyle>
          <a:p>
            <a:r>
              <a:rPr lang="nb-NO"/>
              <a:t>Klikk for å redigere tittelstil</a:t>
            </a:r>
            <a:endParaRPr lang="nb-NO" dirty="0"/>
          </a:p>
        </p:txBody>
      </p:sp>
      <p:sp>
        <p:nvSpPr>
          <p:cNvPr id="8" name="Round Single Corner of Rectangle 7">
            <a:extLst>
              <a:ext uri="{FF2B5EF4-FFF2-40B4-BE49-F238E27FC236}">
                <a16:creationId xmlns:a16="http://schemas.microsoft.com/office/drawing/2014/main" id="{A49360F7-CA26-087F-0EDF-6E5158340736}"/>
              </a:ext>
            </a:extLst>
          </p:cNvPr>
          <p:cNvSpPr/>
          <p:nvPr userDrawn="1"/>
        </p:nvSpPr>
        <p:spPr>
          <a:xfrm flipH="1">
            <a:off x="712743" y="332609"/>
            <a:ext cx="270000" cy="90000"/>
          </a:xfrm>
          <a:prstGeom prst="round1Rect">
            <a:avLst>
              <a:gd name="adj" fmla="val 448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280159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o spalter m titler">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D6AD26A-0116-97EC-222C-2E0124CA95C9}"/>
              </a:ext>
            </a:extLst>
          </p:cNvPr>
          <p:cNvSpPr>
            <a:spLocks noGrp="1"/>
          </p:cNvSpPr>
          <p:nvPr>
            <p:ph sz="half" idx="2"/>
          </p:nvPr>
        </p:nvSpPr>
        <p:spPr>
          <a:xfrm>
            <a:off x="695325" y="2725785"/>
            <a:ext cx="5400675" cy="3582939"/>
          </a:xfrm>
        </p:spPr>
        <p:txBody>
          <a:bodyPr rIns="360000"/>
          <a:lstStyle>
            <a:lvl1pPr>
              <a:defRPr>
                <a:latin typeface="Roboto" panose="02000000000000000000" pitchFamily="2" charset="0"/>
                <a:ea typeface="Roboto" panose="02000000000000000000" pitchFamily="2" charset="0"/>
                <a:cs typeface="Roboto" panose="02000000000000000000" pitchFamily="2" charset="0"/>
              </a:defRPr>
            </a:lvl1pPr>
            <a:lvl2pPr>
              <a:defRPr>
                <a:latin typeface="Roboto" panose="02000000000000000000" pitchFamily="2" charset="0"/>
                <a:ea typeface="Roboto" panose="02000000000000000000" pitchFamily="2" charset="0"/>
                <a:cs typeface="Roboto" panose="02000000000000000000" pitchFamily="2" charset="0"/>
              </a:defRPr>
            </a:lvl2pPr>
            <a:lvl3pPr>
              <a:defRPr>
                <a:latin typeface="Roboto" panose="02000000000000000000" pitchFamily="2" charset="0"/>
                <a:ea typeface="Roboto" panose="02000000000000000000" pitchFamily="2" charset="0"/>
                <a:cs typeface="Roboto" panose="02000000000000000000" pitchFamily="2" charset="0"/>
              </a:defRPr>
            </a:lvl3pPr>
            <a:lvl4pPr>
              <a:defRPr>
                <a:latin typeface="Roboto" panose="02000000000000000000" pitchFamily="2" charset="0"/>
                <a:ea typeface="Roboto" panose="02000000000000000000" pitchFamily="2" charset="0"/>
                <a:cs typeface="Roboto" panose="02000000000000000000" pitchFamily="2" charset="0"/>
              </a:defRPr>
            </a:lvl4pPr>
            <a:lvl5pPr>
              <a:defRPr>
                <a:latin typeface="Roboto" panose="02000000000000000000" pitchFamily="2" charset="0"/>
                <a:ea typeface="Roboto" panose="02000000000000000000" pitchFamily="2" charset="0"/>
                <a:cs typeface="Roboto" panose="02000000000000000000" pitchFamily="2"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Text Placeholder 4">
            <a:extLst>
              <a:ext uri="{FF2B5EF4-FFF2-40B4-BE49-F238E27FC236}">
                <a16:creationId xmlns:a16="http://schemas.microsoft.com/office/drawing/2014/main" id="{5E9E8A8E-D4FD-4060-A885-5E54552CA149}"/>
              </a:ext>
            </a:extLst>
          </p:cNvPr>
          <p:cNvSpPr>
            <a:spLocks noGrp="1"/>
          </p:cNvSpPr>
          <p:nvPr>
            <p:ph type="body" sz="quarter" idx="3"/>
          </p:nvPr>
        </p:nvSpPr>
        <p:spPr>
          <a:xfrm>
            <a:off x="6108086" y="1952625"/>
            <a:ext cx="5388587" cy="642529"/>
          </a:xfrm>
        </p:spPr>
        <p:txBody>
          <a:bodyPr rIns="360000" bIns="0" anchor="ctr" anchorCtr="0"/>
          <a:lstStyle>
            <a:lvl1pPr marL="0" indent="0">
              <a:lnSpc>
                <a:spcPct val="80000"/>
              </a:lnSpc>
              <a:spcBef>
                <a:spcPts val="500"/>
              </a:spcBef>
              <a:buNone/>
              <a:defRPr sz="2400" b="1">
                <a:solidFill>
                  <a:schemeClr val="tx1">
                    <a:lumMod val="90000"/>
                    <a:lumOff val="1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a:extLst>
              <a:ext uri="{FF2B5EF4-FFF2-40B4-BE49-F238E27FC236}">
                <a16:creationId xmlns:a16="http://schemas.microsoft.com/office/drawing/2014/main" id="{549D0006-ABEB-2E7C-4B72-BF63DC731E71}"/>
              </a:ext>
            </a:extLst>
          </p:cNvPr>
          <p:cNvSpPr>
            <a:spLocks noGrp="1"/>
          </p:cNvSpPr>
          <p:nvPr>
            <p:ph sz="quarter" idx="4"/>
          </p:nvPr>
        </p:nvSpPr>
        <p:spPr>
          <a:xfrm>
            <a:off x="6108086" y="2725783"/>
            <a:ext cx="5388587" cy="3582939"/>
          </a:xfrm>
        </p:spPr>
        <p:txBody>
          <a:bodyPr rIns="360000"/>
          <a:lstStyle>
            <a:lvl1pPr>
              <a:defRPr>
                <a:solidFill>
                  <a:schemeClr val="tx1">
                    <a:lumMod val="90000"/>
                    <a:lumOff val="10000"/>
                  </a:schemeClr>
                </a:solidFill>
                <a:latin typeface="Roboto" panose="02000000000000000000" pitchFamily="2" charset="0"/>
                <a:ea typeface="Roboto" panose="02000000000000000000" pitchFamily="2" charset="0"/>
                <a:cs typeface="Roboto" panose="02000000000000000000" pitchFamily="2" charset="0"/>
              </a:defRPr>
            </a:lvl1pPr>
            <a:lvl2pPr>
              <a:defRPr>
                <a:solidFill>
                  <a:schemeClr val="tx1">
                    <a:lumMod val="90000"/>
                    <a:lumOff val="10000"/>
                  </a:schemeClr>
                </a:solidFill>
                <a:latin typeface="Roboto" panose="02000000000000000000" pitchFamily="2" charset="0"/>
                <a:ea typeface="Roboto" panose="02000000000000000000" pitchFamily="2" charset="0"/>
                <a:cs typeface="Roboto" panose="02000000000000000000" pitchFamily="2" charset="0"/>
              </a:defRPr>
            </a:lvl2pPr>
            <a:lvl3pPr>
              <a:defRPr>
                <a:solidFill>
                  <a:schemeClr val="tx1">
                    <a:lumMod val="90000"/>
                    <a:lumOff val="10000"/>
                  </a:schemeClr>
                </a:solidFill>
                <a:latin typeface="Roboto" panose="02000000000000000000" pitchFamily="2" charset="0"/>
                <a:ea typeface="Roboto" panose="02000000000000000000" pitchFamily="2" charset="0"/>
                <a:cs typeface="Roboto" panose="02000000000000000000" pitchFamily="2" charset="0"/>
              </a:defRPr>
            </a:lvl3pPr>
            <a:lvl4pPr>
              <a:defRPr>
                <a:solidFill>
                  <a:schemeClr val="tx1">
                    <a:lumMod val="90000"/>
                    <a:lumOff val="10000"/>
                  </a:schemeClr>
                </a:solidFill>
                <a:latin typeface="Roboto" panose="02000000000000000000" pitchFamily="2" charset="0"/>
                <a:ea typeface="Roboto" panose="02000000000000000000" pitchFamily="2" charset="0"/>
                <a:cs typeface="Roboto" panose="02000000000000000000" pitchFamily="2" charset="0"/>
              </a:defRPr>
            </a:lvl4pPr>
            <a:lvl5pPr>
              <a:defRPr>
                <a:solidFill>
                  <a:schemeClr val="tx1">
                    <a:lumMod val="90000"/>
                    <a:lumOff val="10000"/>
                  </a:schemeClr>
                </a:solidFill>
                <a:latin typeface="Roboto" panose="02000000000000000000" pitchFamily="2" charset="0"/>
                <a:ea typeface="Roboto" panose="02000000000000000000" pitchFamily="2" charset="0"/>
                <a:cs typeface="Roboto" panose="02000000000000000000" pitchFamily="2"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Date Placeholder 6">
            <a:extLst>
              <a:ext uri="{FF2B5EF4-FFF2-40B4-BE49-F238E27FC236}">
                <a16:creationId xmlns:a16="http://schemas.microsoft.com/office/drawing/2014/main" id="{53141583-C1CF-8010-43BE-27D9EDD45C5B}"/>
              </a:ext>
            </a:extLst>
          </p:cNvPr>
          <p:cNvSpPr>
            <a:spLocks noGrp="1"/>
          </p:cNvSpPr>
          <p:nvPr>
            <p:ph type="dt" sz="half" idx="10"/>
          </p:nvPr>
        </p:nvSpPr>
        <p:spPr/>
        <p:txBody>
          <a:bodyPr/>
          <a:lstStyle/>
          <a:p>
            <a:fld id="{77BB5105-305E-BC42-8FDF-0E394032A8FE}" type="datetime1">
              <a:rPr lang="nb-NO" smtClean="0"/>
              <a:t>30.04.2026</a:t>
            </a:fld>
            <a:endParaRPr lang="nb-NO"/>
          </a:p>
        </p:txBody>
      </p:sp>
      <p:sp>
        <p:nvSpPr>
          <p:cNvPr id="8" name="Footer Placeholder 7">
            <a:extLst>
              <a:ext uri="{FF2B5EF4-FFF2-40B4-BE49-F238E27FC236}">
                <a16:creationId xmlns:a16="http://schemas.microsoft.com/office/drawing/2014/main" id="{A79CB179-9D62-139D-7C8E-851082E2EBB8}"/>
              </a:ext>
            </a:extLst>
          </p:cNvPr>
          <p:cNvSpPr>
            <a:spLocks noGrp="1"/>
          </p:cNvSpPr>
          <p:nvPr>
            <p:ph type="ftr" sz="quarter" idx="11"/>
          </p:nvPr>
        </p:nvSpPr>
        <p:spPr>
          <a:xfrm>
            <a:off x="683239" y="6308724"/>
            <a:ext cx="7573349" cy="261903"/>
          </a:xfrm>
        </p:spPr>
        <p:txBody>
          <a:bodyPr/>
          <a:lstStyle/>
          <a:p>
            <a:r>
              <a:rPr lang="nb-NO"/>
              <a:t>Ny PPT-mal, Helsedirektoratet</a:t>
            </a:r>
          </a:p>
        </p:txBody>
      </p:sp>
      <p:sp>
        <p:nvSpPr>
          <p:cNvPr id="9" name="Slide Number Placeholder 8">
            <a:extLst>
              <a:ext uri="{FF2B5EF4-FFF2-40B4-BE49-F238E27FC236}">
                <a16:creationId xmlns:a16="http://schemas.microsoft.com/office/drawing/2014/main" id="{9B26D10C-20F9-0B85-6215-8C6C536A3ABE}"/>
              </a:ext>
            </a:extLst>
          </p:cNvPr>
          <p:cNvSpPr>
            <a:spLocks noGrp="1"/>
          </p:cNvSpPr>
          <p:nvPr>
            <p:ph type="sldNum" sz="quarter" idx="12"/>
          </p:nvPr>
        </p:nvSpPr>
        <p:spPr/>
        <p:txBody>
          <a:bodyPr/>
          <a:lstStyle/>
          <a:p>
            <a:fld id="{341FD356-1CC0-514B-B5D9-F98600AAE6F5}" type="slidenum">
              <a:rPr lang="nb-NO" smtClean="0"/>
              <a:t>‹#›</a:t>
            </a:fld>
            <a:endParaRPr lang="nb-NO"/>
          </a:p>
        </p:txBody>
      </p:sp>
      <p:sp>
        <p:nvSpPr>
          <p:cNvPr id="2" name="Round Single Corner of Rectangle 1">
            <a:extLst>
              <a:ext uri="{FF2B5EF4-FFF2-40B4-BE49-F238E27FC236}">
                <a16:creationId xmlns:a16="http://schemas.microsoft.com/office/drawing/2014/main" id="{C0E960CB-FDF1-DF54-8793-52E8EBAC87BF}"/>
              </a:ext>
            </a:extLst>
          </p:cNvPr>
          <p:cNvSpPr/>
          <p:nvPr userDrawn="1"/>
        </p:nvSpPr>
        <p:spPr>
          <a:xfrm flipV="1">
            <a:off x="0" y="-1"/>
            <a:ext cx="12192000" cy="1665289"/>
          </a:xfrm>
          <a:prstGeom prst="round1Rect">
            <a:avLst>
              <a:gd name="adj" fmla="val 41687"/>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Title 1">
            <a:extLst>
              <a:ext uri="{FF2B5EF4-FFF2-40B4-BE49-F238E27FC236}">
                <a16:creationId xmlns:a16="http://schemas.microsoft.com/office/drawing/2014/main" id="{AE254C4B-2EA5-2FBC-5399-11403F50A108}"/>
              </a:ext>
            </a:extLst>
          </p:cNvPr>
          <p:cNvSpPr>
            <a:spLocks noGrp="1"/>
          </p:cNvSpPr>
          <p:nvPr>
            <p:ph type="title"/>
          </p:nvPr>
        </p:nvSpPr>
        <p:spPr>
          <a:xfrm>
            <a:off x="695325" y="620712"/>
            <a:ext cx="10801348" cy="1044576"/>
          </a:xfrm>
        </p:spPr>
        <p:txBody>
          <a:bodyPr anchor="ctr" anchorCtr="0">
            <a:normAutofit/>
          </a:bodyPr>
          <a:lstStyle>
            <a:lvl1pPr>
              <a:defRPr sz="3600"/>
            </a:lvl1pPr>
          </a:lstStyle>
          <a:p>
            <a:r>
              <a:rPr lang="nb-NO"/>
              <a:t>Klikk for å redigere tittelstil</a:t>
            </a:r>
            <a:endParaRPr lang="nb-NO" dirty="0"/>
          </a:p>
        </p:txBody>
      </p:sp>
      <p:sp>
        <p:nvSpPr>
          <p:cNvPr id="10" name="Round Single Corner of Rectangle 9">
            <a:extLst>
              <a:ext uri="{FF2B5EF4-FFF2-40B4-BE49-F238E27FC236}">
                <a16:creationId xmlns:a16="http://schemas.microsoft.com/office/drawing/2014/main" id="{ADB29E58-EBDA-76A6-D68E-F56F422186EE}"/>
              </a:ext>
            </a:extLst>
          </p:cNvPr>
          <p:cNvSpPr/>
          <p:nvPr userDrawn="1"/>
        </p:nvSpPr>
        <p:spPr>
          <a:xfrm flipH="1">
            <a:off x="712743" y="332609"/>
            <a:ext cx="270000" cy="90000"/>
          </a:xfrm>
          <a:prstGeom prst="round1Rect">
            <a:avLst>
              <a:gd name="adj" fmla="val 448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Text Placeholder 4">
            <a:extLst>
              <a:ext uri="{FF2B5EF4-FFF2-40B4-BE49-F238E27FC236}">
                <a16:creationId xmlns:a16="http://schemas.microsoft.com/office/drawing/2014/main" id="{88EBD3AE-2C7F-0498-08B2-B1BA038B5BFA}"/>
              </a:ext>
            </a:extLst>
          </p:cNvPr>
          <p:cNvSpPr>
            <a:spLocks noGrp="1"/>
          </p:cNvSpPr>
          <p:nvPr>
            <p:ph type="body" sz="quarter" idx="13"/>
          </p:nvPr>
        </p:nvSpPr>
        <p:spPr>
          <a:xfrm>
            <a:off x="700063" y="1952625"/>
            <a:ext cx="5388587" cy="642529"/>
          </a:xfrm>
        </p:spPr>
        <p:txBody>
          <a:bodyPr rIns="360000" bIns="0" anchor="ctr" anchorCtr="0"/>
          <a:lstStyle>
            <a:lvl1pPr marL="0" indent="0">
              <a:lnSpc>
                <a:spcPct val="80000"/>
              </a:lnSpc>
              <a:spcBef>
                <a:spcPts val="500"/>
              </a:spcBef>
              <a:buNone/>
              <a:defRPr sz="2400" b="1">
                <a:solidFill>
                  <a:schemeClr val="tx1">
                    <a:lumMod val="90000"/>
                    <a:lumOff val="1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Tree>
    <p:extLst>
      <p:ext uri="{BB962C8B-B14F-4D97-AF65-F5344CB8AC3E}">
        <p14:creationId xmlns:p14="http://schemas.microsoft.com/office/powerpoint/2010/main" val="3781226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6F2819A8-0ED9-4A3E-AA19-1D676349CA6A}" type="datetimeFigureOut">
              <a:rPr lang="nb-NO" smtClean="0"/>
              <a:t>30.04.2026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A3C23BD7-07CB-4A32-9390-9371AA54B945}" type="slidenum">
              <a:rPr lang="nb-NO" smtClean="0"/>
              <a:t>‹#›</a:t>
            </a:fld>
            <a:endParaRPr lang="nb-NO"/>
          </a:p>
        </p:txBody>
      </p:sp>
    </p:spTree>
    <p:extLst>
      <p:ext uri="{BB962C8B-B14F-4D97-AF65-F5344CB8AC3E}">
        <p14:creationId xmlns:p14="http://schemas.microsoft.com/office/powerpoint/2010/main" val="21460137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 spalter">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CF4C90-63C2-709C-872A-EC3FE3414A4B}"/>
              </a:ext>
            </a:extLst>
          </p:cNvPr>
          <p:cNvSpPr>
            <a:spLocks noGrp="1"/>
          </p:cNvSpPr>
          <p:nvPr>
            <p:ph sz="half" idx="1"/>
          </p:nvPr>
        </p:nvSpPr>
        <p:spPr>
          <a:xfrm>
            <a:off x="695326" y="2205038"/>
            <a:ext cx="3602034" cy="4103687"/>
          </a:xfrm>
        </p:spPr>
        <p:txBody>
          <a:bodyPr rIns="360000"/>
          <a:lstStyle>
            <a:lvl1pPr>
              <a:defRPr sz="2000">
                <a:latin typeface="Roboto" panose="02000000000000000000" pitchFamily="2" charset="0"/>
                <a:ea typeface="Roboto" panose="02000000000000000000" pitchFamily="2" charset="0"/>
                <a:cs typeface="Roboto" panose="02000000000000000000" pitchFamily="2" charset="0"/>
              </a:defRPr>
            </a:lvl1pPr>
            <a:lvl2pPr>
              <a:defRPr sz="1600">
                <a:latin typeface="Roboto" panose="02000000000000000000" pitchFamily="2" charset="0"/>
                <a:ea typeface="Roboto" panose="02000000000000000000" pitchFamily="2" charset="0"/>
                <a:cs typeface="Roboto" panose="02000000000000000000" pitchFamily="2" charset="0"/>
              </a:defRPr>
            </a:lvl2pPr>
            <a:lvl3pPr>
              <a:defRPr sz="1600">
                <a:latin typeface="Roboto" panose="02000000000000000000" pitchFamily="2" charset="0"/>
                <a:ea typeface="Roboto" panose="02000000000000000000" pitchFamily="2" charset="0"/>
                <a:cs typeface="Roboto" panose="02000000000000000000" pitchFamily="2" charset="0"/>
              </a:defRPr>
            </a:lvl3pPr>
            <a:lvl4pPr>
              <a:defRPr sz="1600">
                <a:latin typeface="Roboto" panose="02000000000000000000" pitchFamily="2" charset="0"/>
                <a:ea typeface="Roboto" panose="02000000000000000000" pitchFamily="2" charset="0"/>
                <a:cs typeface="Roboto" panose="02000000000000000000" pitchFamily="2" charset="0"/>
              </a:defRPr>
            </a:lvl4pPr>
            <a:lvl5pPr>
              <a:defRPr sz="1600">
                <a:latin typeface="Roboto" panose="02000000000000000000" pitchFamily="2" charset="0"/>
                <a:ea typeface="Roboto" panose="02000000000000000000" pitchFamily="2" charset="0"/>
                <a:cs typeface="Roboto" panose="02000000000000000000" pitchFamily="2"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Content Placeholder 3">
            <a:extLst>
              <a:ext uri="{FF2B5EF4-FFF2-40B4-BE49-F238E27FC236}">
                <a16:creationId xmlns:a16="http://schemas.microsoft.com/office/drawing/2014/main" id="{A8F33548-D658-F4A3-A123-C7A88D09281E}"/>
              </a:ext>
            </a:extLst>
          </p:cNvPr>
          <p:cNvSpPr>
            <a:spLocks noGrp="1"/>
          </p:cNvSpPr>
          <p:nvPr>
            <p:ph sz="half" idx="2"/>
          </p:nvPr>
        </p:nvSpPr>
        <p:spPr>
          <a:xfrm>
            <a:off x="7898860" y="2205038"/>
            <a:ext cx="3597814" cy="4103687"/>
          </a:xfrm>
        </p:spPr>
        <p:txBody>
          <a:bodyPr rIns="360000"/>
          <a:lstStyle>
            <a:lvl1pPr>
              <a:defRPr sz="2000">
                <a:latin typeface="Roboto" panose="02000000000000000000" pitchFamily="2" charset="0"/>
                <a:ea typeface="Roboto" panose="02000000000000000000" pitchFamily="2" charset="0"/>
                <a:cs typeface="Roboto" panose="02000000000000000000" pitchFamily="2" charset="0"/>
              </a:defRPr>
            </a:lvl1pPr>
            <a:lvl2pPr>
              <a:defRPr sz="1600">
                <a:latin typeface="Roboto" panose="02000000000000000000" pitchFamily="2" charset="0"/>
                <a:ea typeface="Roboto" panose="02000000000000000000" pitchFamily="2" charset="0"/>
                <a:cs typeface="Roboto" panose="02000000000000000000" pitchFamily="2" charset="0"/>
              </a:defRPr>
            </a:lvl2pPr>
            <a:lvl3pPr>
              <a:defRPr sz="1600">
                <a:latin typeface="Roboto" panose="02000000000000000000" pitchFamily="2" charset="0"/>
                <a:ea typeface="Roboto" panose="02000000000000000000" pitchFamily="2" charset="0"/>
                <a:cs typeface="Roboto" panose="02000000000000000000" pitchFamily="2" charset="0"/>
              </a:defRPr>
            </a:lvl3pPr>
            <a:lvl4pPr>
              <a:defRPr sz="1600">
                <a:latin typeface="Roboto" panose="02000000000000000000" pitchFamily="2" charset="0"/>
                <a:ea typeface="Roboto" panose="02000000000000000000" pitchFamily="2" charset="0"/>
                <a:cs typeface="Roboto" panose="02000000000000000000" pitchFamily="2" charset="0"/>
              </a:defRPr>
            </a:lvl4pPr>
            <a:lvl5pPr>
              <a:defRPr sz="1600">
                <a:latin typeface="Roboto" panose="02000000000000000000" pitchFamily="2" charset="0"/>
                <a:ea typeface="Roboto" panose="02000000000000000000" pitchFamily="2" charset="0"/>
                <a:cs typeface="Roboto" panose="02000000000000000000" pitchFamily="2"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Date Placeholder 4">
            <a:extLst>
              <a:ext uri="{FF2B5EF4-FFF2-40B4-BE49-F238E27FC236}">
                <a16:creationId xmlns:a16="http://schemas.microsoft.com/office/drawing/2014/main" id="{1E07F0A7-4F91-0952-D11B-33CAE156358F}"/>
              </a:ext>
            </a:extLst>
          </p:cNvPr>
          <p:cNvSpPr>
            <a:spLocks noGrp="1"/>
          </p:cNvSpPr>
          <p:nvPr>
            <p:ph type="dt" sz="half" idx="10"/>
          </p:nvPr>
        </p:nvSpPr>
        <p:spPr/>
        <p:txBody>
          <a:bodyPr/>
          <a:lstStyle/>
          <a:p>
            <a:fld id="{C50330AB-B422-774C-90B4-BBC002BF0EAF}" type="datetime1">
              <a:rPr lang="nb-NO" smtClean="0"/>
              <a:t>30.04.2026</a:t>
            </a:fld>
            <a:endParaRPr lang="nb-NO"/>
          </a:p>
        </p:txBody>
      </p:sp>
      <p:sp>
        <p:nvSpPr>
          <p:cNvPr id="6" name="Footer Placeholder 5">
            <a:extLst>
              <a:ext uri="{FF2B5EF4-FFF2-40B4-BE49-F238E27FC236}">
                <a16:creationId xmlns:a16="http://schemas.microsoft.com/office/drawing/2014/main" id="{A69ADB7D-4B47-2A51-5ED7-8458F24EE48B}"/>
              </a:ext>
            </a:extLst>
          </p:cNvPr>
          <p:cNvSpPr>
            <a:spLocks noGrp="1"/>
          </p:cNvSpPr>
          <p:nvPr>
            <p:ph type="ftr" sz="quarter" idx="11"/>
          </p:nvPr>
        </p:nvSpPr>
        <p:spPr/>
        <p:txBody>
          <a:bodyPr/>
          <a:lstStyle/>
          <a:p>
            <a:r>
              <a:rPr lang="nb-NO"/>
              <a:t>Ny PPT-mal, Helsedirektoratet</a:t>
            </a:r>
            <a:endParaRPr lang="nb-NO" dirty="0"/>
          </a:p>
        </p:txBody>
      </p:sp>
      <p:sp>
        <p:nvSpPr>
          <p:cNvPr id="7" name="Slide Number Placeholder 6">
            <a:extLst>
              <a:ext uri="{FF2B5EF4-FFF2-40B4-BE49-F238E27FC236}">
                <a16:creationId xmlns:a16="http://schemas.microsoft.com/office/drawing/2014/main" id="{96F29663-9401-CCED-CB5B-26BB9CC1A17B}"/>
              </a:ext>
            </a:extLst>
          </p:cNvPr>
          <p:cNvSpPr>
            <a:spLocks noGrp="1"/>
          </p:cNvSpPr>
          <p:nvPr>
            <p:ph type="sldNum" sz="quarter" idx="12"/>
          </p:nvPr>
        </p:nvSpPr>
        <p:spPr/>
        <p:txBody>
          <a:bodyPr/>
          <a:lstStyle/>
          <a:p>
            <a:fld id="{341FD356-1CC0-514B-B5D9-F98600AAE6F5}" type="slidenum">
              <a:rPr lang="nb-NO" smtClean="0"/>
              <a:t>‹#›</a:t>
            </a:fld>
            <a:endParaRPr lang="nb-NO"/>
          </a:p>
        </p:txBody>
      </p:sp>
      <p:sp>
        <p:nvSpPr>
          <p:cNvPr id="8" name="Content Placeholder 2">
            <a:extLst>
              <a:ext uri="{FF2B5EF4-FFF2-40B4-BE49-F238E27FC236}">
                <a16:creationId xmlns:a16="http://schemas.microsoft.com/office/drawing/2014/main" id="{54C2F6EA-3AD4-B992-0E79-28A87C864450}"/>
              </a:ext>
            </a:extLst>
          </p:cNvPr>
          <p:cNvSpPr>
            <a:spLocks noGrp="1"/>
          </p:cNvSpPr>
          <p:nvPr>
            <p:ph sz="half" idx="13"/>
          </p:nvPr>
        </p:nvSpPr>
        <p:spPr>
          <a:xfrm>
            <a:off x="4309446" y="2205038"/>
            <a:ext cx="3585195" cy="4103687"/>
          </a:xfrm>
        </p:spPr>
        <p:txBody>
          <a:bodyPr rIns="360000"/>
          <a:lstStyle>
            <a:lvl1pPr>
              <a:defRPr sz="2000">
                <a:latin typeface="Roboto" panose="02000000000000000000" pitchFamily="2" charset="0"/>
                <a:ea typeface="Roboto" panose="02000000000000000000" pitchFamily="2" charset="0"/>
                <a:cs typeface="Roboto" panose="02000000000000000000" pitchFamily="2" charset="0"/>
              </a:defRPr>
            </a:lvl1pPr>
            <a:lvl2pPr>
              <a:defRPr sz="1600">
                <a:latin typeface="Roboto" panose="02000000000000000000" pitchFamily="2" charset="0"/>
                <a:ea typeface="Roboto" panose="02000000000000000000" pitchFamily="2" charset="0"/>
                <a:cs typeface="Roboto" panose="02000000000000000000" pitchFamily="2" charset="0"/>
              </a:defRPr>
            </a:lvl2pPr>
            <a:lvl3pPr>
              <a:defRPr sz="1600">
                <a:latin typeface="Roboto" panose="02000000000000000000" pitchFamily="2" charset="0"/>
                <a:ea typeface="Roboto" panose="02000000000000000000" pitchFamily="2" charset="0"/>
                <a:cs typeface="Roboto" panose="02000000000000000000" pitchFamily="2" charset="0"/>
              </a:defRPr>
            </a:lvl3pPr>
            <a:lvl4pPr>
              <a:defRPr sz="1600">
                <a:latin typeface="Roboto" panose="02000000000000000000" pitchFamily="2" charset="0"/>
                <a:ea typeface="Roboto" panose="02000000000000000000" pitchFamily="2" charset="0"/>
                <a:cs typeface="Roboto" panose="02000000000000000000" pitchFamily="2" charset="0"/>
              </a:defRPr>
            </a:lvl4pPr>
            <a:lvl5pPr>
              <a:defRPr sz="1600">
                <a:latin typeface="Roboto" panose="02000000000000000000" pitchFamily="2" charset="0"/>
                <a:ea typeface="Roboto" panose="02000000000000000000" pitchFamily="2" charset="0"/>
                <a:cs typeface="Roboto" panose="02000000000000000000" pitchFamily="2"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4" name="Round Single Corner of Rectangle 13">
            <a:extLst>
              <a:ext uri="{FF2B5EF4-FFF2-40B4-BE49-F238E27FC236}">
                <a16:creationId xmlns:a16="http://schemas.microsoft.com/office/drawing/2014/main" id="{774068B3-808A-E5A3-F7BD-841A05870822}"/>
              </a:ext>
            </a:extLst>
          </p:cNvPr>
          <p:cNvSpPr/>
          <p:nvPr userDrawn="1"/>
        </p:nvSpPr>
        <p:spPr>
          <a:xfrm flipV="1">
            <a:off x="0" y="-1"/>
            <a:ext cx="12192000" cy="1665289"/>
          </a:xfrm>
          <a:prstGeom prst="round1Rect">
            <a:avLst>
              <a:gd name="adj" fmla="val 41687"/>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Title 1">
            <a:extLst>
              <a:ext uri="{FF2B5EF4-FFF2-40B4-BE49-F238E27FC236}">
                <a16:creationId xmlns:a16="http://schemas.microsoft.com/office/drawing/2014/main" id="{BAC976E7-BEBB-5E6D-F387-E026793249AD}"/>
              </a:ext>
            </a:extLst>
          </p:cNvPr>
          <p:cNvSpPr>
            <a:spLocks noGrp="1"/>
          </p:cNvSpPr>
          <p:nvPr>
            <p:ph type="title"/>
          </p:nvPr>
        </p:nvSpPr>
        <p:spPr>
          <a:xfrm>
            <a:off x="695325" y="620712"/>
            <a:ext cx="10801349" cy="1044576"/>
          </a:xfrm>
        </p:spPr>
        <p:txBody>
          <a:bodyPr anchor="ctr" anchorCtr="0">
            <a:normAutofit/>
          </a:bodyPr>
          <a:lstStyle>
            <a:lvl1pPr>
              <a:defRPr sz="3600"/>
            </a:lvl1pPr>
          </a:lstStyle>
          <a:p>
            <a:r>
              <a:rPr lang="nb-NO"/>
              <a:t>Klikk for å redigere tittelstil</a:t>
            </a:r>
            <a:endParaRPr lang="nb-NO" dirty="0"/>
          </a:p>
        </p:txBody>
      </p:sp>
      <p:sp>
        <p:nvSpPr>
          <p:cNvPr id="2" name="Round Single Corner of Rectangle 1">
            <a:extLst>
              <a:ext uri="{FF2B5EF4-FFF2-40B4-BE49-F238E27FC236}">
                <a16:creationId xmlns:a16="http://schemas.microsoft.com/office/drawing/2014/main" id="{60FEFB1B-1D34-FB23-947E-562B7ADBBF67}"/>
              </a:ext>
            </a:extLst>
          </p:cNvPr>
          <p:cNvSpPr/>
          <p:nvPr userDrawn="1"/>
        </p:nvSpPr>
        <p:spPr>
          <a:xfrm flipH="1">
            <a:off x="712743" y="332609"/>
            <a:ext cx="270000" cy="90000"/>
          </a:xfrm>
          <a:prstGeom prst="round1Rect">
            <a:avLst>
              <a:gd name="adj" fmla="val 448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708195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spalter m titl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A589007-EE6A-CEE5-F2FA-FE9335F60F8E}"/>
              </a:ext>
            </a:extLst>
          </p:cNvPr>
          <p:cNvSpPr>
            <a:spLocks noGrp="1"/>
          </p:cNvSpPr>
          <p:nvPr>
            <p:ph type="body" idx="1"/>
          </p:nvPr>
        </p:nvSpPr>
        <p:spPr>
          <a:xfrm>
            <a:off x="695326" y="1952624"/>
            <a:ext cx="3607541" cy="640800"/>
          </a:xfrm>
        </p:spPr>
        <p:txBody>
          <a:bodyPr rIns="360000" bIns="0" anchor="ctr" anchorCtr="0">
            <a:normAutofit/>
          </a:bodyPr>
          <a:lstStyle>
            <a:lvl1pPr marL="0" indent="0">
              <a:lnSpc>
                <a:spcPct val="90000"/>
              </a:lnSpc>
              <a:spcBef>
                <a:spcPts val="50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a:extLst>
              <a:ext uri="{FF2B5EF4-FFF2-40B4-BE49-F238E27FC236}">
                <a16:creationId xmlns:a16="http://schemas.microsoft.com/office/drawing/2014/main" id="{ED6AD26A-0116-97EC-222C-2E0124CA95C9}"/>
              </a:ext>
            </a:extLst>
          </p:cNvPr>
          <p:cNvSpPr>
            <a:spLocks noGrp="1"/>
          </p:cNvSpPr>
          <p:nvPr>
            <p:ph sz="half" idx="2"/>
          </p:nvPr>
        </p:nvSpPr>
        <p:spPr>
          <a:xfrm>
            <a:off x="695326" y="2682240"/>
            <a:ext cx="3607541" cy="3626485"/>
          </a:xfrm>
        </p:spPr>
        <p:txBody>
          <a:bodyPr rIns="360000"/>
          <a:lstStyle>
            <a:lvl1pPr>
              <a:defRPr sz="2000"/>
            </a:lvl1pPr>
            <a:lvl2pPr>
              <a:defRPr sz="1600"/>
            </a:lvl2pPr>
            <a:lvl3pPr>
              <a:defRPr sz="1600"/>
            </a:lvl3pPr>
            <a:lvl4pPr>
              <a:defRPr sz="1600"/>
            </a:lvl4pPr>
            <a:lvl5pPr>
              <a:defRPr sz="16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Text Placeholder 4">
            <a:extLst>
              <a:ext uri="{FF2B5EF4-FFF2-40B4-BE49-F238E27FC236}">
                <a16:creationId xmlns:a16="http://schemas.microsoft.com/office/drawing/2014/main" id="{5E9E8A8E-D4FD-4060-A885-5E54552CA149}"/>
              </a:ext>
            </a:extLst>
          </p:cNvPr>
          <p:cNvSpPr>
            <a:spLocks noGrp="1"/>
          </p:cNvSpPr>
          <p:nvPr>
            <p:ph type="body" sz="quarter" idx="3"/>
          </p:nvPr>
        </p:nvSpPr>
        <p:spPr>
          <a:xfrm>
            <a:off x="7921554" y="1952624"/>
            <a:ext cx="3575120" cy="640800"/>
          </a:xfrm>
        </p:spPr>
        <p:txBody>
          <a:bodyPr rIns="360000" bIns="0" anchor="ctr" anchorCtr="0">
            <a:normAutofit/>
          </a:bodyPr>
          <a:lstStyle>
            <a:lvl1pPr marL="0" indent="0">
              <a:lnSpc>
                <a:spcPct val="90000"/>
              </a:lnSpc>
              <a:spcBef>
                <a:spcPts val="50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a:extLst>
              <a:ext uri="{FF2B5EF4-FFF2-40B4-BE49-F238E27FC236}">
                <a16:creationId xmlns:a16="http://schemas.microsoft.com/office/drawing/2014/main" id="{549D0006-ABEB-2E7C-4B72-BF63DC731E71}"/>
              </a:ext>
            </a:extLst>
          </p:cNvPr>
          <p:cNvSpPr>
            <a:spLocks noGrp="1"/>
          </p:cNvSpPr>
          <p:nvPr>
            <p:ph sz="quarter" idx="4"/>
          </p:nvPr>
        </p:nvSpPr>
        <p:spPr>
          <a:xfrm>
            <a:off x="7921553" y="2682240"/>
            <a:ext cx="3575120" cy="3626483"/>
          </a:xfrm>
        </p:spPr>
        <p:txBody>
          <a:bodyPr rIns="360000"/>
          <a:lstStyle>
            <a:lvl1pPr>
              <a:defRPr sz="2000">
                <a:latin typeface="Roboto" panose="02000000000000000000" pitchFamily="2" charset="0"/>
                <a:ea typeface="Roboto" panose="02000000000000000000" pitchFamily="2" charset="0"/>
                <a:cs typeface="Roboto" panose="02000000000000000000" pitchFamily="2" charset="0"/>
              </a:defRPr>
            </a:lvl1pPr>
            <a:lvl2pPr>
              <a:defRPr sz="1600">
                <a:latin typeface="Roboto" panose="02000000000000000000" pitchFamily="2" charset="0"/>
                <a:ea typeface="Roboto" panose="02000000000000000000" pitchFamily="2" charset="0"/>
                <a:cs typeface="Roboto" panose="02000000000000000000" pitchFamily="2" charset="0"/>
              </a:defRPr>
            </a:lvl2pPr>
            <a:lvl3pPr>
              <a:defRPr sz="1600">
                <a:latin typeface="Roboto" panose="02000000000000000000" pitchFamily="2" charset="0"/>
                <a:ea typeface="Roboto" panose="02000000000000000000" pitchFamily="2" charset="0"/>
                <a:cs typeface="Roboto" panose="02000000000000000000" pitchFamily="2" charset="0"/>
              </a:defRPr>
            </a:lvl3pPr>
            <a:lvl4pPr>
              <a:defRPr sz="1600">
                <a:latin typeface="Roboto" panose="02000000000000000000" pitchFamily="2" charset="0"/>
                <a:ea typeface="Roboto" panose="02000000000000000000" pitchFamily="2" charset="0"/>
                <a:cs typeface="Roboto" panose="02000000000000000000" pitchFamily="2" charset="0"/>
              </a:defRPr>
            </a:lvl4pPr>
            <a:lvl5pPr>
              <a:defRPr sz="1600">
                <a:latin typeface="Roboto" panose="02000000000000000000" pitchFamily="2" charset="0"/>
                <a:ea typeface="Roboto" panose="02000000000000000000" pitchFamily="2" charset="0"/>
                <a:cs typeface="Roboto" panose="02000000000000000000" pitchFamily="2"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Date Placeholder 6">
            <a:extLst>
              <a:ext uri="{FF2B5EF4-FFF2-40B4-BE49-F238E27FC236}">
                <a16:creationId xmlns:a16="http://schemas.microsoft.com/office/drawing/2014/main" id="{53141583-C1CF-8010-43BE-27D9EDD45C5B}"/>
              </a:ext>
            </a:extLst>
          </p:cNvPr>
          <p:cNvSpPr>
            <a:spLocks noGrp="1"/>
          </p:cNvSpPr>
          <p:nvPr>
            <p:ph type="dt" sz="half" idx="10"/>
          </p:nvPr>
        </p:nvSpPr>
        <p:spPr/>
        <p:txBody>
          <a:bodyPr/>
          <a:lstStyle/>
          <a:p>
            <a:fld id="{F6CAEE5F-77B4-2B4E-B6AA-19CCCA6B3038}" type="datetime1">
              <a:rPr lang="nb-NO" smtClean="0"/>
              <a:t>30.04.2026</a:t>
            </a:fld>
            <a:endParaRPr lang="nb-NO"/>
          </a:p>
        </p:txBody>
      </p:sp>
      <p:sp>
        <p:nvSpPr>
          <p:cNvPr id="8" name="Footer Placeholder 7">
            <a:extLst>
              <a:ext uri="{FF2B5EF4-FFF2-40B4-BE49-F238E27FC236}">
                <a16:creationId xmlns:a16="http://schemas.microsoft.com/office/drawing/2014/main" id="{A79CB179-9D62-139D-7C8E-851082E2EBB8}"/>
              </a:ext>
            </a:extLst>
          </p:cNvPr>
          <p:cNvSpPr>
            <a:spLocks noGrp="1"/>
          </p:cNvSpPr>
          <p:nvPr>
            <p:ph type="ftr" sz="quarter" idx="11"/>
          </p:nvPr>
        </p:nvSpPr>
        <p:spPr>
          <a:xfrm>
            <a:off x="683239" y="6308724"/>
            <a:ext cx="7573349" cy="261903"/>
          </a:xfrm>
        </p:spPr>
        <p:txBody>
          <a:bodyPr/>
          <a:lstStyle/>
          <a:p>
            <a:r>
              <a:rPr lang="nb-NO"/>
              <a:t>Ny PPT-mal, Helsedirektoratet</a:t>
            </a:r>
          </a:p>
        </p:txBody>
      </p:sp>
      <p:sp>
        <p:nvSpPr>
          <p:cNvPr id="9" name="Slide Number Placeholder 8">
            <a:extLst>
              <a:ext uri="{FF2B5EF4-FFF2-40B4-BE49-F238E27FC236}">
                <a16:creationId xmlns:a16="http://schemas.microsoft.com/office/drawing/2014/main" id="{9B26D10C-20F9-0B85-6215-8C6C536A3ABE}"/>
              </a:ext>
            </a:extLst>
          </p:cNvPr>
          <p:cNvSpPr>
            <a:spLocks noGrp="1"/>
          </p:cNvSpPr>
          <p:nvPr>
            <p:ph type="sldNum" sz="quarter" idx="12"/>
          </p:nvPr>
        </p:nvSpPr>
        <p:spPr/>
        <p:txBody>
          <a:bodyPr/>
          <a:lstStyle/>
          <a:p>
            <a:fld id="{341FD356-1CC0-514B-B5D9-F98600AAE6F5}" type="slidenum">
              <a:rPr lang="nb-NO" smtClean="0"/>
              <a:t>‹#›</a:t>
            </a:fld>
            <a:endParaRPr lang="nb-NO"/>
          </a:p>
        </p:txBody>
      </p:sp>
      <p:sp>
        <p:nvSpPr>
          <p:cNvPr id="10" name="Text Placeholder 2">
            <a:extLst>
              <a:ext uri="{FF2B5EF4-FFF2-40B4-BE49-F238E27FC236}">
                <a16:creationId xmlns:a16="http://schemas.microsoft.com/office/drawing/2014/main" id="{885EAB28-73FB-15AD-8FFA-850775457B5F}"/>
              </a:ext>
            </a:extLst>
          </p:cNvPr>
          <p:cNvSpPr>
            <a:spLocks noGrp="1"/>
          </p:cNvSpPr>
          <p:nvPr>
            <p:ph type="body" idx="13"/>
          </p:nvPr>
        </p:nvSpPr>
        <p:spPr>
          <a:xfrm>
            <a:off x="4314016" y="1952624"/>
            <a:ext cx="3593358" cy="640800"/>
          </a:xfrm>
        </p:spPr>
        <p:txBody>
          <a:bodyPr rIns="360000" bIns="0" anchor="ctr" anchorCtr="0">
            <a:normAutofit/>
          </a:bodyPr>
          <a:lstStyle>
            <a:lvl1pPr marL="0" indent="0">
              <a:lnSpc>
                <a:spcPct val="90000"/>
              </a:lnSpc>
              <a:spcBef>
                <a:spcPts val="50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11" name="Content Placeholder 3">
            <a:extLst>
              <a:ext uri="{FF2B5EF4-FFF2-40B4-BE49-F238E27FC236}">
                <a16:creationId xmlns:a16="http://schemas.microsoft.com/office/drawing/2014/main" id="{6714B490-DEDA-F33A-F9B2-0AE24945E319}"/>
              </a:ext>
            </a:extLst>
          </p:cNvPr>
          <p:cNvSpPr>
            <a:spLocks noGrp="1"/>
          </p:cNvSpPr>
          <p:nvPr>
            <p:ph sz="half" idx="14"/>
          </p:nvPr>
        </p:nvSpPr>
        <p:spPr>
          <a:xfrm>
            <a:off x="4314016" y="2682240"/>
            <a:ext cx="3582210" cy="3626485"/>
          </a:xfrm>
        </p:spPr>
        <p:txBody>
          <a:bodyPr rIns="360000"/>
          <a:lstStyle>
            <a:lvl1pPr>
              <a:defRPr sz="2000"/>
            </a:lvl1pPr>
            <a:lvl2pPr>
              <a:defRPr sz="1600"/>
            </a:lvl2pPr>
            <a:lvl3pPr>
              <a:defRPr sz="1600"/>
            </a:lvl3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2" name="Round Single Corner of Rectangle 1">
            <a:extLst>
              <a:ext uri="{FF2B5EF4-FFF2-40B4-BE49-F238E27FC236}">
                <a16:creationId xmlns:a16="http://schemas.microsoft.com/office/drawing/2014/main" id="{85EC7A2A-6FEC-E88F-D89C-03CC8AADFEFB}"/>
              </a:ext>
            </a:extLst>
          </p:cNvPr>
          <p:cNvSpPr/>
          <p:nvPr userDrawn="1"/>
        </p:nvSpPr>
        <p:spPr>
          <a:xfrm flipV="1">
            <a:off x="0" y="-1"/>
            <a:ext cx="12192000" cy="1665289"/>
          </a:xfrm>
          <a:prstGeom prst="round1Rect">
            <a:avLst>
              <a:gd name="adj" fmla="val 41687"/>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Title 1">
            <a:extLst>
              <a:ext uri="{FF2B5EF4-FFF2-40B4-BE49-F238E27FC236}">
                <a16:creationId xmlns:a16="http://schemas.microsoft.com/office/drawing/2014/main" id="{E09B91F4-A71E-1242-AFF2-05F4332E49C8}"/>
              </a:ext>
            </a:extLst>
          </p:cNvPr>
          <p:cNvSpPr>
            <a:spLocks noGrp="1"/>
          </p:cNvSpPr>
          <p:nvPr>
            <p:ph type="title"/>
          </p:nvPr>
        </p:nvSpPr>
        <p:spPr>
          <a:xfrm>
            <a:off x="695325" y="620712"/>
            <a:ext cx="10801348" cy="1044576"/>
          </a:xfrm>
        </p:spPr>
        <p:txBody>
          <a:bodyPr anchor="ctr" anchorCtr="0">
            <a:normAutofit/>
          </a:bodyPr>
          <a:lstStyle>
            <a:lvl1pPr>
              <a:defRPr sz="3600"/>
            </a:lvl1pPr>
          </a:lstStyle>
          <a:p>
            <a:r>
              <a:rPr lang="nb-NO"/>
              <a:t>Klikk for å redigere tittelstil</a:t>
            </a:r>
            <a:endParaRPr lang="nb-NO" dirty="0"/>
          </a:p>
        </p:txBody>
      </p:sp>
      <p:sp>
        <p:nvSpPr>
          <p:cNvPr id="12" name="Round Single Corner of Rectangle 11">
            <a:extLst>
              <a:ext uri="{FF2B5EF4-FFF2-40B4-BE49-F238E27FC236}">
                <a16:creationId xmlns:a16="http://schemas.microsoft.com/office/drawing/2014/main" id="{CF2E3A63-FB9F-78DB-06E7-E43535D2E3FA}"/>
              </a:ext>
            </a:extLst>
          </p:cNvPr>
          <p:cNvSpPr/>
          <p:nvPr userDrawn="1"/>
        </p:nvSpPr>
        <p:spPr>
          <a:xfrm flipH="1">
            <a:off x="712743" y="332609"/>
            <a:ext cx="270000" cy="90000"/>
          </a:xfrm>
          <a:prstGeom prst="round1Rect">
            <a:avLst>
              <a:gd name="adj" fmla="val 448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856623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Kun tittel, maks bred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FD6B9E7-B6FB-087E-FC82-BD56A087DB1D}"/>
              </a:ext>
            </a:extLst>
          </p:cNvPr>
          <p:cNvSpPr>
            <a:spLocks noGrp="1"/>
          </p:cNvSpPr>
          <p:nvPr>
            <p:ph type="dt" sz="half" idx="10"/>
          </p:nvPr>
        </p:nvSpPr>
        <p:spPr/>
        <p:txBody>
          <a:bodyPr/>
          <a:lstStyle/>
          <a:p>
            <a:fld id="{F3FC0058-AC6E-0F4B-9629-C7CE1E5A692C}" type="datetime1">
              <a:rPr lang="nb-NO" smtClean="0"/>
              <a:t>30.04.2026</a:t>
            </a:fld>
            <a:endParaRPr lang="nb-NO" dirty="0"/>
          </a:p>
        </p:txBody>
      </p:sp>
      <p:sp>
        <p:nvSpPr>
          <p:cNvPr id="4" name="Footer Placeholder 3">
            <a:extLst>
              <a:ext uri="{FF2B5EF4-FFF2-40B4-BE49-F238E27FC236}">
                <a16:creationId xmlns:a16="http://schemas.microsoft.com/office/drawing/2014/main" id="{48582882-1AFD-8368-DC25-8BE3A36837D9}"/>
              </a:ext>
            </a:extLst>
          </p:cNvPr>
          <p:cNvSpPr>
            <a:spLocks noGrp="1"/>
          </p:cNvSpPr>
          <p:nvPr>
            <p:ph type="ftr" sz="quarter" idx="11"/>
          </p:nvPr>
        </p:nvSpPr>
        <p:spPr/>
        <p:txBody>
          <a:bodyPr/>
          <a:lstStyle/>
          <a:p>
            <a:r>
              <a:rPr lang="nb-NO"/>
              <a:t>Ny PPT-mal, Helsedirektoratet</a:t>
            </a:r>
            <a:endParaRPr lang="nb-NO" dirty="0"/>
          </a:p>
        </p:txBody>
      </p:sp>
      <p:sp>
        <p:nvSpPr>
          <p:cNvPr id="5" name="Slide Number Placeholder 4">
            <a:extLst>
              <a:ext uri="{FF2B5EF4-FFF2-40B4-BE49-F238E27FC236}">
                <a16:creationId xmlns:a16="http://schemas.microsoft.com/office/drawing/2014/main" id="{9A5A7056-BE92-285B-A069-416591C481BB}"/>
              </a:ext>
            </a:extLst>
          </p:cNvPr>
          <p:cNvSpPr>
            <a:spLocks noGrp="1"/>
          </p:cNvSpPr>
          <p:nvPr>
            <p:ph type="sldNum" sz="quarter" idx="12"/>
          </p:nvPr>
        </p:nvSpPr>
        <p:spPr/>
        <p:txBody>
          <a:bodyPr/>
          <a:lstStyle/>
          <a:p>
            <a:fld id="{341FD356-1CC0-514B-B5D9-F98600AAE6F5}" type="slidenum">
              <a:rPr lang="nb-NO" smtClean="0"/>
              <a:pPr/>
              <a:t>‹#›</a:t>
            </a:fld>
            <a:endParaRPr lang="nb-NO" dirty="0"/>
          </a:p>
        </p:txBody>
      </p:sp>
      <p:sp>
        <p:nvSpPr>
          <p:cNvPr id="2" name="Round Single Corner of Rectangle 1">
            <a:extLst>
              <a:ext uri="{FF2B5EF4-FFF2-40B4-BE49-F238E27FC236}">
                <a16:creationId xmlns:a16="http://schemas.microsoft.com/office/drawing/2014/main" id="{1C7C3D87-31D4-1940-FAAD-D6020110753B}"/>
              </a:ext>
            </a:extLst>
          </p:cNvPr>
          <p:cNvSpPr/>
          <p:nvPr userDrawn="1"/>
        </p:nvSpPr>
        <p:spPr>
          <a:xfrm flipV="1">
            <a:off x="0" y="-3"/>
            <a:ext cx="12192000" cy="1339853"/>
          </a:xfrm>
          <a:prstGeom prst="round1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 name="Title 1">
            <a:extLst>
              <a:ext uri="{FF2B5EF4-FFF2-40B4-BE49-F238E27FC236}">
                <a16:creationId xmlns:a16="http://schemas.microsoft.com/office/drawing/2014/main" id="{7296FA03-4104-E6B2-DA19-35423F251A6C}"/>
              </a:ext>
            </a:extLst>
          </p:cNvPr>
          <p:cNvSpPr>
            <a:spLocks noGrp="1"/>
          </p:cNvSpPr>
          <p:nvPr>
            <p:ph type="title"/>
          </p:nvPr>
        </p:nvSpPr>
        <p:spPr>
          <a:xfrm>
            <a:off x="344036" y="620713"/>
            <a:ext cx="11513001" cy="694280"/>
          </a:xfrm>
        </p:spPr>
        <p:txBody>
          <a:bodyPr anchor="ctr" anchorCtr="0">
            <a:normAutofit/>
          </a:bodyPr>
          <a:lstStyle>
            <a:lvl1pPr>
              <a:lnSpc>
                <a:spcPct val="80000"/>
              </a:lnSpc>
              <a:defRPr sz="3600"/>
            </a:lvl1pPr>
          </a:lstStyle>
          <a:p>
            <a:r>
              <a:rPr lang="nb-NO"/>
              <a:t>Klikk for å redigere tittelstil</a:t>
            </a:r>
            <a:endParaRPr lang="nb-NO" dirty="0"/>
          </a:p>
        </p:txBody>
      </p:sp>
      <p:sp>
        <p:nvSpPr>
          <p:cNvPr id="9" name="Round Single Corner of Rectangle 8">
            <a:extLst>
              <a:ext uri="{FF2B5EF4-FFF2-40B4-BE49-F238E27FC236}">
                <a16:creationId xmlns:a16="http://schemas.microsoft.com/office/drawing/2014/main" id="{6ED3F43F-A517-4877-5613-0B026E9574D2}"/>
              </a:ext>
            </a:extLst>
          </p:cNvPr>
          <p:cNvSpPr/>
          <p:nvPr userDrawn="1"/>
        </p:nvSpPr>
        <p:spPr>
          <a:xfrm flipH="1">
            <a:off x="344036" y="335314"/>
            <a:ext cx="270000" cy="90000"/>
          </a:xfrm>
          <a:prstGeom prst="round1Rect">
            <a:avLst>
              <a:gd name="adj" fmla="val 4488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9883517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ell, maks bredd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FD6B9E7-B6FB-087E-FC82-BD56A087DB1D}"/>
              </a:ext>
            </a:extLst>
          </p:cNvPr>
          <p:cNvSpPr>
            <a:spLocks noGrp="1"/>
          </p:cNvSpPr>
          <p:nvPr>
            <p:ph type="dt" sz="half" idx="10"/>
          </p:nvPr>
        </p:nvSpPr>
        <p:spPr/>
        <p:txBody>
          <a:bodyPr/>
          <a:lstStyle/>
          <a:p>
            <a:fld id="{02E9071D-4392-714F-A17B-BD7067F31E7C}" type="datetime1">
              <a:rPr lang="nb-NO" smtClean="0"/>
              <a:t>30.04.2026</a:t>
            </a:fld>
            <a:endParaRPr lang="nb-NO" dirty="0"/>
          </a:p>
        </p:txBody>
      </p:sp>
      <p:sp>
        <p:nvSpPr>
          <p:cNvPr id="4" name="Footer Placeholder 3">
            <a:extLst>
              <a:ext uri="{FF2B5EF4-FFF2-40B4-BE49-F238E27FC236}">
                <a16:creationId xmlns:a16="http://schemas.microsoft.com/office/drawing/2014/main" id="{48582882-1AFD-8368-DC25-8BE3A36837D9}"/>
              </a:ext>
            </a:extLst>
          </p:cNvPr>
          <p:cNvSpPr>
            <a:spLocks noGrp="1"/>
          </p:cNvSpPr>
          <p:nvPr>
            <p:ph type="ftr" sz="quarter" idx="11"/>
          </p:nvPr>
        </p:nvSpPr>
        <p:spPr/>
        <p:txBody>
          <a:bodyPr/>
          <a:lstStyle/>
          <a:p>
            <a:r>
              <a:rPr lang="nb-NO"/>
              <a:t>Ny PPT-mal, Helsedirektoratet</a:t>
            </a:r>
            <a:endParaRPr lang="nb-NO" dirty="0"/>
          </a:p>
        </p:txBody>
      </p:sp>
      <p:sp>
        <p:nvSpPr>
          <p:cNvPr id="5" name="Slide Number Placeholder 4">
            <a:extLst>
              <a:ext uri="{FF2B5EF4-FFF2-40B4-BE49-F238E27FC236}">
                <a16:creationId xmlns:a16="http://schemas.microsoft.com/office/drawing/2014/main" id="{9A5A7056-BE92-285B-A069-416591C481BB}"/>
              </a:ext>
            </a:extLst>
          </p:cNvPr>
          <p:cNvSpPr>
            <a:spLocks noGrp="1"/>
          </p:cNvSpPr>
          <p:nvPr>
            <p:ph type="sldNum" sz="quarter" idx="12"/>
          </p:nvPr>
        </p:nvSpPr>
        <p:spPr/>
        <p:txBody>
          <a:bodyPr/>
          <a:lstStyle/>
          <a:p>
            <a:fld id="{341FD356-1CC0-514B-B5D9-F98600AAE6F5}" type="slidenum">
              <a:rPr lang="nb-NO" smtClean="0"/>
              <a:pPr/>
              <a:t>‹#›</a:t>
            </a:fld>
            <a:endParaRPr lang="nb-NO" dirty="0"/>
          </a:p>
        </p:txBody>
      </p:sp>
      <p:sp>
        <p:nvSpPr>
          <p:cNvPr id="7" name="Table Placeholder 6">
            <a:extLst>
              <a:ext uri="{FF2B5EF4-FFF2-40B4-BE49-F238E27FC236}">
                <a16:creationId xmlns:a16="http://schemas.microsoft.com/office/drawing/2014/main" id="{A11A416E-05A1-B14E-C8B2-BA4954892394}"/>
              </a:ext>
            </a:extLst>
          </p:cNvPr>
          <p:cNvSpPr>
            <a:spLocks noGrp="1"/>
          </p:cNvSpPr>
          <p:nvPr>
            <p:ph type="tbl" sz="quarter" idx="13"/>
          </p:nvPr>
        </p:nvSpPr>
        <p:spPr>
          <a:xfrm>
            <a:off x="334963" y="1665288"/>
            <a:ext cx="11522075" cy="4643435"/>
          </a:xfrm>
        </p:spPr>
        <p:txBody>
          <a:bodyPr/>
          <a:lstStyle/>
          <a:p>
            <a:r>
              <a:rPr lang="nb-NO"/>
              <a:t>Klikk ikonet for å legge til en tabell</a:t>
            </a:r>
            <a:endParaRPr lang="nb-NO" dirty="0"/>
          </a:p>
        </p:txBody>
      </p:sp>
      <p:sp>
        <p:nvSpPr>
          <p:cNvPr id="2" name="Round Single Corner of Rectangle 1">
            <a:extLst>
              <a:ext uri="{FF2B5EF4-FFF2-40B4-BE49-F238E27FC236}">
                <a16:creationId xmlns:a16="http://schemas.microsoft.com/office/drawing/2014/main" id="{9ED84A45-9BBD-4CAF-D7CF-A8BF94339B23}"/>
              </a:ext>
            </a:extLst>
          </p:cNvPr>
          <p:cNvSpPr/>
          <p:nvPr userDrawn="1"/>
        </p:nvSpPr>
        <p:spPr>
          <a:xfrm flipV="1">
            <a:off x="0" y="-3"/>
            <a:ext cx="12192000" cy="1339853"/>
          </a:xfrm>
          <a:prstGeom prst="round1Rect">
            <a:avLst>
              <a:gd name="adj" fmla="val 50000"/>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Title 1">
            <a:extLst>
              <a:ext uri="{FF2B5EF4-FFF2-40B4-BE49-F238E27FC236}">
                <a16:creationId xmlns:a16="http://schemas.microsoft.com/office/drawing/2014/main" id="{791D881D-305D-32DD-6803-3639F1D99195}"/>
              </a:ext>
            </a:extLst>
          </p:cNvPr>
          <p:cNvSpPr>
            <a:spLocks noGrp="1"/>
          </p:cNvSpPr>
          <p:nvPr>
            <p:ph type="title"/>
          </p:nvPr>
        </p:nvSpPr>
        <p:spPr>
          <a:xfrm>
            <a:off x="334963" y="620713"/>
            <a:ext cx="11522075" cy="694280"/>
          </a:xfrm>
        </p:spPr>
        <p:txBody>
          <a:bodyPr anchor="ctr" anchorCtr="0">
            <a:normAutofit/>
          </a:bodyPr>
          <a:lstStyle>
            <a:lvl1pPr>
              <a:lnSpc>
                <a:spcPct val="80000"/>
              </a:lnSpc>
              <a:defRPr sz="3600"/>
            </a:lvl1pPr>
          </a:lstStyle>
          <a:p>
            <a:r>
              <a:rPr lang="nb-NO"/>
              <a:t>Klikk for å redigere tittelstil</a:t>
            </a:r>
            <a:endParaRPr lang="nb-NO" dirty="0"/>
          </a:p>
        </p:txBody>
      </p:sp>
      <p:sp>
        <p:nvSpPr>
          <p:cNvPr id="12" name="Round Single Corner of Rectangle 11">
            <a:extLst>
              <a:ext uri="{FF2B5EF4-FFF2-40B4-BE49-F238E27FC236}">
                <a16:creationId xmlns:a16="http://schemas.microsoft.com/office/drawing/2014/main" id="{4CE25B64-4D11-3C14-75DC-D39B9B133323}"/>
              </a:ext>
            </a:extLst>
          </p:cNvPr>
          <p:cNvSpPr/>
          <p:nvPr userDrawn="1"/>
        </p:nvSpPr>
        <p:spPr>
          <a:xfrm flipH="1">
            <a:off x="344036" y="335314"/>
            <a:ext cx="270000" cy="90000"/>
          </a:xfrm>
          <a:prstGeom prst="round1Rect">
            <a:avLst>
              <a:gd name="adj" fmla="val 4488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3101981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ldekk figur eller bilde">
    <p:bg>
      <p:bgPr>
        <a:solidFill>
          <a:schemeClr val="bg1"/>
        </a:soli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1208E01-205B-1903-D3DE-ADF5530F203A}"/>
              </a:ext>
            </a:extLst>
          </p:cNvPr>
          <p:cNvSpPr>
            <a:spLocks noGrp="1"/>
          </p:cNvSpPr>
          <p:nvPr>
            <p:ph sz="quarter" idx="13"/>
          </p:nvPr>
        </p:nvSpPr>
        <p:spPr>
          <a:xfrm>
            <a:off x="0" y="0"/>
            <a:ext cx="12192000" cy="6858000"/>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3" name="Date Placeholder 2">
            <a:extLst>
              <a:ext uri="{FF2B5EF4-FFF2-40B4-BE49-F238E27FC236}">
                <a16:creationId xmlns:a16="http://schemas.microsoft.com/office/drawing/2014/main" id="{08886E30-E647-A7B1-20FD-2D7AE67DA371}"/>
              </a:ext>
            </a:extLst>
          </p:cNvPr>
          <p:cNvSpPr>
            <a:spLocks noGrp="1"/>
          </p:cNvSpPr>
          <p:nvPr>
            <p:ph type="dt" sz="half" idx="10"/>
          </p:nvPr>
        </p:nvSpPr>
        <p:spPr/>
        <p:txBody>
          <a:bodyPr/>
          <a:lstStyle/>
          <a:p>
            <a:fld id="{364FAA2D-0D62-834F-B48A-447C8994F33B}" type="datetime1">
              <a:rPr lang="nb-NO" smtClean="0"/>
              <a:t>30.04.2026</a:t>
            </a:fld>
            <a:endParaRPr lang="nb-NO" dirty="0"/>
          </a:p>
        </p:txBody>
      </p:sp>
      <p:sp>
        <p:nvSpPr>
          <p:cNvPr id="4" name="Footer Placeholder 3">
            <a:extLst>
              <a:ext uri="{FF2B5EF4-FFF2-40B4-BE49-F238E27FC236}">
                <a16:creationId xmlns:a16="http://schemas.microsoft.com/office/drawing/2014/main" id="{C1C4546F-4602-94E2-3EE7-C9A968699A48}"/>
              </a:ext>
            </a:extLst>
          </p:cNvPr>
          <p:cNvSpPr>
            <a:spLocks noGrp="1"/>
          </p:cNvSpPr>
          <p:nvPr>
            <p:ph type="ftr" sz="quarter" idx="11"/>
          </p:nvPr>
        </p:nvSpPr>
        <p:spPr/>
        <p:txBody>
          <a:bodyPr/>
          <a:lstStyle/>
          <a:p>
            <a:r>
              <a:rPr lang="nb-NO"/>
              <a:t>Ny PPT-mal, Helsedirektoratet</a:t>
            </a:r>
            <a:endParaRPr lang="nb-NO" dirty="0"/>
          </a:p>
        </p:txBody>
      </p:sp>
      <p:sp>
        <p:nvSpPr>
          <p:cNvPr id="5" name="Slide Number Placeholder 4">
            <a:extLst>
              <a:ext uri="{FF2B5EF4-FFF2-40B4-BE49-F238E27FC236}">
                <a16:creationId xmlns:a16="http://schemas.microsoft.com/office/drawing/2014/main" id="{9EB6D611-E0DF-AAEA-6369-E3B0EE39B47C}"/>
              </a:ext>
            </a:extLst>
          </p:cNvPr>
          <p:cNvSpPr>
            <a:spLocks noGrp="1"/>
          </p:cNvSpPr>
          <p:nvPr>
            <p:ph type="sldNum" sz="quarter" idx="12"/>
          </p:nvPr>
        </p:nvSpPr>
        <p:spPr/>
        <p:txBody>
          <a:bodyPr/>
          <a:lstStyle/>
          <a:p>
            <a:fld id="{341FD356-1CC0-514B-B5D9-F98600AAE6F5}" type="slidenum">
              <a:rPr lang="nb-NO" smtClean="0"/>
              <a:pPr/>
              <a:t>‹#›</a:t>
            </a:fld>
            <a:endParaRPr lang="nb-NO" dirty="0"/>
          </a:p>
        </p:txBody>
      </p:sp>
    </p:spTree>
    <p:extLst>
      <p:ext uri="{BB962C8B-B14F-4D97-AF65-F5344CB8AC3E}">
        <p14:creationId xmlns:p14="http://schemas.microsoft.com/office/powerpoint/2010/main" val="10864773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ttelside, mørk blågrønn">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FCCDD70-7E5A-0B9D-FE7C-3F33ECA3A87C}"/>
              </a:ext>
            </a:extLst>
          </p:cNvPr>
          <p:cNvSpPr>
            <a:spLocks noGrp="1"/>
          </p:cNvSpPr>
          <p:nvPr>
            <p:ph type="title"/>
          </p:nvPr>
        </p:nvSpPr>
        <p:spPr>
          <a:xfrm>
            <a:off x="1774825" y="1230223"/>
            <a:ext cx="8642350" cy="2381430"/>
          </a:xfrm>
        </p:spPr>
        <p:txBody>
          <a:bodyPr anchor="b" anchorCtr="0">
            <a:normAutofit/>
          </a:bodyPr>
          <a:lstStyle>
            <a:lvl1pPr>
              <a:defRPr sz="6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nb-NO"/>
              <a:t>Klikk for å redigere tittelstil</a:t>
            </a:r>
            <a:endParaRPr lang="nb-NO" dirty="0"/>
          </a:p>
        </p:txBody>
      </p:sp>
      <p:sp>
        <p:nvSpPr>
          <p:cNvPr id="7" name="Text Placeholder 13">
            <a:extLst>
              <a:ext uri="{FF2B5EF4-FFF2-40B4-BE49-F238E27FC236}">
                <a16:creationId xmlns:a16="http://schemas.microsoft.com/office/drawing/2014/main" id="{8EB8F890-2A4D-C84B-FB75-3DC03422A892}"/>
              </a:ext>
            </a:extLst>
          </p:cNvPr>
          <p:cNvSpPr>
            <a:spLocks noGrp="1"/>
          </p:cNvSpPr>
          <p:nvPr>
            <p:ph type="body" sz="quarter" idx="14"/>
          </p:nvPr>
        </p:nvSpPr>
        <p:spPr>
          <a:xfrm>
            <a:off x="1774827" y="3867771"/>
            <a:ext cx="8642348" cy="360000"/>
          </a:xfrm>
        </p:spPr>
        <p:txBody>
          <a:bodyPr>
            <a:normAutofit/>
          </a:bodyPr>
          <a:lstStyle>
            <a:lvl1pPr marL="0" indent="0">
              <a:buNone/>
              <a:defRPr sz="2000" b="1" i="0">
                <a:solidFill>
                  <a:schemeClr val="bg1"/>
                </a:solidFill>
                <a:latin typeface="Roboto" panose="02000000000000000000" pitchFamily="2" charset="0"/>
                <a:ea typeface="Roboto" panose="02000000000000000000" pitchFamily="2" charset="0"/>
                <a:cs typeface="Roboto" panose="02000000000000000000" pitchFamily="2" charset="0"/>
              </a:defRPr>
            </a:lvl1pPr>
          </a:lstStyle>
          <a:p>
            <a:pPr lvl="0"/>
            <a:r>
              <a:rPr lang="nb-NO"/>
              <a:t>Klikk for å redigere tekststiler i malen</a:t>
            </a:r>
          </a:p>
        </p:txBody>
      </p:sp>
      <p:sp>
        <p:nvSpPr>
          <p:cNvPr id="8" name="Round Single Corner of Rectangle 7">
            <a:extLst>
              <a:ext uri="{FF2B5EF4-FFF2-40B4-BE49-F238E27FC236}">
                <a16:creationId xmlns:a16="http://schemas.microsoft.com/office/drawing/2014/main" id="{F6556EB0-E7D0-AF6A-6603-880F6632D19A}"/>
              </a:ext>
            </a:extLst>
          </p:cNvPr>
          <p:cNvSpPr/>
          <p:nvPr userDrawn="1"/>
        </p:nvSpPr>
        <p:spPr>
          <a:xfrm flipH="1" flipV="1">
            <a:off x="1774825" y="4466843"/>
            <a:ext cx="270000" cy="90000"/>
          </a:xfrm>
          <a:prstGeom prst="round1Rect">
            <a:avLst>
              <a:gd name="adj" fmla="val 448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3" name="Graphic 2">
            <a:extLst>
              <a:ext uri="{FF2B5EF4-FFF2-40B4-BE49-F238E27FC236}">
                <a16:creationId xmlns:a16="http://schemas.microsoft.com/office/drawing/2014/main" id="{6E79DADF-D176-FE1C-E671-498BA3A2D3E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635601" y="625697"/>
            <a:ext cx="2015571" cy="259200"/>
          </a:xfrm>
          <a:prstGeom prst="rect">
            <a:avLst/>
          </a:prstGeom>
        </p:spPr>
      </p:pic>
    </p:spTree>
    <p:extLst>
      <p:ext uri="{BB962C8B-B14F-4D97-AF65-F5344CB8AC3E}">
        <p14:creationId xmlns:p14="http://schemas.microsoft.com/office/powerpoint/2010/main" val="13259536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telside, blå">
    <p:bg>
      <p:bgPr>
        <a:solidFill>
          <a:schemeClr val="accent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62CB773-4450-F110-DE37-55E9576E38C8}"/>
              </a:ext>
            </a:extLst>
          </p:cNvPr>
          <p:cNvSpPr>
            <a:spLocks noGrp="1"/>
          </p:cNvSpPr>
          <p:nvPr>
            <p:ph type="title"/>
          </p:nvPr>
        </p:nvSpPr>
        <p:spPr>
          <a:xfrm>
            <a:off x="1774825" y="1230223"/>
            <a:ext cx="8642350" cy="2381430"/>
          </a:xfrm>
        </p:spPr>
        <p:txBody>
          <a:bodyPr anchor="b" anchorCtr="0">
            <a:normAutofit/>
          </a:bodyPr>
          <a:lstStyle>
            <a:lvl1pPr>
              <a:defRPr sz="6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nb-NO"/>
              <a:t>Klikk for å redigere tittelstil</a:t>
            </a:r>
            <a:endParaRPr lang="nb-NO" dirty="0"/>
          </a:p>
        </p:txBody>
      </p:sp>
      <p:sp>
        <p:nvSpPr>
          <p:cNvPr id="9" name="Text Placeholder 13">
            <a:extLst>
              <a:ext uri="{FF2B5EF4-FFF2-40B4-BE49-F238E27FC236}">
                <a16:creationId xmlns:a16="http://schemas.microsoft.com/office/drawing/2014/main" id="{DB0020E2-E97E-F2DA-12B6-B1B78A01570A}"/>
              </a:ext>
            </a:extLst>
          </p:cNvPr>
          <p:cNvSpPr>
            <a:spLocks noGrp="1"/>
          </p:cNvSpPr>
          <p:nvPr>
            <p:ph type="body" sz="quarter" idx="14"/>
          </p:nvPr>
        </p:nvSpPr>
        <p:spPr>
          <a:xfrm>
            <a:off x="1774827" y="3867771"/>
            <a:ext cx="8642348" cy="360000"/>
          </a:xfrm>
        </p:spPr>
        <p:txBody>
          <a:bodyPr>
            <a:normAutofit/>
          </a:bodyPr>
          <a:lstStyle>
            <a:lvl1pPr marL="0" indent="0">
              <a:buNone/>
              <a:defRPr sz="2000" b="1">
                <a:solidFill>
                  <a:schemeClr val="bg1"/>
                </a:solidFill>
              </a:defRPr>
            </a:lvl1pPr>
          </a:lstStyle>
          <a:p>
            <a:pPr lvl="0"/>
            <a:r>
              <a:rPr lang="nb-NO"/>
              <a:t>Klikk for å redigere tekststiler i malen</a:t>
            </a:r>
          </a:p>
        </p:txBody>
      </p:sp>
      <p:pic>
        <p:nvPicPr>
          <p:cNvPr id="4" name="Graphic 3">
            <a:extLst>
              <a:ext uri="{FF2B5EF4-FFF2-40B4-BE49-F238E27FC236}">
                <a16:creationId xmlns:a16="http://schemas.microsoft.com/office/drawing/2014/main" id="{9328A83F-0D4B-8F29-5B2C-E7AF3C208C3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1635601" y="625697"/>
            <a:ext cx="2015571" cy="259200"/>
          </a:xfrm>
          <a:prstGeom prst="rect">
            <a:avLst/>
          </a:prstGeom>
        </p:spPr>
      </p:pic>
      <p:sp>
        <p:nvSpPr>
          <p:cNvPr id="2" name="Round Single Corner of Rectangle 1">
            <a:extLst>
              <a:ext uri="{FF2B5EF4-FFF2-40B4-BE49-F238E27FC236}">
                <a16:creationId xmlns:a16="http://schemas.microsoft.com/office/drawing/2014/main" id="{F9C2F9AB-E1FB-BA2A-50AB-2A4AFF4CBCE5}"/>
              </a:ext>
            </a:extLst>
          </p:cNvPr>
          <p:cNvSpPr/>
          <p:nvPr userDrawn="1"/>
        </p:nvSpPr>
        <p:spPr>
          <a:xfrm flipH="1" flipV="1">
            <a:off x="1774825" y="4466843"/>
            <a:ext cx="270000" cy="90000"/>
          </a:xfrm>
          <a:prstGeom prst="round1Rect">
            <a:avLst>
              <a:gd name="adj" fmla="val 448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496355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odelt v, lys">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6EA422B8-67E0-6DF7-7599-2EBDB33B0064}"/>
              </a:ext>
            </a:extLst>
          </p:cNvPr>
          <p:cNvSpPr>
            <a:spLocks noGrp="1"/>
          </p:cNvSpPr>
          <p:nvPr>
            <p:ph type="pic" sz="quarter" idx="13"/>
          </p:nvPr>
        </p:nvSpPr>
        <p:spPr>
          <a:xfrm>
            <a:off x="6096000" y="0"/>
            <a:ext cx="6096000" cy="6858000"/>
          </a:xfrm>
          <a:custGeom>
            <a:avLst/>
            <a:gdLst>
              <a:gd name="connsiteX0" fmla="*/ 5181600 w 6096000"/>
              <a:gd name="connsiteY0" fmla="*/ 0 h 6858000"/>
              <a:gd name="connsiteX1" fmla="*/ 6096000 w 6096000"/>
              <a:gd name="connsiteY1" fmla="*/ 0 h 6858000"/>
              <a:gd name="connsiteX2" fmla="*/ 6096000 w 6096000"/>
              <a:gd name="connsiteY2" fmla="*/ 731520 h 6858000"/>
              <a:gd name="connsiteX3" fmla="*/ 6096000 w 6096000"/>
              <a:gd name="connsiteY3" fmla="*/ 914400 h 6858000"/>
              <a:gd name="connsiteX4" fmla="*/ 6096000 w 6096000"/>
              <a:gd name="connsiteY4" fmla="*/ 5943600 h 6858000"/>
              <a:gd name="connsiteX5" fmla="*/ 6096000 w 6096000"/>
              <a:gd name="connsiteY5" fmla="*/ 6126480 h 6858000"/>
              <a:gd name="connsiteX6" fmla="*/ 6096000 w 6096000"/>
              <a:gd name="connsiteY6" fmla="*/ 6858000 h 6858000"/>
              <a:gd name="connsiteX7" fmla="*/ 5364480 w 6096000"/>
              <a:gd name="connsiteY7" fmla="*/ 6858000 h 6858000"/>
              <a:gd name="connsiteX8" fmla="*/ 5181600 w 6096000"/>
              <a:gd name="connsiteY8" fmla="*/ 6858000 h 6858000"/>
              <a:gd name="connsiteX9" fmla="*/ 731520 w 6096000"/>
              <a:gd name="connsiteY9" fmla="*/ 6858000 h 6858000"/>
              <a:gd name="connsiteX10" fmla="*/ 0 w 6096000"/>
              <a:gd name="connsiteY10" fmla="*/ 6126480 h 6858000"/>
              <a:gd name="connsiteX11" fmla="*/ 0 w 6096000"/>
              <a:gd name="connsiteY11" fmla="*/ 914400 h 6858000"/>
              <a:gd name="connsiteX12" fmla="*/ 0 w 6096000"/>
              <a:gd name="connsiteY12" fmla="*/ 731520 h 6858000"/>
              <a:gd name="connsiteX13" fmla="*/ 0 w 6096000"/>
              <a:gd name="connsiteY13" fmla="*/ 0 h 6858000"/>
              <a:gd name="connsiteX14" fmla="*/ 731520 w 6096000"/>
              <a:gd name="connsiteY14" fmla="*/ 0 h 6858000"/>
              <a:gd name="connsiteX15" fmla="*/ 914400 w 6096000"/>
              <a:gd name="connsiteY15" fmla="*/ 0 h 6858000"/>
              <a:gd name="connsiteX16" fmla="*/ 5181600 w 6096000"/>
              <a:gd name="connsiteY1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6000" h="6858000">
                <a:moveTo>
                  <a:pt x="5181600" y="0"/>
                </a:moveTo>
                <a:lnTo>
                  <a:pt x="6096000" y="0"/>
                </a:lnTo>
                <a:lnTo>
                  <a:pt x="6096000" y="731520"/>
                </a:lnTo>
                <a:lnTo>
                  <a:pt x="6096000" y="914400"/>
                </a:lnTo>
                <a:lnTo>
                  <a:pt x="6096000" y="5943600"/>
                </a:lnTo>
                <a:lnTo>
                  <a:pt x="6096000" y="6126480"/>
                </a:lnTo>
                <a:lnTo>
                  <a:pt x="6096000" y="6858000"/>
                </a:lnTo>
                <a:lnTo>
                  <a:pt x="5364480" y="6858000"/>
                </a:lnTo>
                <a:lnTo>
                  <a:pt x="5181600" y="6858000"/>
                </a:lnTo>
                <a:lnTo>
                  <a:pt x="731520" y="6858000"/>
                </a:lnTo>
                <a:cubicBezTo>
                  <a:pt x="327513" y="6858000"/>
                  <a:pt x="0" y="6530487"/>
                  <a:pt x="0" y="6126480"/>
                </a:cubicBezTo>
                <a:lnTo>
                  <a:pt x="0" y="914400"/>
                </a:lnTo>
                <a:lnTo>
                  <a:pt x="0" y="731520"/>
                </a:lnTo>
                <a:lnTo>
                  <a:pt x="0" y="0"/>
                </a:lnTo>
                <a:lnTo>
                  <a:pt x="731520" y="0"/>
                </a:lnTo>
                <a:lnTo>
                  <a:pt x="914400" y="0"/>
                </a:lnTo>
                <a:lnTo>
                  <a:pt x="5181600" y="0"/>
                </a:lnTo>
                <a:close/>
              </a:path>
            </a:pathLst>
          </a:custGeom>
          <a:solidFill>
            <a:schemeClr val="bg2"/>
          </a:solidFill>
        </p:spPr>
        <p:txBody>
          <a:bodyPr wrap="square">
            <a:noAutofit/>
          </a:bodyPr>
          <a:lstStyle/>
          <a:p>
            <a:r>
              <a:rPr lang="nb-NO"/>
              <a:t>Klikk på ikonet for å legge til et bilde</a:t>
            </a:r>
            <a:endParaRPr lang="nb-NO" dirty="0"/>
          </a:p>
        </p:txBody>
      </p:sp>
      <p:sp>
        <p:nvSpPr>
          <p:cNvPr id="2" name="Title 1">
            <a:extLst>
              <a:ext uri="{FF2B5EF4-FFF2-40B4-BE49-F238E27FC236}">
                <a16:creationId xmlns:a16="http://schemas.microsoft.com/office/drawing/2014/main" id="{597AABFB-A43B-39B6-5C39-C65603B53B81}"/>
              </a:ext>
            </a:extLst>
          </p:cNvPr>
          <p:cNvSpPr>
            <a:spLocks noGrp="1"/>
          </p:cNvSpPr>
          <p:nvPr>
            <p:ph type="title"/>
          </p:nvPr>
        </p:nvSpPr>
        <p:spPr>
          <a:xfrm>
            <a:off x="695325" y="620713"/>
            <a:ext cx="5400675" cy="1044575"/>
          </a:xfrm>
        </p:spPr>
        <p:txBody>
          <a:bodyPr rIns="360000" anchor="ctr" anchorCtr="0">
            <a:noAutofit/>
          </a:bodyPr>
          <a:lstStyle>
            <a:lvl1pPr>
              <a:defRPr sz="3600"/>
            </a:lvl1pPr>
          </a:lstStyle>
          <a:p>
            <a:r>
              <a:rPr lang="nb-NO"/>
              <a:t>Klikk for å redigere tittelstil</a:t>
            </a:r>
            <a:endParaRPr lang="nb-NO" dirty="0"/>
          </a:p>
        </p:txBody>
      </p:sp>
      <p:sp>
        <p:nvSpPr>
          <p:cNvPr id="3" name="Content Placeholder 2">
            <a:extLst>
              <a:ext uri="{FF2B5EF4-FFF2-40B4-BE49-F238E27FC236}">
                <a16:creationId xmlns:a16="http://schemas.microsoft.com/office/drawing/2014/main" id="{B9CF4C90-63C2-709C-872A-EC3FE3414A4B}"/>
              </a:ext>
            </a:extLst>
          </p:cNvPr>
          <p:cNvSpPr>
            <a:spLocks noGrp="1"/>
          </p:cNvSpPr>
          <p:nvPr>
            <p:ph sz="half" idx="1"/>
          </p:nvPr>
        </p:nvSpPr>
        <p:spPr>
          <a:xfrm>
            <a:off x="695325" y="1952625"/>
            <a:ext cx="5400675" cy="4356100"/>
          </a:xfrm>
        </p:spPr>
        <p:txBody>
          <a:bodyPr rIns="360000"/>
          <a:lstStyle>
            <a:lvl1pPr>
              <a:defRPr sz="2000">
                <a:latin typeface="Roboto" panose="02000000000000000000" pitchFamily="2" charset="0"/>
                <a:ea typeface="Roboto" panose="02000000000000000000" pitchFamily="2" charset="0"/>
                <a:cs typeface="Roboto" panose="02000000000000000000" pitchFamily="2" charset="0"/>
              </a:defRPr>
            </a:lvl1pPr>
            <a:lvl2pPr>
              <a:lnSpc>
                <a:spcPct val="110000"/>
              </a:lnSpc>
              <a:defRPr sz="1600">
                <a:latin typeface="Roboto" panose="02000000000000000000" pitchFamily="2" charset="0"/>
                <a:ea typeface="Roboto" panose="02000000000000000000" pitchFamily="2" charset="0"/>
                <a:cs typeface="Roboto" panose="02000000000000000000" pitchFamily="2" charset="0"/>
              </a:defRPr>
            </a:lvl2pPr>
            <a:lvl3pPr>
              <a:lnSpc>
                <a:spcPct val="110000"/>
              </a:lnSpc>
              <a:defRPr sz="1600">
                <a:latin typeface="Roboto" panose="02000000000000000000" pitchFamily="2" charset="0"/>
                <a:ea typeface="Roboto" panose="02000000000000000000" pitchFamily="2" charset="0"/>
                <a:cs typeface="Roboto" panose="02000000000000000000" pitchFamily="2" charset="0"/>
              </a:defRPr>
            </a:lvl3pPr>
            <a:lvl4pPr>
              <a:lnSpc>
                <a:spcPct val="110000"/>
              </a:lnSpc>
              <a:defRPr sz="1600">
                <a:latin typeface="Roboto" panose="02000000000000000000" pitchFamily="2" charset="0"/>
                <a:ea typeface="Roboto" panose="02000000000000000000" pitchFamily="2" charset="0"/>
                <a:cs typeface="Roboto" panose="02000000000000000000" pitchFamily="2" charset="0"/>
              </a:defRPr>
            </a:lvl4pPr>
            <a:lvl5pPr>
              <a:lnSpc>
                <a:spcPct val="110000"/>
              </a:lnSpc>
              <a:defRPr sz="1600">
                <a:latin typeface="Roboto" panose="02000000000000000000" pitchFamily="2" charset="0"/>
                <a:ea typeface="Roboto" panose="02000000000000000000" pitchFamily="2" charset="0"/>
                <a:cs typeface="Roboto" panose="02000000000000000000" pitchFamily="2"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Date Placeholder 4">
            <a:extLst>
              <a:ext uri="{FF2B5EF4-FFF2-40B4-BE49-F238E27FC236}">
                <a16:creationId xmlns:a16="http://schemas.microsoft.com/office/drawing/2014/main" id="{1E07F0A7-4F91-0952-D11B-33CAE156358F}"/>
              </a:ext>
            </a:extLst>
          </p:cNvPr>
          <p:cNvSpPr>
            <a:spLocks noGrp="1"/>
          </p:cNvSpPr>
          <p:nvPr>
            <p:ph type="dt" sz="half" idx="10"/>
          </p:nvPr>
        </p:nvSpPr>
        <p:spPr/>
        <p:txBody>
          <a:bodyPr/>
          <a:lstStyle/>
          <a:p>
            <a:fld id="{4B55FB49-DF20-A246-860A-FE8D935B3162}" type="datetime1">
              <a:rPr lang="nb-NO" smtClean="0"/>
              <a:t>30.04.2026</a:t>
            </a:fld>
            <a:endParaRPr lang="nb-NO"/>
          </a:p>
        </p:txBody>
      </p:sp>
      <p:sp>
        <p:nvSpPr>
          <p:cNvPr id="6" name="Footer Placeholder 5">
            <a:extLst>
              <a:ext uri="{FF2B5EF4-FFF2-40B4-BE49-F238E27FC236}">
                <a16:creationId xmlns:a16="http://schemas.microsoft.com/office/drawing/2014/main" id="{A69ADB7D-4B47-2A51-5ED7-8458F24EE48B}"/>
              </a:ext>
            </a:extLst>
          </p:cNvPr>
          <p:cNvSpPr>
            <a:spLocks noGrp="1"/>
          </p:cNvSpPr>
          <p:nvPr>
            <p:ph type="ftr" sz="quarter" idx="11"/>
          </p:nvPr>
        </p:nvSpPr>
        <p:spPr/>
        <p:txBody>
          <a:bodyPr/>
          <a:lstStyle/>
          <a:p>
            <a:r>
              <a:rPr lang="nb-NO"/>
              <a:t>Ny PPT-mal, Helsedirektoratet</a:t>
            </a:r>
          </a:p>
        </p:txBody>
      </p:sp>
      <p:sp>
        <p:nvSpPr>
          <p:cNvPr id="7" name="Slide Number Placeholder 6">
            <a:extLst>
              <a:ext uri="{FF2B5EF4-FFF2-40B4-BE49-F238E27FC236}">
                <a16:creationId xmlns:a16="http://schemas.microsoft.com/office/drawing/2014/main" id="{96F29663-9401-CCED-CB5B-26BB9CC1A17B}"/>
              </a:ext>
            </a:extLst>
          </p:cNvPr>
          <p:cNvSpPr>
            <a:spLocks noGrp="1"/>
          </p:cNvSpPr>
          <p:nvPr>
            <p:ph type="sldNum" sz="quarter" idx="12"/>
          </p:nvPr>
        </p:nvSpPr>
        <p:spPr/>
        <p:txBody>
          <a:bodyPr/>
          <a:lstStyle/>
          <a:p>
            <a:fld id="{341FD356-1CC0-514B-B5D9-F98600AAE6F5}" type="slidenum">
              <a:rPr lang="nb-NO" smtClean="0"/>
              <a:t>‹#›</a:t>
            </a:fld>
            <a:endParaRPr lang="nb-NO"/>
          </a:p>
        </p:txBody>
      </p:sp>
      <p:sp>
        <p:nvSpPr>
          <p:cNvPr id="8" name="Round Single Corner of Rectangle 7">
            <a:extLst>
              <a:ext uri="{FF2B5EF4-FFF2-40B4-BE49-F238E27FC236}">
                <a16:creationId xmlns:a16="http://schemas.microsoft.com/office/drawing/2014/main" id="{8AAA40A2-3F80-ECCF-6DB4-30C13C0A5104}"/>
              </a:ext>
            </a:extLst>
          </p:cNvPr>
          <p:cNvSpPr/>
          <p:nvPr userDrawn="1"/>
        </p:nvSpPr>
        <p:spPr>
          <a:xfrm flipH="1">
            <a:off x="704034" y="332609"/>
            <a:ext cx="270000" cy="90000"/>
          </a:xfrm>
          <a:prstGeom prst="round1Rect">
            <a:avLst>
              <a:gd name="adj" fmla="val 448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3412285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odelt v, mørk">
    <p:bg>
      <p:bgPr>
        <a:solidFill>
          <a:schemeClr val="accent2"/>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5F11B67-42EA-B827-6179-9349EC87EB96}"/>
              </a:ext>
            </a:extLst>
          </p:cNvPr>
          <p:cNvSpPr>
            <a:spLocks noGrp="1"/>
          </p:cNvSpPr>
          <p:nvPr>
            <p:ph type="pic" sz="quarter" idx="13"/>
          </p:nvPr>
        </p:nvSpPr>
        <p:spPr>
          <a:xfrm>
            <a:off x="6096000" y="0"/>
            <a:ext cx="6096000" cy="6858000"/>
          </a:xfrm>
          <a:custGeom>
            <a:avLst/>
            <a:gdLst>
              <a:gd name="connsiteX0" fmla="*/ 5181600 w 6096000"/>
              <a:gd name="connsiteY0" fmla="*/ 0 h 6858000"/>
              <a:gd name="connsiteX1" fmla="*/ 6096000 w 6096000"/>
              <a:gd name="connsiteY1" fmla="*/ 0 h 6858000"/>
              <a:gd name="connsiteX2" fmla="*/ 6096000 w 6096000"/>
              <a:gd name="connsiteY2" fmla="*/ 731520 h 6858000"/>
              <a:gd name="connsiteX3" fmla="*/ 6096000 w 6096000"/>
              <a:gd name="connsiteY3" fmla="*/ 914400 h 6858000"/>
              <a:gd name="connsiteX4" fmla="*/ 6096000 w 6096000"/>
              <a:gd name="connsiteY4" fmla="*/ 5943600 h 6858000"/>
              <a:gd name="connsiteX5" fmla="*/ 6096000 w 6096000"/>
              <a:gd name="connsiteY5" fmla="*/ 6126480 h 6858000"/>
              <a:gd name="connsiteX6" fmla="*/ 6096000 w 6096000"/>
              <a:gd name="connsiteY6" fmla="*/ 6858000 h 6858000"/>
              <a:gd name="connsiteX7" fmla="*/ 5364480 w 6096000"/>
              <a:gd name="connsiteY7" fmla="*/ 6858000 h 6858000"/>
              <a:gd name="connsiteX8" fmla="*/ 5181600 w 6096000"/>
              <a:gd name="connsiteY8" fmla="*/ 6858000 h 6858000"/>
              <a:gd name="connsiteX9" fmla="*/ 731520 w 6096000"/>
              <a:gd name="connsiteY9" fmla="*/ 6858000 h 6858000"/>
              <a:gd name="connsiteX10" fmla="*/ 0 w 6096000"/>
              <a:gd name="connsiteY10" fmla="*/ 6126480 h 6858000"/>
              <a:gd name="connsiteX11" fmla="*/ 0 w 6096000"/>
              <a:gd name="connsiteY11" fmla="*/ 914400 h 6858000"/>
              <a:gd name="connsiteX12" fmla="*/ 0 w 6096000"/>
              <a:gd name="connsiteY12" fmla="*/ 731520 h 6858000"/>
              <a:gd name="connsiteX13" fmla="*/ 0 w 6096000"/>
              <a:gd name="connsiteY13" fmla="*/ 0 h 6858000"/>
              <a:gd name="connsiteX14" fmla="*/ 731520 w 6096000"/>
              <a:gd name="connsiteY14" fmla="*/ 0 h 6858000"/>
              <a:gd name="connsiteX15" fmla="*/ 914400 w 6096000"/>
              <a:gd name="connsiteY15" fmla="*/ 0 h 6858000"/>
              <a:gd name="connsiteX16" fmla="*/ 5181600 w 6096000"/>
              <a:gd name="connsiteY1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6000" h="6858000">
                <a:moveTo>
                  <a:pt x="5181600" y="0"/>
                </a:moveTo>
                <a:lnTo>
                  <a:pt x="6096000" y="0"/>
                </a:lnTo>
                <a:lnTo>
                  <a:pt x="6096000" y="731520"/>
                </a:lnTo>
                <a:lnTo>
                  <a:pt x="6096000" y="914400"/>
                </a:lnTo>
                <a:lnTo>
                  <a:pt x="6096000" y="5943600"/>
                </a:lnTo>
                <a:lnTo>
                  <a:pt x="6096000" y="6126480"/>
                </a:lnTo>
                <a:lnTo>
                  <a:pt x="6096000" y="6858000"/>
                </a:lnTo>
                <a:lnTo>
                  <a:pt x="5364480" y="6858000"/>
                </a:lnTo>
                <a:lnTo>
                  <a:pt x="5181600" y="6858000"/>
                </a:lnTo>
                <a:lnTo>
                  <a:pt x="731520" y="6858000"/>
                </a:lnTo>
                <a:cubicBezTo>
                  <a:pt x="327513" y="6858000"/>
                  <a:pt x="0" y="6530487"/>
                  <a:pt x="0" y="6126480"/>
                </a:cubicBezTo>
                <a:lnTo>
                  <a:pt x="0" y="914400"/>
                </a:lnTo>
                <a:lnTo>
                  <a:pt x="0" y="731520"/>
                </a:lnTo>
                <a:lnTo>
                  <a:pt x="0" y="0"/>
                </a:lnTo>
                <a:lnTo>
                  <a:pt x="731520" y="0"/>
                </a:lnTo>
                <a:lnTo>
                  <a:pt x="914400" y="0"/>
                </a:lnTo>
                <a:lnTo>
                  <a:pt x="5181600" y="0"/>
                </a:lnTo>
                <a:close/>
              </a:path>
            </a:pathLst>
          </a:custGeom>
          <a:solidFill>
            <a:schemeClr val="bg2"/>
          </a:solidFill>
        </p:spPr>
        <p:txBody>
          <a:bodyPr wrap="square">
            <a:noAutofit/>
          </a:bodyPr>
          <a:lstStyle/>
          <a:p>
            <a:r>
              <a:rPr lang="nb-NO"/>
              <a:t>Klikk på ikonet for å legge til et bilde</a:t>
            </a:r>
            <a:endParaRPr lang="nb-NO" dirty="0"/>
          </a:p>
        </p:txBody>
      </p:sp>
      <p:sp>
        <p:nvSpPr>
          <p:cNvPr id="2" name="Title 1">
            <a:extLst>
              <a:ext uri="{FF2B5EF4-FFF2-40B4-BE49-F238E27FC236}">
                <a16:creationId xmlns:a16="http://schemas.microsoft.com/office/drawing/2014/main" id="{597AABFB-A43B-39B6-5C39-C65603B53B81}"/>
              </a:ext>
            </a:extLst>
          </p:cNvPr>
          <p:cNvSpPr>
            <a:spLocks noGrp="1"/>
          </p:cNvSpPr>
          <p:nvPr>
            <p:ph type="title"/>
          </p:nvPr>
        </p:nvSpPr>
        <p:spPr>
          <a:xfrm>
            <a:off x="695325" y="620713"/>
            <a:ext cx="5400675" cy="1044575"/>
          </a:xfrm>
        </p:spPr>
        <p:txBody>
          <a:bodyPr rIns="360000" anchor="ctr" anchorCtr="0">
            <a:noAutofit/>
          </a:bodyPr>
          <a:lstStyle>
            <a:lvl1pPr>
              <a:defRPr sz="3600">
                <a:solidFill>
                  <a:schemeClr val="bg1"/>
                </a:solidFill>
              </a:defRPr>
            </a:lvl1pPr>
          </a:lstStyle>
          <a:p>
            <a:r>
              <a:rPr lang="nb-NO"/>
              <a:t>Klikk for å redigere tittelstil</a:t>
            </a:r>
            <a:endParaRPr lang="nb-NO" dirty="0"/>
          </a:p>
        </p:txBody>
      </p:sp>
      <p:sp>
        <p:nvSpPr>
          <p:cNvPr id="3" name="Content Placeholder 2">
            <a:extLst>
              <a:ext uri="{FF2B5EF4-FFF2-40B4-BE49-F238E27FC236}">
                <a16:creationId xmlns:a16="http://schemas.microsoft.com/office/drawing/2014/main" id="{B9CF4C90-63C2-709C-872A-EC3FE3414A4B}"/>
              </a:ext>
            </a:extLst>
          </p:cNvPr>
          <p:cNvSpPr>
            <a:spLocks noGrp="1"/>
          </p:cNvSpPr>
          <p:nvPr>
            <p:ph sz="half" idx="1"/>
          </p:nvPr>
        </p:nvSpPr>
        <p:spPr>
          <a:xfrm>
            <a:off x="695325" y="1952625"/>
            <a:ext cx="5400675" cy="4356100"/>
          </a:xfrm>
        </p:spPr>
        <p:txBody>
          <a:bodyPr rIns="360000"/>
          <a:lstStyle>
            <a:lvl1pPr>
              <a:defRPr sz="2000">
                <a:solidFill>
                  <a:schemeClr val="bg1"/>
                </a:solidFill>
                <a:latin typeface="Roboto" panose="02000000000000000000" pitchFamily="2" charset="0"/>
                <a:ea typeface="Roboto" panose="02000000000000000000" pitchFamily="2" charset="0"/>
                <a:cs typeface="Roboto" panose="02000000000000000000" pitchFamily="2" charset="0"/>
              </a:defRPr>
            </a:lvl1pPr>
            <a:lvl2pPr>
              <a:lnSpc>
                <a:spcPct val="110000"/>
              </a:lnSpc>
              <a:defRPr sz="1600">
                <a:solidFill>
                  <a:schemeClr val="bg1"/>
                </a:solidFill>
                <a:latin typeface="Roboto" panose="02000000000000000000" pitchFamily="2" charset="0"/>
                <a:ea typeface="Roboto" panose="02000000000000000000" pitchFamily="2" charset="0"/>
                <a:cs typeface="Roboto" panose="02000000000000000000" pitchFamily="2" charset="0"/>
              </a:defRPr>
            </a:lvl2pPr>
            <a:lvl3pPr>
              <a:lnSpc>
                <a:spcPct val="110000"/>
              </a:lnSpc>
              <a:defRPr sz="1600">
                <a:solidFill>
                  <a:schemeClr val="bg1"/>
                </a:solidFill>
                <a:latin typeface="Roboto" panose="02000000000000000000" pitchFamily="2" charset="0"/>
                <a:ea typeface="Roboto" panose="02000000000000000000" pitchFamily="2" charset="0"/>
                <a:cs typeface="Roboto" panose="02000000000000000000" pitchFamily="2" charset="0"/>
              </a:defRPr>
            </a:lvl3pPr>
            <a:lvl4pPr>
              <a:lnSpc>
                <a:spcPct val="110000"/>
              </a:lnSpc>
              <a:defRPr sz="1600">
                <a:solidFill>
                  <a:schemeClr val="bg1"/>
                </a:solidFill>
                <a:latin typeface="Roboto" panose="02000000000000000000" pitchFamily="2" charset="0"/>
                <a:ea typeface="Roboto" panose="02000000000000000000" pitchFamily="2" charset="0"/>
                <a:cs typeface="Roboto" panose="02000000000000000000" pitchFamily="2" charset="0"/>
              </a:defRPr>
            </a:lvl4pPr>
            <a:lvl5pPr>
              <a:lnSpc>
                <a:spcPct val="110000"/>
              </a:lnSpc>
              <a:defRPr sz="16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Date Placeholder 4">
            <a:extLst>
              <a:ext uri="{FF2B5EF4-FFF2-40B4-BE49-F238E27FC236}">
                <a16:creationId xmlns:a16="http://schemas.microsoft.com/office/drawing/2014/main" id="{1E07F0A7-4F91-0952-D11B-33CAE156358F}"/>
              </a:ext>
            </a:extLst>
          </p:cNvPr>
          <p:cNvSpPr>
            <a:spLocks noGrp="1"/>
          </p:cNvSpPr>
          <p:nvPr>
            <p:ph type="dt" sz="half" idx="10"/>
          </p:nvPr>
        </p:nvSpPr>
        <p:spPr/>
        <p:txBody>
          <a:bodyPr/>
          <a:lstStyle>
            <a:lvl1pPr>
              <a:defRPr>
                <a:solidFill>
                  <a:schemeClr val="bg2"/>
                </a:solidFill>
              </a:defRPr>
            </a:lvl1pPr>
          </a:lstStyle>
          <a:p>
            <a:fld id="{57B163EB-4BCE-5B47-BD24-0DEC8A12B2E2}" type="datetime1">
              <a:rPr lang="nb-NO" smtClean="0"/>
              <a:t>30.04.2026</a:t>
            </a:fld>
            <a:endParaRPr lang="nb-NO" dirty="0"/>
          </a:p>
        </p:txBody>
      </p:sp>
      <p:sp>
        <p:nvSpPr>
          <p:cNvPr id="6" name="Footer Placeholder 5">
            <a:extLst>
              <a:ext uri="{FF2B5EF4-FFF2-40B4-BE49-F238E27FC236}">
                <a16:creationId xmlns:a16="http://schemas.microsoft.com/office/drawing/2014/main" id="{A69ADB7D-4B47-2A51-5ED7-8458F24EE48B}"/>
              </a:ext>
            </a:extLst>
          </p:cNvPr>
          <p:cNvSpPr>
            <a:spLocks noGrp="1"/>
          </p:cNvSpPr>
          <p:nvPr>
            <p:ph type="ftr" sz="quarter" idx="11"/>
          </p:nvPr>
        </p:nvSpPr>
        <p:spPr/>
        <p:txBody>
          <a:bodyPr/>
          <a:lstStyle>
            <a:lvl1pPr>
              <a:defRPr>
                <a:solidFill>
                  <a:schemeClr val="bg2"/>
                </a:solidFill>
              </a:defRPr>
            </a:lvl1pPr>
          </a:lstStyle>
          <a:p>
            <a:r>
              <a:rPr lang="nb-NO"/>
              <a:t>Ny PPT-mal, Helsedirektoratet</a:t>
            </a:r>
            <a:endParaRPr lang="nb-NO" dirty="0"/>
          </a:p>
        </p:txBody>
      </p:sp>
      <p:sp>
        <p:nvSpPr>
          <p:cNvPr id="7" name="Slide Number Placeholder 6">
            <a:extLst>
              <a:ext uri="{FF2B5EF4-FFF2-40B4-BE49-F238E27FC236}">
                <a16:creationId xmlns:a16="http://schemas.microsoft.com/office/drawing/2014/main" id="{96F29663-9401-CCED-CB5B-26BB9CC1A17B}"/>
              </a:ext>
            </a:extLst>
          </p:cNvPr>
          <p:cNvSpPr>
            <a:spLocks noGrp="1"/>
          </p:cNvSpPr>
          <p:nvPr>
            <p:ph type="sldNum" sz="quarter" idx="12"/>
          </p:nvPr>
        </p:nvSpPr>
        <p:spPr/>
        <p:txBody>
          <a:bodyPr/>
          <a:lstStyle>
            <a:lvl1pPr>
              <a:defRPr>
                <a:solidFill>
                  <a:schemeClr val="bg1"/>
                </a:solidFill>
              </a:defRPr>
            </a:lvl1pPr>
          </a:lstStyle>
          <a:p>
            <a:fld id="{341FD356-1CC0-514B-B5D9-F98600AAE6F5}" type="slidenum">
              <a:rPr lang="nb-NO" smtClean="0"/>
              <a:pPr/>
              <a:t>‹#›</a:t>
            </a:fld>
            <a:endParaRPr lang="nb-NO" dirty="0"/>
          </a:p>
        </p:txBody>
      </p:sp>
      <p:sp>
        <p:nvSpPr>
          <p:cNvPr id="4" name="Round Single Corner of Rectangle 3">
            <a:extLst>
              <a:ext uri="{FF2B5EF4-FFF2-40B4-BE49-F238E27FC236}">
                <a16:creationId xmlns:a16="http://schemas.microsoft.com/office/drawing/2014/main" id="{2D1943A1-4033-1075-9123-1C50AA597F07}"/>
              </a:ext>
            </a:extLst>
          </p:cNvPr>
          <p:cNvSpPr/>
          <p:nvPr userDrawn="1"/>
        </p:nvSpPr>
        <p:spPr>
          <a:xfrm flipH="1">
            <a:off x="704034" y="332609"/>
            <a:ext cx="270000" cy="90000"/>
          </a:xfrm>
          <a:prstGeom prst="round1Rect">
            <a:avLst>
              <a:gd name="adj" fmla="val 448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8465270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odelt h, lys">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9C7BF90D-8F29-40C1-CA2D-19D8878F4A6B}"/>
              </a:ext>
            </a:extLst>
          </p:cNvPr>
          <p:cNvSpPr>
            <a:spLocks noGrp="1"/>
          </p:cNvSpPr>
          <p:nvPr>
            <p:ph type="pic" sz="quarter" idx="13"/>
          </p:nvPr>
        </p:nvSpPr>
        <p:spPr>
          <a:xfrm>
            <a:off x="0" y="0"/>
            <a:ext cx="6096000" cy="6858000"/>
          </a:xfrm>
          <a:custGeom>
            <a:avLst/>
            <a:gdLst>
              <a:gd name="connsiteX0" fmla="*/ 0 w 6096000"/>
              <a:gd name="connsiteY0" fmla="*/ 0 h 6858000"/>
              <a:gd name="connsiteX1" fmla="*/ 1391920 w 6096000"/>
              <a:gd name="connsiteY1" fmla="*/ 0 h 6858000"/>
              <a:gd name="connsiteX2" fmla="*/ 1391920 w 6096000"/>
              <a:gd name="connsiteY2" fmla="*/ 0 h 6858000"/>
              <a:gd name="connsiteX3" fmla="*/ 4704080 w 6096000"/>
              <a:gd name="connsiteY3" fmla="*/ 0 h 6858000"/>
              <a:gd name="connsiteX4" fmla="*/ 5384780 w 6096000"/>
              <a:gd name="connsiteY4" fmla="*/ 0 h 6858000"/>
              <a:gd name="connsiteX5" fmla="*/ 6096000 w 6096000"/>
              <a:gd name="connsiteY5" fmla="*/ 0 h 6858000"/>
              <a:gd name="connsiteX6" fmla="*/ 6096000 w 6096000"/>
              <a:gd name="connsiteY6" fmla="*/ 711220 h 6858000"/>
              <a:gd name="connsiteX7" fmla="*/ 6096000 w 6096000"/>
              <a:gd name="connsiteY7" fmla="*/ 1391920 h 6858000"/>
              <a:gd name="connsiteX8" fmla="*/ 6096000 w 6096000"/>
              <a:gd name="connsiteY8" fmla="*/ 6146780 h 6858000"/>
              <a:gd name="connsiteX9" fmla="*/ 5384780 w 6096000"/>
              <a:gd name="connsiteY9" fmla="*/ 6858000 h 6858000"/>
              <a:gd name="connsiteX10" fmla="*/ 1391920 w 6096000"/>
              <a:gd name="connsiteY10" fmla="*/ 6858000 h 6858000"/>
              <a:gd name="connsiteX11" fmla="*/ 711220 w 6096000"/>
              <a:gd name="connsiteY11" fmla="*/ 6858000 h 6858000"/>
              <a:gd name="connsiteX12" fmla="*/ 0 w 6096000"/>
              <a:gd name="connsiteY12" fmla="*/ 6858000 h 6858000"/>
              <a:gd name="connsiteX13" fmla="*/ 0 w 6096000"/>
              <a:gd name="connsiteY13" fmla="*/ 5466080 h 6858000"/>
              <a:gd name="connsiteX14" fmla="*/ 0 w 6096000"/>
              <a:gd name="connsiteY14" fmla="*/ 5466080 h 6858000"/>
              <a:gd name="connsiteX15" fmla="*/ 0 w 6096000"/>
              <a:gd name="connsiteY15" fmla="*/ 1391920 h 6858000"/>
              <a:gd name="connsiteX16" fmla="*/ 0 w 6096000"/>
              <a:gd name="connsiteY16" fmla="*/ 139192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6000" h="6858000">
                <a:moveTo>
                  <a:pt x="0" y="0"/>
                </a:moveTo>
                <a:lnTo>
                  <a:pt x="1391920" y="0"/>
                </a:lnTo>
                <a:lnTo>
                  <a:pt x="1391920" y="0"/>
                </a:lnTo>
                <a:lnTo>
                  <a:pt x="4704080" y="0"/>
                </a:lnTo>
                <a:lnTo>
                  <a:pt x="5384780" y="0"/>
                </a:lnTo>
                <a:lnTo>
                  <a:pt x="6096000" y="0"/>
                </a:lnTo>
                <a:lnTo>
                  <a:pt x="6096000" y="711220"/>
                </a:lnTo>
                <a:lnTo>
                  <a:pt x="6096000" y="1391920"/>
                </a:lnTo>
                <a:lnTo>
                  <a:pt x="6096000" y="6146780"/>
                </a:lnTo>
                <a:cubicBezTo>
                  <a:pt x="6096000" y="6539576"/>
                  <a:pt x="5777576" y="6858000"/>
                  <a:pt x="5384780" y="6858000"/>
                </a:cubicBezTo>
                <a:lnTo>
                  <a:pt x="1391920" y="6858000"/>
                </a:lnTo>
                <a:lnTo>
                  <a:pt x="711220" y="6858000"/>
                </a:lnTo>
                <a:lnTo>
                  <a:pt x="0" y="6858000"/>
                </a:lnTo>
                <a:lnTo>
                  <a:pt x="0" y="5466080"/>
                </a:lnTo>
                <a:lnTo>
                  <a:pt x="0" y="5466080"/>
                </a:lnTo>
                <a:lnTo>
                  <a:pt x="0" y="1391920"/>
                </a:lnTo>
                <a:lnTo>
                  <a:pt x="0" y="1391920"/>
                </a:lnTo>
                <a:close/>
              </a:path>
            </a:pathLst>
          </a:custGeom>
          <a:solidFill>
            <a:schemeClr val="bg2"/>
          </a:solidFill>
        </p:spPr>
        <p:txBody>
          <a:bodyPr wrap="square">
            <a:noAutofit/>
          </a:bodyPr>
          <a:lstStyle/>
          <a:p>
            <a:r>
              <a:rPr lang="nb-NO"/>
              <a:t>Klikk på ikonet for å legge til et bilde</a:t>
            </a:r>
          </a:p>
        </p:txBody>
      </p:sp>
      <p:sp>
        <p:nvSpPr>
          <p:cNvPr id="2" name="Title 1">
            <a:extLst>
              <a:ext uri="{FF2B5EF4-FFF2-40B4-BE49-F238E27FC236}">
                <a16:creationId xmlns:a16="http://schemas.microsoft.com/office/drawing/2014/main" id="{597AABFB-A43B-39B6-5C39-C65603B53B81}"/>
              </a:ext>
            </a:extLst>
          </p:cNvPr>
          <p:cNvSpPr>
            <a:spLocks noGrp="1"/>
          </p:cNvSpPr>
          <p:nvPr>
            <p:ph type="title"/>
          </p:nvPr>
        </p:nvSpPr>
        <p:spPr>
          <a:xfrm>
            <a:off x="6096000" y="620713"/>
            <a:ext cx="5400675" cy="1044575"/>
          </a:xfrm>
        </p:spPr>
        <p:txBody>
          <a:bodyPr lIns="360000" rIns="0" anchor="ctr" anchorCtr="0">
            <a:noAutofit/>
          </a:bodyPr>
          <a:lstStyle>
            <a:lvl1pPr>
              <a:defRPr sz="3600"/>
            </a:lvl1pPr>
          </a:lstStyle>
          <a:p>
            <a:r>
              <a:rPr lang="nb-NO"/>
              <a:t>Klikk for å redigere tittelstil</a:t>
            </a:r>
            <a:endParaRPr lang="nb-NO" dirty="0"/>
          </a:p>
        </p:txBody>
      </p:sp>
      <p:sp>
        <p:nvSpPr>
          <p:cNvPr id="3" name="Content Placeholder 2">
            <a:extLst>
              <a:ext uri="{FF2B5EF4-FFF2-40B4-BE49-F238E27FC236}">
                <a16:creationId xmlns:a16="http://schemas.microsoft.com/office/drawing/2014/main" id="{B9CF4C90-63C2-709C-872A-EC3FE3414A4B}"/>
              </a:ext>
            </a:extLst>
          </p:cNvPr>
          <p:cNvSpPr>
            <a:spLocks noGrp="1"/>
          </p:cNvSpPr>
          <p:nvPr>
            <p:ph sz="half" idx="1"/>
          </p:nvPr>
        </p:nvSpPr>
        <p:spPr>
          <a:xfrm>
            <a:off x="6096000" y="1952625"/>
            <a:ext cx="5400675" cy="4356100"/>
          </a:xfrm>
        </p:spPr>
        <p:txBody>
          <a:bodyPr lIns="360000" rIns="0"/>
          <a:lstStyle>
            <a:lvl1pPr>
              <a:defRPr sz="2000">
                <a:latin typeface="Roboto" panose="02000000000000000000" pitchFamily="2" charset="0"/>
                <a:ea typeface="Roboto" panose="02000000000000000000" pitchFamily="2" charset="0"/>
                <a:cs typeface="Roboto" panose="02000000000000000000" pitchFamily="2" charset="0"/>
              </a:defRPr>
            </a:lvl1pPr>
            <a:lvl2pPr>
              <a:lnSpc>
                <a:spcPct val="110000"/>
              </a:lnSpc>
              <a:defRPr sz="1600">
                <a:latin typeface="Roboto" panose="02000000000000000000" pitchFamily="2" charset="0"/>
                <a:ea typeface="Roboto" panose="02000000000000000000" pitchFamily="2" charset="0"/>
                <a:cs typeface="Roboto" panose="02000000000000000000" pitchFamily="2" charset="0"/>
              </a:defRPr>
            </a:lvl2pPr>
            <a:lvl3pPr>
              <a:lnSpc>
                <a:spcPct val="110000"/>
              </a:lnSpc>
              <a:defRPr sz="1600">
                <a:latin typeface="Roboto" panose="02000000000000000000" pitchFamily="2" charset="0"/>
                <a:ea typeface="Roboto" panose="02000000000000000000" pitchFamily="2" charset="0"/>
                <a:cs typeface="Roboto" panose="02000000000000000000" pitchFamily="2" charset="0"/>
              </a:defRPr>
            </a:lvl3pPr>
            <a:lvl4pPr>
              <a:lnSpc>
                <a:spcPct val="110000"/>
              </a:lnSpc>
              <a:defRPr sz="1600">
                <a:latin typeface="Roboto" panose="02000000000000000000" pitchFamily="2" charset="0"/>
                <a:ea typeface="Roboto" panose="02000000000000000000" pitchFamily="2" charset="0"/>
                <a:cs typeface="Roboto" panose="02000000000000000000" pitchFamily="2" charset="0"/>
              </a:defRPr>
            </a:lvl4pPr>
            <a:lvl5pPr>
              <a:lnSpc>
                <a:spcPct val="110000"/>
              </a:lnSpc>
              <a:defRPr sz="1600">
                <a:latin typeface="Roboto" panose="02000000000000000000" pitchFamily="2" charset="0"/>
                <a:ea typeface="Roboto" panose="02000000000000000000" pitchFamily="2" charset="0"/>
                <a:cs typeface="Roboto" panose="02000000000000000000" pitchFamily="2"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Date Placeholder 4">
            <a:extLst>
              <a:ext uri="{FF2B5EF4-FFF2-40B4-BE49-F238E27FC236}">
                <a16:creationId xmlns:a16="http://schemas.microsoft.com/office/drawing/2014/main" id="{1E07F0A7-4F91-0952-D11B-33CAE156358F}"/>
              </a:ext>
            </a:extLst>
          </p:cNvPr>
          <p:cNvSpPr>
            <a:spLocks noGrp="1"/>
          </p:cNvSpPr>
          <p:nvPr>
            <p:ph type="dt" sz="half" idx="10"/>
          </p:nvPr>
        </p:nvSpPr>
        <p:spPr/>
        <p:txBody>
          <a:bodyPr/>
          <a:lstStyle/>
          <a:p>
            <a:fld id="{627EAA37-63C9-D54C-88DE-7E076412D0FF}" type="datetime1">
              <a:rPr lang="nb-NO" smtClean="0"/>
              <a:t>30.04.2026</a:t>
            </a:fld>
            <a:endParaRPr lang="nb-NO"/>
          </a:p>
        </p:txBody>
      </p:sp>
      <p:sp>
        <p:nvSpPr>
          <p:cNvPr id="6" name="Footer Placeholder 5">
            <a:extLst>
              <a:ext uri="{FF2B5EF4-FFF2-40B4-BE49-F238E27FC236}">
                <a16:creationId xmlns:a16="http://schemas.microsoft.com/office/drawing/2014/main" id="{A69ADB7D-4B47-2A51-5ED7-8458F24EE48B}"/>
              </a:ext>
            </a:extLst>
          </p:cNvPr>
          <p:cNvSpPr>
            <a:spLocks noGrp="1"/>
          </p:cNvSpPr>
          <p:nvPr>
            <p:ph type="ftr" sz="quarter" idx="11"/>
          </p:nvPr>
        </p:nvSpPr>
        <p:spPr/>
        <p:txBody>
          <a:bodyPr/>
          <a:lstStyle/>
          <a:p>
            <a:r>
              <a:rPr lang="nb-NO"/>
              <a:t>Ny PPT-mal, Helsedirektoratet</a:t>
            </a:r>
          </a:p>
        </p:txBody>
      </p:sp>
      <p:sp>
        <p:nvSpPr>
          <p:cNvPr id="7" name="Slide Number Placeholder 6">
            <a:extLst>
              <a:ext uri="{FF2B5EF4-FFF2-40B4-BE49-F238E27FC236}">
                <a16:creationId xmlns:a16="http://schemas.microsoft.com/office/drawing/2014/main" id="{96F29663-9401-CCED-CB5B-26BB9CC1A17B}"/>
              </a:ext>
            </a:extLst>
          </p:cNvPr>
          <p:cNvSpPr>
            <a:spLocks noGrp="1"/>
          </p:cNvSpPr>
          <p:nvPr>
            <p:ph type="sldNum" sz="quarter" idx="12"/>
          </p:nvPr>
        </p:nvSpPr>
        <p:spPr/>
        <p:txBody>
          <a:bodyPr/>
          <a:lstStyle/>
          <a:p>
            <a:fld id="{341FD356-1CC0-514B-B5D9-F98600AAE6F5}" type="slidenum">
              <a:rPr lang="nb-NO" smtClean="0"/>
              <a:t>‹#›</a:t>
            </a:fld>
            <a:endParaRPr lang="nb-NO"/>
          </a:p>
        </p:txBody>
      </p:sp>
      <p:sp>
        <p:nvSpPr>
          <p:cNvPr id="4" name="Round Single Corner of Rectangle 3">
            <a:extLst>
              <a:ext uri="{FF2B5EF4-FFF2-40B4-BE49-F238E27FC236}">
                <a16:creationId xmlns:a16="http://schemas.microsoft.com/office/drawing/2014/main" id="{742B878D-23A1-0AD0-583E-B3FD14D3EA7E}"/>
              </a:ext>
            </a:extLst>
          </p:cNvPr>
          <p:cNvSpPr/>
          <p:nvPr userDrawn="1"/>
        </p:nvSpPr>
        <p:spPr>
          <a:xfrm flipH="1">
            <a:off x="6484589" y="342043"/>
            <a:ext cx="270000" cy="90000"/>
          </a:xfrm>
          <a:prstGeom prst="round1Rect">
            <a:avLst>
              <a:gd name="adj" fmla="val 448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111309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6F2819A8-0ED9-4A3E-AA19-1D676349CA6A}" type="datetimeFigureOut">
              <a:rPr lang="nb-NO" smtClean="0"/>
              <a:t>30.04.2026</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A3C23BD7-07CB-4A32-9390-9371AA54B945}" type="slidenum">
              <a:rPr lang="nb-NO" smtClean="0"/>
              <a:t>‹#›</a:t>
            </a:fld>
            <a:endParaRPr lang="nb-NO"/>
          </a:p>
        </p:txBody>
      </p:sp>
    </p:spTree>
    <p:extLst>
      <p:ext uri="{BB962C8B-B14F-4D97-AF65-F5344CB8AC3E}">
        <p14:creationId xmlns:p14="http://schemas.microsoft.com/office/powerpoint/2010/main" val="8802499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odelt h, mørk">
    <p:bg>
      <p:bgPr>
        <a:solidFill>
          <a:schemeClr val="accent2"/>
        </a:solid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B84510D-1EE6-67E5-AD5F-79E799FC6DD5}"/>
              </a:ext>
            </a:extLst>
          </p:cNvPr>
          <p:cNvSpPr>
            <a:spLocks noGrp="1"/>
          </p:cNvSpPr>
          <p:nvPr>
            <p:ph type="pic" sz="quarter" idx="13"/>
          </p:nvPr>
        </p:nvSpPr>
        <p:spPr>
          <a:xfrm>
            <a:off x="0" y="0"/>
            <a:ext cx="6096000" cy="6858000"/>
          </a:xfrm>
          <a:custGeom>
            <a:avLst/>
            <a:gdLst>
              <a:gd name="connsiteX0" fmla="*/ 0 w 6096000"/>
              <a:gd name="connsiteY0" fmla="*/ 0 h 6858000"/>
              <a:gd name="connsiteX1" fmla="*/ 1391920 w 6096000"/>
              <a:gd name="connsiteY1" fmla="*/ 0 h 6858000"/>
              <a:gd name="connsiteX2" fmla="*/ 1391920 w 6096000"/>
              <a:gd name="connsiteY2" fmla="*/ 0 h 6858000"/>
              <a:gd name="connsiteX3" fmla="*/ 4704080 w 6096000"/>
              <a:gd name="connsiteY3" fmla="*/ 0 h 6858000"/>
              <a:gd name="connsiteX4" fmla="*/ 5384780 w 6096000"/>
              <a:gd name="connsiteY4" fmla="*/ 0 h 6858000"/>
              <a:gd name="connsiteX5" fmla="*/ 6096000 w 6096000"/>
              <a:gd name="connsiteY5" fmla="*/ 0 h 6858000"/>
              <a:gd name="connsiteX6" fmla="*/ 6096000 w 6096000"/>
              <a:gd name="connsiteY6" fmla="*/ 711220 h 6858000"/>
              <a:gd name="connsiteX7" fmla="*/ 6096000 w 6096000"/>
              <a:gd name="connsiteY7" fmla="*/ 1391920 h 6858000"/>
              <a:gd name="connsiteX8" fmla="*/ 6096000 w 6096000"/>
              <a:gd name="connsiteY8" fmla="*/ 6146780 h 6858000"/>
              <a:gd name="connsiteX9" fmla="*/ 5384780 w 6096000"/>
              <a:gd name="connsiteY9" fmla="*/ 6858000 h 6858000"/>
              <a:gd name="connsiteX10" fmla="*/ 1391920 w 6096000"/>
              <a:gd name="connsiteY10" fmla="*/ 6858000 h 6858000"/>
              <a:gd name="connsiteX11" fmla="*/ 711220 w 6096000"/>
              <a:gd name="connsiteY11" fmla="*/ 6858000 h 6858000"/>
              <a:gd name="connsiteX12" fmla="*/ 0 w 6096000"/>
              <a:gd name="connsiteY12" fmla="*/ 6858000 h 6858000"/>
              <a:gd name="connsiteX13" fmla="*/ 0 w 6096000"/>
              <a:gd name="connsiteY13" fmla="*/ 5466080 h 6858000"/>
              <a:gd name="connsiteX14" fmla="*/ 0 w 6096000"/>
              <a:gd name="connsiteY14" fmla="*/ 5466080 h 6858000"/>
              <a:gd name="connsiteX15" fmla="*/ 0 w 6096000"/>
              <a:gd name="connsiteY15" fmla="*/ 1391920 h 6858000"/>
              <a:gd name="connsiteX16" fmla="*/ 0 w 6096000"/>
              <a:gd name="connsiteY16" fmla="*/ 139192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6000" h="6858000">
                <a:moveTo>
                  <a:pt x="0" y="0"/>
                </a:moveTo>
                <a:lnTo>
                  <a:pt x="1391920" y="0"/>
                </a:lnTo>
                <a:lnTo>
                  <a:pt x="1391920" y="0"/>
                </a:lnTo>
                <a:lnTo>
                  <a:pt x="4704080" y="0"/>
                </a:lnTo>
                <a:lnTo>
                  <a:pt x="5384780" y="0"/>
                </a:lnTo>
                <a:lnTo>
                  <a:pt x="6096000" y="0"/>
                </a:lnTo>
                <a:lnTo>
                  <a:pt x="6096000" y="711220"/>
                </a:lnTo>
                <a:lnTo>
                  <a:pt x="6096000" y="1391920"/>
                </a:lnTo>
                <a:lnTo>
                  <a:pt x="6096000" y="6146780"/>
                </a:lnTo>
                <a:cubicBezTo>
                  <a:pt x="6096000" y="6539576"/>
                  <a:pt x="5777576" y="6858000"/>
                  <a:pt x="5384780" y="6858000"/>
                </a:cubicBezTo>
                <a:lnTo>
                  <a:pt x="1391920" y="6858000"/>
                </a:lnTo>
                <a:lnTo>
                  <a:pt x="711220" y="6858000"/>
                </a:lnTo>
                <a:lnTo>
                  <a:pt x="0" y="6858000"/>
                </a:lnTo>
                <a:lnTo>
                  <a:pt x="0" y="5466080"/>
                </a:lnTo>
                <a:lnTo>
                  <a:pt x="0" y="5466080"/>
                </a:lnTo>
                <a:lnTo>
                  <a:pt x="0" y="1391920"/>
                </a:lnTo>
                <a:lnTo>
                  <a:pt x="0" y="1391920"/>
                </a:lnTo>
                <a:close/>
              </a:path>
            </a:pathLst>
          </a:custGeom>
          <a:solidFill>
            <a:schemeClr val="bg2"/>
          </a:solidFill>
        </p:spPr>
        <p:txBody>
          <a:bodyPr wrap="square">
            <a:noAutofit/>
          </a:bodyPr>
          <a:lstStyle/>
          <a:p>
            <a:r>
              <a:rPr lang="nb-NO"/>
              <a:t>Klikk på ikonet for å legge til et bilde</a:t>
            </a:r>
          </a:p>
        </p:txBody>
      </p:sp>
      <p:sp>
        <p:nvSpPr>
          <p:cNvPr id="2" name="Title 1">
            <a:extLst>
              <a:ext uri="{FF2B5EF4-FFF2-40B4-BE49-F238E27FC236}">
                <a16:creationId xmlns:a16="http://schemas.microsoft.com/office/drawing/2014/main" id="{597AABFB-A43B-39B6-5C39-C65603B53B81}"/>
              </a:ext>
            </a:extLst>
          </p:cNvPr>
          <p:cNvSpPr>
            <a:spLocks noGrp="1"/>
          </p:cNvSpPr>
          <p:nvPr>
            <p:ph type="title"/>
          </p:nvPr>
        </p:nvSpPr>
        <p:spPr>
          <a:xfrm>
            <a:off x="6096000" y="620713"/>
            <a:ext cx="5400675" cy="1044575"/>
          </a:xfrm>
        </p:spPr>
        <p:txBody>
          <a:bodyPr lIns="360000" rIns="0" anchor="ctr" anchorCtr="0">
            <a:noAutofit/>
          </a:bodyPr>
          <a:lstStyle>
            <a:lvl1pPr>
              <a:defRPr sz="3600">
                <a:solidFill>
                  <a:schemeClr val="bg1"/>
                </a:solidFill>
              </a:defRPr>
            </a:lvl1pPr>
          </a:lstStyle>
          <a:p>
            <a:r>
              <a:rPr lang="nb-NO"/>
              <a:t>Klikk for å redigere tittelstil</a:t>
            </a:r>
            <a:endParaRPr lang="nb-NO" dirty="0"/>
          </a:p>
        </p:txBody>
      </p:sp>
      <p:sp>
        <p:nvSpPr>
          <p:cNvPr id="3" name="Content Placeholder 2">
            <a:extLst>
              <a:ext uri="{FF2B5EF4-FFF2-40B4-BE49-F238E27FC236}">
                <a16:creationId xmlns:a16="http://schemas.microsoft.com/office/drawing/2014/main" id="{B9CF4C90-63C2-709C-872A-EC3FE3414A4B}"/>
              </a:ext>
            </a:extLst>
          </p:cNvPr>
          <p:cNvSpPr>
            <a:spLocks noGrp="1"/>
          </p:cNvSpPr>
          <p:nvPr>
            <p:ph sz="half" idx="1"/>
          </p:nvPr>
        </p:nvSpPr>
        <p:spPr>
          <a:xfrm>
            <a:off x="6096000" y="1952625"/>
            <a:ext cx="5400675" cy="4356100"/>
          </a:xfrm>
        </p:spPr>
        <p:txBody>
          <a:bodyPr lIns="360000" rIns="0"/>
          <a:lstStyle>
            <a:lvl1pPr>
              <a:defRPr sz="2000">
                <a:solidFill>
                  <a:schemeClr val="bg1"/>
                </a:solidFill>
                <a:latin typeface="Roboto" panose="02000000000000000000" pitchFamily="2" charset="0"/>
                <a:ea typeface="Roboto" panose="02000000000000000000" pitchFamily="2" charset="0"/>
                <a:cs typeface="Roboto" panose="02000000000000000000" pitchFamily="2" charset="0"/>
              </a:defRPr>
            </a:lvl1pPr>
            <a:lvl2pPr>
              <a:lnSpc>
                <a:spcPct val="110000"/>
              </a:lnSpc>
              <a:defRPr sz="1600">
                <a:solidFill>
                  <a:schemeClr val="bg1"/>
                </a:solidFill>
                <a:latin typeface="Roboto" panose="02000000000000000000" pitchFamily="2" charset="0"/>
                <a:ea typeface="Roboto" panose="02000000000000000000" pitchFamily="2" charset="0"/>
                <a:cs typeface="Roboto" panose="02000000000000000000" pitchFamily="2" charset="0"/>
              </a:defRPr>
            </a:lvl2pPr>
            <a:lvl3pPr>
              <a:lnSpc>
                <a:spcPct val="110000"/>
              </a:lnSpc>
              <a:defRPr sz="1600">
                <a:solidFill>
                  <a:schemeClr val="bg1"/>
                </a:solidFill>
                <a:latin typeface="Roboto" panose="02000000000000000000" pitchFamily="2" charset="0"/>
                <a:ea typeface="Roboto" panose="02000000000000000000" pitchFamily="2" charset="0"/>
                <a:cs typeface="Roboto" panose="02000000000000000000" pitchFamily="2" charset="0"/>
              </a:defRPr>
            </a:lvl3pPr>
            <a:lvl4pPr>
              <a:lnSpc>
                <a:spcPct val="110000"/>
              </a:lnSpc>
              <a:defRPr sz="1600">
                <a:solidFill>
                  <a:schemeClr val="bg1"/>
                </a:solidFill>
                <a:latin typeface="Roboto" panose="02000000000000000000" pitchFamily="2" charset="0"/>
                <a:ea typeface="Roboto" panose="02000000000000000000" pitchFamily="2" charset="0"/>
                <a:cs typeface="Roboto" panose="02000000000000000000" pitchFamily="2" charset="0"/>
              </a:defRPr>
            </a:lvl4pPr>
            <a:lvl5pPr>
              <a:lnSpc>
                <a:spcPct val="110000"/>
              </a:lnSpc>
              <a:defRPr sz="16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Date Placeholder 4">
            <a:extLst>
              <a:ext uri="{FF2B5EF4-FFF2-40B4-BE49-F238E27FC236}">
                <a16:creationId xmlns:a16="http://schemas.microsoft.com/office/drawing/2014/main" id="{1E07F0A7-4F91-0952-D11B-33CAE156358F}"/>
              </a:ext>
            </a:extLst>
          </p:cNvPr>
          <p:cNvSpPr>
            <a:spLocks noGrp="1"/>
          </p:cNvSpPr>
          <p:nvPr>
            <p:ph type="dt" sz="half" idx="10"/>
          </p:nvPr>
        </p:nvSpPr>
        <p:spPr/>
        <p:txBody>
          <a:bodyPr/>
          <a:lstStyle>
            <a:lvl1pPr>
              <a:defRPr>
                <a:solidFill>
                  <a:schemeClr val="bg1"/>
                </a:solidFill>
              </a:defRPr>
            </a:lvl1pPr>
          </a:lstStyle>
          <a:p>
            <a:fld id="{0C466378-85C8-CF42-8983-62440D53EDAD}" type="datetime1">
              <a:rPr lang="nb-NO" smtClean="0"/>
              <a:t>30.04.2026</a:t>
            </a:fld>
            <a:endParaRPr lang="nb-NO" dirty="0"/>
          </a:p>
        </p:txBody>
      </p:sp>
      <p:sp>
        <p:nvSpPr>
          <p:cNvPr id="6" name="Footer Placeholder 5">
            <a:extLst>
              <a:ext uri="{FF2B5EF4-FFF2-40B4-BE49-F238E27FC236}">
                <a16:creationId xmlns:a16="http://schemas.microsoft.com/office/drawing/2014/main" id="{A69ADB7D-4B47-2A51-5ED7-8458F24EE48B}"/>
              </a:ext>
            </a:extLst>
          </p:cNvPr>
          <p:cNvSpPr>
            <a:spLocks noGrp="1"/>
          </p:cNvSpPr>
          <p:nvPr>
            <p:ph type="ftr" sz="quarter" idx="11"/>
          </p:nvPr>
        </p:nvSpPr>
        <p:spPr/>
        <p:txBody>
          <a:bodyPr/>
          <a:lstStyle>
            <a:lvl1pPr>
              <a:defRPr>
                <a:solidFill>
                  <a:schemeClr val="bg2"/>
                </a:solidFill>
              </a:defRPr>
            </a:lvl1pPr>
          </a:lstStyle>
          <a:p>
            <a:r>
              <a:rPr lang="nb-NO"/>
              <a:t>Ny PPT-mal, Helsedirektoratet</a:t>
            </a:r>
            <a:endParaRPr lang="nb-NO" dirty="0"/>
          </a:p>
        </p:txBody>
      </p:sp>
      <p:sp>
        <p:nvSpPr>
          <p:cNvPr id="7" name="Slide Number Placeholder 6">
            <a:extLst>
              <a:ext uri="{FF2B5EF4-FFF2-40B4-BE49-F238E27FC236}">
                <a16:creationId xmlns:a16="http://schemas.microsoft.com/office/drawing/2014/main" id="{96F29663-9401-CCED-CB5B-26BB9CC1A17B}"/>
              </a:ext>
            </a:extLst>
          </p:cNvPr>
          <p:cNvSpPr>
            <a:spLocks noGrp="1"/>
          </p:cNvSpPr>
          <p:nvPr>
            <p:ph type="sldNum" sz="quarter" idx="12"/>
          </p:nvPr>
        </p:nvSpPr>
        <p:spPr/>
        <p:txBody>
          <a:bodyPr/>
          <a:lstStyle>
            <a:lvl1pPr>
              <a:defRPr>
                <a:solidFill>
                  <a:schemeClr val="bg1"/>
                </a:solidFill>
              </a:defRPr>
            </a:lvl1pPr>
          </a:lstStyle>
          <a:p>
            <a:fld id="{341FD356-1CC0-514B-B5D9-F98600AAE6F5}" type="slidenum">
              <a:rPr lang="nb-NO" smtClean="0"/>
              <a:pPr/>
              <a:t>‹#›</a:t>
            </a:fld>
            <a:endParaRPr lang="nb-NO" dirty="0"/>
          </a:p>
        </p:txBody>
      </p:sp>
      <p:sp>
        <p:nvSpPr>
          <p:cNvPr id="4" name="Round Single Corner of Rectangle 3">
            <a:extLst>
              <a:ext uri="{FF2B5EF4-FFF2-40B4-BE49-F238E27FC236}">
                <a16:creationId xmlns:a16="http://schemas.microsoft.com/office/drawing/2014/main" id="{14EF65F3-88E0-0EC5-73A6-793D79DFE206}"/>
              </a:ext>
            </a:extLst>
          </p:cNvPr>
          <p:cNvSpPr/>
          <p:nvPr userDrawn="1"/>
        </p:nvSpPr>
        <p:spPr>
          <a:xfrm flipH="1">
            <a:off x="6484589" y="342043"/>
            <a:ext cx="270000" cy="90000"/>
          </a:xfrm>
          <a:prstGeom prst="round1Rect">
            <a:avLst>
              <a:gd name="adj" fmla="val 4488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853538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eldekk bilde, liten tekstblokk">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5F352013-EA5A-9DF7-ECA6-48E28A9F3FB9}"/>
              </a:ext>
            </a:extLst>
          </p:cNvPr>
          <p:cNvSpPr>
            <a:spLocks noGrp="1"/>
          </p:cNvSpPr>
          <p:nvPr>
            <p:ph type="pic" sz="quarter" idx="13"/>
          </p:nvPr>
        </p:nvSpPr>
        <p:spPr>
          <a:xfrm>
            <a:off x="-1" y="0"/>
            <a:ext cx="12192001" cy="6858000"/>
          </a:xfrm>
          <a:solidFill>
            <a:schemeClr val="bg2"/>
          </a:solidFill>
        </p:spPr>
        <p:txBody>
          <a:bodyPr/>
          <a:lstStyle/>
          <a:p>
            <a:r>
              <a:rPr lang="nb-NO"/>
              <a:t>Klikk på ikonet for å legge til et bilde</a:t>
            </a:r>
          </a:p>
        </p:txBody>
      </p:sp>
      <p:sp>
        <p:nvSpPr>
          <p:cNvPr id="3" name="Date Placeholder 2">
            <a:extLst>
              <a:ext uri="{FF2B5EF4-FFF2-40B4-BE49-F238E27FC236}">
                <a16:creationId xmlns:a16="http://schemas.microsoft.com/office/drawing/2014/main" id="{08886E30-E647-A7B1-20FD-2D7AE67DA371}"/>
              </a:ext>
            </a:extLst>
          </p:cNvPr>
          <p:cNvSpPr>
            <a:spLocks noGrp="1"/>
          </p:cNvSpPr>
          <p:nvPr>
            <p:ph type="dt" sz="half" idx="10"/>
          </p:nvPr>
        </p:nvSpPr>
        <p:spPr/>
        <p:txBody>
          <a:bodyPr/>
          <a:lstStyle/>
          <a:p>
            <a:fld id="{3C8B56E5-92AC-214D-8371-2C178D19EF3B}" type="datetime1">
              <a:rPr lang="nb-NO" smtClean="0"/>
              <a:t>30.04.2026</a:t>
            </a:fld>
            <a:endParaRPr lang="nb-NO" dirty="0"/>
          </a:p>
        </p:txBody>
      </p:sp>
      <p:sp>
        <p:nvSpPr>
          <p:cNvPr id="4" name="Footer Placeholder 3">
            <a:extLst>
              <a:ext uri="{FF2B5EF4-FFF2-40B4-BE49-F238E27FC236}">
                <a16:creationId xmlns:a16="http://schemas.microsoft.com/office/drawing/2014/main" id="{C1C4546F-4602-94E2-3EE7-C9A968699A48}"/>
              </a:ext>
            </a:extLst>
          </p:cNvPr>
          <p:cNvSpPr>
            <a:spLocks noGrp="1"/>
          </p:cNvSpPr>
          <p:nvPr>
            <p:ph type="ftr" sz="quarter" idx="11"/>
          </p:nvPr>
        </p:nvSpPr>
        <p:spPr/>
        <p:txBody>
          <a:bodyPr/>
          <a:lstStyle/>
          <a:p>
            <a:r>
              <a:rPr lang="nb-NO"/>
              <a:t>Ny PPT-mal, Helsedirektoratet</a:t>
            </a:r>
            <a:endParaRPr lang="nb-NO" dirty="0"/>
          </a:p>
        </p:txBody>
      </p:sp>
      <p:sp>
        <p:nvSpPr>
          <p:cNvPr id="5" name="Slide Number Placeholder 4">
            <a:extLst>
              <a:ext uri="{FF2B5EF4-FFF2-40B4-BE49-F238E27FC236}">
                <a16:creationId xmlns:a16="http://schemas.microsoft.com/office/drawing/2014/main" id="{9EB6D611-E0DF-AAEA-6369-E3B0EE39B47C}"/>
              </a:ext>
            </a:extLst>
          </p:cNvPr>
          <p:cNvSpPr>
            <a:spLocks noGrp="1"/>
          </p:cNvSpPr>
          <p:nvPr>
            <p:ph type="sldNum" sz="quarter" idx="12"/>
          </p:nvPr>
        </p:nvSpPr>
        <p:spPr/>
        <p:txBody>
          <a:bodyPr/>
          <a:lstStyle/>
          <a:p>
            <a:fld id="{341FD356-1CC0-514B-B5D9-F98600AAE6F5}" type="slidenum">
              <a:rPr lang="nb-NO" smtClean="0"/>
              <a:pPr/>
              <a:t>‹#›</a:t>
            </a:fld>
            <a:endParaRPr lang="nb-NO" dirty="0"/>
          </a:p>
        </p:txBody>
      </p:sp>
      <p:sp>
        <p:nvSpPr>
          <p:cNvPr id="8" name="Text Placeholder 7">
            <a:extLst>
              <a:ext uri="{FF2B5EF4-FFF2-40B4-BE49-F238E27FC236}">
                <a16:creationId xmlns:a16="http://schemas.microsoft.com/office/drawing/2014/main" id="{48191E82-2792-D04C-A995-820EA7D9137C}"/>
              </a:ext>
            </a:extLst>
          </p:cNvPr>
          <p:cNvSpPr>
            <a:spLocks noGrp="1"/>
          </p:cNvSpPr>
          <p:nvPr>
            <p:ph type="body" sz="quarter" idx="14"/>
          </p:nvPr>
        </p:nvSpPr>
        <p:spPr>
          <a:xfrm>
            <a:off x="8256588" y="620713"/>
            <a:ext cx="3240000" cy="3095625"/>
          </a:xfrm>
          <a:prstGeom prst="round1Rect">
            <a:avLst>
              <a:gd name="adj" fmla="val 13671"/>
            </a:avLst>
          </a:prstGeom>
          <a:solidFill>
            <a:schemeClr val="bg1"/>
          </a:solidFill>
        </p:spPr>
        <p:txBody>
          <a:bodyPr lIns="288000" tIns="720000" rIns="288000" bIns="288000">
            <a:normAutofit/>
          </a:bodyPr>
          <a:lstStyle>
            <a:lvl1pPr marL="0" indent="-270000">
              <a:lnSpc>
                <a:spcPct val="120000"/>
              </a:lnSpc>
              <a:spcBef>
                <a:spcPts val="500"/>
              </a:spcBef>
              <a:buNone/>
              <a:defRPr sz="1800"/>
            </a:lvl1pPr>
            <a:lvl2pPr marL="0" indent="-270000">
              <a:lnSpc>
                <a:spcPct val="100000"/>
              </a:lnSpc>
              <a:spcBef>
                <a:spcPts val="500"/>
              </a:spcBef>
              <a:buFont typeface="Arial" panose="020B0604020202020204" pitchFamily="34" charset="0"/>
              <a:buChar char="•"/>
              <a:defRPr sz="1600"/>
            </a:lvl2pPr>
            <a:lvl3pPr marL="491400" indent="0">
              <a:buNone/>
              <a:defRPr sz="2400"/>
            </a:lvl3pPr>
            <a:lvl4pPr marL="707400" indent="0">
              <a:buNone/>
              <a:defRPr sz="2400"/>
            </a:lvl4pPr>
            <a:lvl5pPr marL="923400" indent="0">
              <a:buNone/>
              <a:defRPr sz="2400"/>
            </a:lvl5pPr>
          </a:lstStyle>
          <a:p>
            <a:pPr lvl="0"/>
            <a:r>
              <a:rPr lang="nb-NO"/>
              <a:t>Klikk for å redigere tekststiler i malen</a:t>
            </a:r>
          </a:p>
          <a:p>
            <a:pPr lvl="1"/>
            <a:r>
              <a:rPr lang="nb-NO"/>
              <a:t>Andre nivå</a:t>
            </a:r>
          </a:p>
        </p:txBody>
      </p:sp>
      <p:sp>
        <p:nvSpPr>
          <p:cNvPr id="10" name="TextBox 9">
            <a:extLst>
              <a:ext uri="{FF2B5EF4-FFF2-40B4-BE49-F238E27FC236}">
                <a16:creationId xmlns:a16="http://schemas.microsoft.com/office/drawing/2014/main" id="{699A2402-4AD5-7C27-A860-2798A9BEEE11}"/>
              </a:ext>
            </a:extLst>
          </p:cNvPr>
          <p:cNvSpPr txBox="1"/>
          <p:nvPr userDrawn="1"/>
        </p:nvSpPr>
        <p:spPr>
          <a:xfrm>
            <a:off x="12313919" y="549275"/>
            <a:ext cx="1802675" cy="923330"/>
          </a:xfrm>
          <a:prstGeom prst="rect">
            <a:avLst/>
          </a:prstGeom>
          <a:noFill/>
        </p:spPr>
        <p:txBody>
          <a:bodyPr wrap="square" lIns="0" tIns="0" rIns="0" bIns="0" rtlCol="0">
            <a:spAutoFit/>
          </a:bodyPr>
          <a:lstStyle/>
          <a:p>
            <a:pPr algn="l"/>
            <a:r>
              <a:rPr lang="nb-NO" sz="1200" dirty="0">
                <a:latin typeface="Roboto" panose="02000000000000000000" pitchFamily="2" charset="0"/>
                <a:ea typeface="Roboto" panose="02000000000000000000" pitchFamily="2" charset="0"/>
                <a:cs typeface="Roboto" panose="02000000000000000000" pitchFamily="2" charset="0"/>
              </a:rPr>
              <a:t>Blokken plasseres i det hjørnet som passer bildet best.</a:t>
            </a:r>
          </a:p>
          <a:p>
            <a:pPr algn="l"/>
            <a:endParaRPr lang="nb-NO" sz="1200" dirty="0">
              <a:latin typeface="Roboto" panose="02000000000000000000" pitchFamily="2" charset="0"/>
              <a:ea typeface="Roboto" panose="02000000000000000000" pitchFamily="2" charset="0"/>
              <a:cs typeface="Roboto" panose="02000000000000000000" pitchFamily="2" charset="0"/>
            </a:endParaRPr>
          </a:p>
          <a:p>
            <a:pPr algn="l"/>
            <a:r>
              <a:rPr lang="nb-NO" sz="1200" b="1" dirty="0">
                <a:latin typeface="Roboto" panose="02000000000000000000" pitchFamily="2" charset="0"/>
                <a:ea typeface="Roboto" panose="02000000000000000000" pitchFamily="2" charset="0"/>
                <a:cs typeface="Roboto" panose="02000000000000000000" pitchFamily="2" charset="0"/>
              </a:rPr>
              <a:t>NB. Bruk guides!</a:t>
            </a:r>
          </a:p>
        </p:txBody>
      </p:sp>
      <p:sp>
        <p:nvSpPr>
          <p:cNvPr id="6" name="Round Single Corner of Rectangle 5">
            <a:extLst>
              <a:ext uri="{FF2B5EF4-FFF2-40B4-BE49-F238E27FC236}">
                <a16:creationId xmlns:a16="http://schemas.microsoft.com/office/drawing/2014/main" id="{E93EA0C8-C9F2-0DB4-2564-95701A0A8036}"/>
              </a:ext>
            </a:extLst>
          </p:cNvPr>
          <p:cNvSpPr/>
          <p:nvPr userDrawn="1"/>
        </p:nvSpPr>
        <p:spPr>
          <a:xfrm flipH="1">
            <a:off x="8572711" y="927407"/>
            <a:ext cx="270000" cy="90000"/>
          </a:xfrm>
          <a:prstGeom prst="round1Rect">
            <a:avLst>
              <a:gd name="adj" fmla="val 4488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6102629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Heldekk bilde, stor tekstblokk">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5F352013-EA5A-9DF7-ECA6-48E28A9F3FB9}"/>
              </a:ext>
            </a:extLst>
          </p:cNvPr>
          <p:cNvSpPr>
            <a:spLocks noGrp="1"/>
          </p:cNvSpPr>
          <p:nvPr>
            <p:ph type="pic" sz="quarter" idx="13"/>
          </p:nvPr>
        </p:nvSpPr>
        <p:spPr>
          <a:xfrm>
            <a:off x="-1" y="0"/>
            <a:ext cx="12192001" cy="6858000"/>
          </a:xfrm>
          <a:solidFill>
            <a:schemeClr val="bg2"/>
          </a:solidFill>
        </p:spPr>
        <p:txBody>
          <a:bodyPr/>
          <a:lstStyle/>
          <a:p>
            <a:r>
              <a:rPr lang="nb-NO"/>
              <a:t>Klikk på ikonet for å legge til et bilde</a:t>
            </a:r>
          </a:p>
        </p:txBody>
      </p:sp>
      <p:sp>
        <p:nvSpPr>
          <p:cNvPr id="8" name="Text Placeholder 7">
            <a:extLst>
              <a:ext uri="{FF2B5EF4-FFF2-40B4-BE49-F238E27FC236}">
                <a16:creationId xmlns:a16="http://schemas.microsoft.com/office/drawing/2014/main" id="{48191E82-2792-D04C-A995-820EA7D9137C}"/>
              </a:ext>
            </a:extLst>
          </p:cNvPr>
          <p:cNvSpPr>
            <a:spLocks noGrp="1"/>
          </p:cNvSpPr>
          <p:nvPr>
            <p:ph type="body" sz="quarter" idx="14"/>
          </p:nvPr>
        </p:nvSpPr>
        <p:spPr>
          <a:xfrm>
            <a:off x="6831836" y="620712"/>
            <a:ext cx="4664751" cy="4059661"/>
          </a:xfrm>
          <a:prstGeom prst="round1Rect">
            <a:avLst>
              <a:gd name="adj" fmla="val 17649"/>
            </a:avLst>
          </a:prstGeom>
          <a:solidFill>
            <a:schemeClr val="bg1"/>
          </a:solidFill>
        </p:spPr>
        <p:txBody>
          <a:bodyPr lIns="360000" tIns="1080000" rIns="288000" bIns="288000">
            <a:normAutofit/>
          </a:bodyPr>
          <a:lstStyle>
            <a:lvl1pPr marL="0" indent="0">
              <a:lnSpc>
                <a:spcPct val="100000"/>
              </a:lnSpc>
              <a:buNone/>
              <a:defRPr sz="3600" b="1">
                <a:solidFill>
                  <a:schemeClr val="accent2"/>
                </a:solidFill>
              </a:defRPr>
            </a:lvl1pPr>
            <a:lvl2pPr marL="618300" indent="-342900">
              <a:buFont typeface="Arial" panose="020B0604020202020204" pitchFamily="34" charset="0"/>
              <a:buChar char="•"/>
              <a:defRPr sz="1800"/>
            </a:lvl2pPr>
            <a:lvl3pPr marL="491400" indent="0">
              <a:buNone/>
              <a:defRPr sz="2400"/>
            </a:lvl3pPr>
            <a:lvl4pPr marL="707400" indent="0">
              <a:buNone/>
              <a:defRPr sz="2400"/>
            </a:lvl4pPr>
            <a:lvl5pPr marL="923400" indent="0">
              <a:buNone/>
              <a:defRPr sz="2400"/>
            </a:lvl5pPr>
          </a:lstStyle>
          <a:p>
            <a:pPr lvl="0"/>
            <a:r>
              <a:rPr lang="nb-NO"/>
              <a:t>Klikk for å redigere tekststiler i malen</a:t>
            </a:r>
          </a:p>
        </p:txBody>
      </p:sp>
      <p:sp>
        <p:nvSpPr>
          <p:cNvPr id="7" name="TextBox 6">
            <a:extLst>
              <a:ext uri="{FF2B5EF4-FFF2-40B4-BE49-F238E27FC236}">
                <a16:creationId xmlns:a16="http://schemas.microsoft.com/office/drawing/2014/main" id="{1A49859A-F13F-644E-5B05-EDEDB1F1CAC1}"/>
              </a:ext>
            </a:extLst>
          </p:cNvPr>
          <p:cNvSpPr txBox="1"/>
          <p:nvPr userDrawn="1"/>
        </p:nvSpPr>
        <p:spPr>
          <a:xfrm>
            <a:off x="12282388" y="858777"/>
            <a:ext cx="1802675" cy="923330"/>
          </a:xfrm>
          <a:prstGeom prst="rect">
            <a:avLst/>
          </a:prstGeom>
          <a:noFill/>
        </p:spPr>
        <p:txBody>
          <a:bodyPr wrap="square" lIns="0" tIns="0" rIns="0" bIns="0" rtlCol="0">
            <a:spAutoFit/>
          </a:bodyPr>
          <a:lstStyle/>
          <a:p>
            <a:pPr algn="l"/>
            <a:r>
              <a:rPr lang="nb-NO" sz="1200" dirty="0">
                <a:latin typeface="Roboto" panose="02000000000000000000" pitchFamily="2" charset="0"/>
                <a:ea typeface="Roboto" panose="02000000000000000000" pitchFamily="2" charset="0"/>
                <a:cs typeface="Roboto" panose="02000000000000000000" pitchFamily="2" charset="0"/>
              </a:rPr>
              <a:t>Blokken plasseres i det hjørnet som passer bildet best.</a:t>
            </a:r>
          </a:p>
          <a:p>
            <a:pPr algn="l"/>
            <a:endParaRPr lang="nb-NO" sz="1200" dirty="0">
              <a:latin typeface="Roboto" panose="02000000000000000000" pitchFamily="2" charset="0"/>
              <a:ea typeface="Roboto" panose="02000000000000000000" pitchFamily="2" charset="0"/>
              <a:cs typeface="Roboto" panose="02000000000000000000" pitchFamily="2" charset="0"/>
            </a:endParaRPr>
          </a:p>
          <a:p>
            <a:pPr algn="l"/>
            <a:r>
              <a:rPr lang="nb-NO" sz="1200" b="1" dirty="0">
                <a:latin typeface="Roboto" panose="02000000000000000000" pitchFamily="2" charset="0"/>
                <a:ea typeface="Roboto" panose="02000000000000000000" pitchFamily="2" charset="0"/>
                <a:cs typeface="Roboto" panose="02000000000000000000" pitchFamily="2" charset="0"/>
              </a:rPr>
              <a:t>NB. Bruk guides!</a:t>
            </a:r>
          </a:p>
        </p:txBody>
      </p:sp>
      <p:pic>
        <p:nvPicPr>
          <p:cNvPr id="10" name="Bilde 15">
            <a:extLst>
              <a:ext uri="{FF2B5EF4-FFF2-40B4-BE49-F238E27FC236}">
                <a16:creationId xmlns:a16="http://schemas.microsoft.com/office/drawing/2014/main" id="{6B52B9E9-DD1E-4C4C-6D16-AF98470EA67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90222" y="972339"/>
            <a:ext cx="1783903" cy="233190"/>
          </a:xfrm>
          <a:prstGeom prst="rect">
            <a:avLst/>
          </a:prstGeom>
        </p:spPr>
      </p:pic>
    </p:spTree>
    <p:extLst>
      <p:ext uri="{BB962C8B-B14F-4D97-AF65-F5344CB8AC3E}">
        <p14:creationId xmlns:p14="http://schemas.microsoft.com/office/powerpoint/2010/main" val="37502451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Egendefinert oppsett">
    <p:bg>
      <p:bgPr>
        <a:solidFill>
          <a:schemeClr val="accent2"/>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E204606-017A-D877-E2B6-991EDDD9F89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556329" y="3231000"/>
            <a:ext cx="3079343" cy="396000"/>
          </a:xfrm>
          <a:prstGeom prst="rect">
            <a:avLst/>
          </a:prstGeom>
        </p:spPr>
      </p:pic>
    </p:spTree>
    <p:extLst>
      <p:ext uri="{BB962C8B-B14F-4D97-AF65-F5344CB8AC3E}">
        <p14:creationId xmlns:p14="http://schemas.microsoft.com/office/powerpoint/2010/main" val="1347778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6F2819A8-0ED9-4A3E-AA19-1D676349CA6A}" type="datetimeFigureOut">
              <a:rPr lang="nb-NO" smtClean="0"/>
              <a:t>30.04.2026</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3C23BD7-07CB-4A32-9390-9371AA54B945}" type="slidenum">
              <a:rPr lang="nb-NO" smtClean="0"/>
              <a:t>‹#›</a:t>
            </a:fld>
            <a:endParaRPr lang="nb-NO"/>
          </a:p>
        </p:txBody>
      </p:sp>
    </p:spTree>
    <p:extLst>
      <p:ext uri="{BB962C8B-B14F-4D97-AF65-F5344CB8AC3E}">
        <p14:creationId xmlns:p14="http://schemas.microsoft.com/office/powerpoint/2010/main" val="77561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6F2819A8-0ED9-4A3E-AA19-1D676349CA6A}" type="datetimeFigureOut">
              <a:rPr lang="nb-NO" smtClean="0"/>
              <a:t>30.04.2026</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A3C23BD7-07CB-4A32-9390-9371AA54B945}" type="slidenum">
              <a:rPr lang="nb-NO" smtClean="0"/>
              <a:t>‹#›</a:t>
            </a:fld>
            <a:endParaRPr lang="nb-NO"/>
          </a:p>
        </p:txBody>
      </p:sp>
    </p:spTree>
    <p:extLst>
      <p:ext uri="{BB962C8B-B14F-4D97-AF65-F5344CB8AC3E}">
        <p14:creationId xmlns:p14="http://schemas.microsoft.com/office/powerpoint/2010/main" val="1624516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6F2819A8-0ED9-4A3E-AA19-1D676349CA6A}" type="datetimeFigureOut">
              <a:rPr lang="nb-NO" smtClean="0"/>
              <a:t>30.04.2026</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A3C23BD7-07CB-4A32-9390-9371AA54B945}" type="slidenum">
              <a:rPr lang="nb-NO" smtClean="0"/>
              <a:t>‹#›</a:t>
            </a:fld>
            <a:endParaRPr lang="nb-NO"/>
          </a:p>
        </p:txBody>
      </p:sp>
    </p:spTree>
    <p:extLst>
      <p:ext uri="{BB962C8B-B14F-4D97-AF65-F5344CB8AC3E}">
        <p14:creationId xmlns:p14="http://schemas.microsoft.com/office/powerpoint/2010/main" val="4189185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6F2819A8-0ED9-4A3E-AA19-1D676349CA6A}" type="datetimeFigureOut">
              <a:rPr lang="nb-NO" smtClean="0"/>
              <a:t>30.04.2026</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A3C23BD7-07CB-4A32-9390-9371AA54B945}" type="slidenum">
              <a:rPr lang="nb-NO" smtClean="0"/>
              <a:t>‹#›</a:t>
            </a:fld>
            <a:endParaRPr lang="nb-NO"/>
          </a:p>
        </p:txBody>
      </p:sp>
    </p:spTree>
    <p:extLst>
      <p:ext uri="{BB962C8B-B14F-4D97-AF65-F5344CB8AC3E}">
        <p14:creationId xmlns:p14="http://schemas.microsoft.com/office/powerpoint/2010/main" val="1395570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6F2819A8-0ED9-4A3E-AA19-1D676349CA6A}" type="datetimeFigureOut">
              <a:rPr lang="nb-NO" smtClean="0"/>
              <a:t>30.04.2026</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3C23BD7-07CB-4A32-9390-9371AA54B945}" type="slidenum">
              <a:rPr lang="nb-NO" smtClean="0"/>
              <a:t>‹#›</a:t>
            </a:fld>
            <a:endParaRPr lang="nb-NO"/>
          </a:p>
        </p:txBody>
      </p:sp>
    </p:spTree>
    <p:extLst>
      <p:ext uri="{BB962C8B-B14F-4D97-AF65-F5344CB8AC3E}">
        <p14:creationId xmlns:p14="http://schemas.microsoft.com/office/powerpoint/2010/main" val="1182955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6F2819A8-0ED9-4A3E-AA19-1D676349CA6A}" type="datetimeFigureOut">
              <a:rPr lang="nb-NO" smtClean="0"/>
              <a:t>30.04.2026</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A3C23BD7-07CB-4A32-9390-9371AA54B945}" type="slidenum">
              <a:rPr lang="nb-NO" smtClean="0"/>
              <a:t>‹#›</a:t>
            </a:fld>
            <a:endParaRPr lang="nb-NO"/>
          </a:p>
        </p:txBody>
      </p:sp>
    </p:spTree>
    <p:extLst>
      <p:ext uri="{BB962C8B-B14F-4D97-AF65-F5344CB8AC3E}">
        <p14:creationId xmlns:p14="http://schemas.microsoft.com/office/powerpoint/2010/main" val="4017387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theme" Target="../theme/theme2.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2819A8-0ED9-4A3E-AA19-1D676349CA6A}" type="datetimeFigureOut">
              <a:rPr lang="nb-NO" smtClean="0"/>
              <a:t>30.04.2026</a:t>
            </a:fld>
            <a:endParaRPr lang="nb-NO"/>
          </a:p>
        </p:txBody>
      </p:sp>
      <p:sp>
        <p:nvSpPr>
          <p:cNvPr id="5" name="Plassholder for bunn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C23BD7-07CB-4A32-9390-9371AA54B945}" type="slidenum">
              <a:rPr lang="nb-NO" smtClean="0"/>
              <a:t>‹#›</a:t>
            </a:fld>
            <a:endParaRPr lang="nb-NO"/>
          </a:p>
        </p:txBody>
      </p:sp>
    </p:spTree>
    <p:extLst>
      <p:ext uri="{BB962C8B-B14F-4D97-AF65-F5344CB8AC3E}">
        <p14:creationId xmlns:p14="http://schemas.microsoft.com/office/powerpoint/2010/main" val="26717242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96377E-9BCD-9C71-7D7B-E651B21FE795}"/>
              </a:ext>
            </a:extLst>
          </p:cNvPr>
          <p:cNvSpPr>
            <a:spLocks noGrp="1"/>
          </p:cNvSpPr>
          <p:nvPr>
            <p:ph type="title"/>
          </p:nvPr>
        </p:nvSpPr>
        <p:spPr>
          <a:xfrm>
            <a:off x="695271" y="620713"/>
            <a:ext cx="10801404" cy="1044575"/>
          </a:xfrm>
          <a:prstGeom prst="rect">
            <a:avLst/>
          </a:prstGeom>
        </p:spPr>
        <p:txBody>
          <a:bodyPr vert="horz" lIns="0" tIns="0" rIns="0" bIns="0" rtlCol="0" anchor="b" anchorCtr="0">
            <a:normAutofit/>
          </a:bodyPr>
          <a:lstStyle/>
          <a:p>
            <a:r>
              <a:rPr lang="nb-NO"/>
              <a:t>Klikk for å redigere tittelstil</a:t>
            </a:r>
            <a:endParaRPr lang="nb-NO" dirty="0"/>
          </a:p>
        </p:txBody>
      </p:sp>
      <p:sp>
        <p:nvSpPr>
          <p:cNvPr id="3" name="Text Placeholder 2">
            <a:extLst>
              <a:ext uri="{FF2B5EF4-FFF2-40B4-BE49-F238E27FC236}">
                <a16:creationId xmlns:a16="http://schemas.microsoft.com/office/drawing/2014/main" id="{8E90BB8E-72F1-6DCB-E97A-20087088A3F0}"/>
              </a:ext>
            </a:extLst>
          </p:cNvPr>
          <p:cNvSpPr>
            <a:spLocks noGrp="1"/>
          </p:cNvSpPr>
          <p:nvPr>
            <p:ph type="body" idx="1"/>
          </p:nvPr>
        </p:nvSpPr>
        <p:spPr>
          <a:xfrm>
            <a:off x="695325" y="1952624"/>
            <a:ext cx="10802770" cy="4356101"/>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Date Placeholder 3">
            <a:extLst>
              <a:ext uri="{FF2B5EF4-FFF2-40B4-BE49-F238E27FC236}">
                <a16:creationId xmlns:a16="http://schemas.microsoft.com/office/drawing/2014/main" id="{17ABEE82-67D0-8500-8B50-44E3E88AC591}"/>
              </a:ext>
            </a:extLst>
          </p:cNvPr>
          <p:cNvSpPr>
            <a:spLocks noGrp="1"/>
          </p:cNvSpPr>
          <p:nvPr>
            <p:ph type="dt" sz="half" idx="2"/>
          </p:nvPr>
        </p:nvSpPr>
        <p:spPr>
          <a:xfrm>
            <a:off x="8975725" y="6308724"/>
            <a:ext cx="1441450" cy="244800"/>
          </a:xfrm>
          <a:prstGeom prst="rect">
            <a:avLst/>
          </a:prstGeom>
        </p:spPr>
        <p:txBody>
          <a:bodyPr vert="horz" lIns="0" tIns="0" rIns="0" bIns="0" rtlCol="0" anchor="b" anchorCtr="0"/>
          <a:lstStyle>
            <a:lvl1pPr algn="r">
              <a:defRPr sz="90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fld id="{22742622-83CF-2848-8017-4CB10F0FAE0A}" type="datetime1">
              <a:rPr lang="nb-NO" smtClean="0"/>
              <a:t>30.04.2026</a:t>
            </a:fld>
            <a:endParaRPr lang="nb-NO" dirty="0"/>
          </a:p>
        </p:txBody>
      </p:sp>
      <p:sp>
        <p:nvSpPr>
          <p:cNvPr id="5" name="Footer Placeholder 4">
            <a:extLst>
              <a:ext uri="{FF2B5EF4-FFF2-40B4-BE49-F238E27FC236}">
                <a16:creationId xmlns:a16="http://schemas.microsoft.com/office/drawing/2014/main" id="{E849AC1F-52BA-7486-B3F5-084EE7EC2FD7}"/>
              </a:ext>
            </a:extLst>
          </p:cNvPr>
          <p:cNvSpPr>
            <a:spLocks noGrp="1"/>
          </p:cNvSpPr>
          <p:nvPr>
            <p:ph type="ftr" sz="quarter" idx="3"/>
          </p:nvPr>
        </p:nvSpPr>
        <p:spPr>
          <a:xfrm>
            <a:off x="695325" y="6308725"/>
            <a:ext cx="7561263" cy="244800"/>
          </a:xfrm>
          <a:prstGeom prst="rect">
            <a:avLst/>
          </a:prstGeom>
        </p:spPr>
        <p:txBody>
          <a:bodyPr vert="horz" lIns="0" tIns="0" rIns="0" bIns="0" rtlCol="0" anchor="b" anchorCtr="0"/>
          <a:lstStyle>
            <a:lvl1pPr algn="l">
              <a:defRPr sz="900">
                <a:solidFill>
                  <a:schemeClr val="tx2"/>
                </a:solidFill>
                <a:latin typeface="Roboto" panose="02000000000000000000" pitchFamily="2" charset="0"/>
                <a:ea typeface="Roboto" panose="02000000000000000000" pitchFamily="2" charset="0"/>
                <a:cs typeface="Roboto" panose="02000000000000000000" pitchFamily="2" charset="0"/>
              </a:defRPr>
            </a:lvl1pPr>
          </a:lstStyle>
          <a:p>
            <a:r>
              <a:rPr lang="nb-NO"/>
              <a:t>Ny PPT-mal, Helsedirektoratet</a:t>
            </a:r>
            <a:endParaRPr lang="nb-NO" dirty="0"/>
          </a:p>
        </p:txBody>
      </p:sp>
      <p:sp>
        <p:nvSpPr>
          <p:cNvPr id="6" name="Slide Number Placeholder 5">
            <a:extLst>
              <a:ext uri="{FF2B5EF4-FFF2-40B4-BE49-F238E27FC236}">
                <a16:creationId xmlns:a16="http://schemas.microsoft.com/office/drawing/2014/main" id="{666D9266-D53E-DABB-1517-5C48E7C9A8AA}"/>
              </a:ext>
            </a:extLst>
          </p:cNvPr>
          <p:cNvSpPr>
            <a:spLocks noGrp="1"/>
          </p:cNvSpPr>
          <p:nvPr>
            <p:ph type="sldNum" sz="quarter" idx="4"/>
          </p:nvPr>
        </p:nvSpPr>
        <p:spPr>
          <a:xfrm>
            <a:off x="10417175" y="6308724"/>
            <a:ext cx="1079500" cy="244800"/>
          </a:xfrm>
          <a:prstGeom prst="rect">
            <a:avLst/>
          </a:prstGeom>
        </p:spPr>
        <p:txBody>
          <a:bodyPr vert="horz" lIns="0" tIns="0" rIns="0" bIns="0" rtlCol="0" anchor="b" anchorCtr="0"/>
          <a:lstStyle>
            <a:lvl1pPr algn="r">
              <a:defRPr sz="900" b="1">
                <a:solidFill>
                  <a:schemeClr val="accent2"/>
                </a:solidFill>
                <a:latin typeface="Roboto" panose="02000000000000000000" pitchFamily="2" charset="0"/>
                <a:ea typeface="Roboto" panose="02000000000000000000" pitchFamily="2" charset="0"/>
                <a:cs typeface="Roboto" panose="02000000000000000000" pitchFamily="2" charset="0"/>
              </a:defRPr>
            </a:lvl1pPr>
          </a:lstStyle>
          <a:p>
            <a:fld id="{341FD356-1CC0-514B-B5D9-F98600AAE6F5}" type="slidenum">
              <a:rPr lang="nb-NO" smtClean="0"/>
              <a:pPr/>
              <a:t>‹#›</a:t>
            </a:fld>
            <a:endParaRPr lang="nb-NO" dirty="0"/>
          </a:p>
        </p:txBody>
      </p:sp>
    </p:spTree>
    <p:extLst>
      <p:ext uri="{BB962C8B-B14F-4D97-AF65-F5344CB8AC3E}">
        <p14:creationId xmlns:p14="http://schemas.microsoft.com/office/powerpoint/2010/main" val="243621493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Lst>
  <p:hf hdr="0"/>
  <p:txStyles>
    <p:titleStyle>
      <a:lvl1pPr algn="l" defTabSz="914400" rtl="0" eaLnBrk="1" latinLnBrk="0" hangingPunct="1">
        <a:lnSpc>
          <a:spcPct val="100000"/>
        </a:lnSpc>
        <a:spcBef>
          <a:spcPct val="0"/>
        </a:spcBef>
        <a:buNone/>
        <a:defRPr sz="3600" b="1" kern="1200" baseline="0">
          <a:solidFill>
            <a:schemeClr val="accent2"/>
          </a:solidFill>
          <a:latin typeface="Roboto" panose="02000000000000000000" pitchFamily="2" charset="0"/>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lumMod val="90000"/>
              <a:lumOff val="10000"/>
            </a:schemeClr>
          </a:solidFill>
          <a:latin typeface="Roboto" panose="02000000000000000000" pitchFamily="2" charset="0"/>
          <a:ea typeface="Roboto" panose="02000000000000000000" pitchFamily="2" charset="0"/>
          <a:cs typeface="Roboto" panose="02000000000000000000" pitchFamily="2" charset="0"/>
        </a:defRPr>
      </a:lvl1pPr>
      <a:lvl2pPr marL="504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90000"/>
              <a:lumOff val="10000"/>
            </a:schemeClr>
          </a:solidFill>
          <a:latin typeface="Roboto" panose="02000000000000000000" pitchFamily="2" charset="0"/>
          <a:ea typeface="Roboto" panose="02000000000000000000" pitchFamily="2" charset="0"/>
          <a:cs typeface="Roboto" panose="02000000000000000000" pitchFamily="2" charset="0"/>
        </a:defRPr>
      </a:lvl2pPr>
      <a:lvl3pPr marL="720000" indent="-228600" algn="l" defTabSz="914400" rtl="0" eaLnBrk="1" latinLnBrk="0" hangingPunct="1">
        <a:lnSpc>
          <a:spcPct val="130000"/>
        </a:lnSpc>
        <a:spcBef>
          <a:spcPts val="500"/>
        </a:spcBef>
        <a:buFont typeface="Arial" panose="020B0604020202020204" pitchFamily="34" charset="0"/>
        <a:buChar char="•"/>
        <a:defRPr sz="1800" kern="1200">
          <a:solidFill>
            <a:schemeClr val="tx1">
              <a:lumMod val="90000"/>
              <a:lumOff val="10000"/>
            </a:schemeClr>
          </a:solidFill>
          <a:latin typeface="Roboto" panose="02000000000000000000" pitchFamily="2" charset="0"/>
          <a:ea typeface="Roboto" panose="02000000000000000000" pitchFamily="2" charset="0"/>
          <a:cs typeface="Roboto" panose="02000000000000000000" pitchFamily="2" charset="0"/>
        </a:defRPr>
      </a:lvl3pPr>
      <a:lvl4pPr marL="936000" indent="-228600" algn="l" defTabSz="914400" rtl="0" eaLnBrk="1" latinLnBrk="0" hangingPunct="1">
        <a:lnSpc>
          <a:spcPct val="90000"/>
        </a:lnSpc>
        <a:spcBef>
          <a:spcPts val="500"/>
        </a:spcBef>
        <a:buFont typeface="Arial" panose="020B0604020202020204" pitchFamily="34" charset="0"/>
        <a:buChar char="•"/>
        <a:defRPr sz="1600" kern="1200">
          <a:solidFill>
            <a:schemeClr val="tx1">
              <a:lumMod val="90000"/>
              <a:lumOff val="10000"/>
            </a:schemeClr>
          </a:solidFill>
          <a:latin typeface="Roboto" panose="02000000000000000000" pitchFamily="2" charset="0"/>
          <a:ea typeface="Roboto" panose="02000000000000000000" pitchFamily="2" charset="0"/>
          <a:cs typeface="Roboto" panose="02000000000000000000" pitchFamily="2" charset="0"/>
        </a:defRPr>
      </a:lvl4pPr>
      <a:lvl5pPr marL="1152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lumMod val="90000"/>
              <a:lumOff val="10000"/>
            </a:schemeClr>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211">
          <p15:clr>
            <a:srgbClr val="F26B43"/>
          </p15:clr>
        </p15:guide>
        <p15:guide id="4" orient="horz" pos="3974">
          <p15:clr>
            <a:srgbClr val="F26B43"/>
          </p15:clr>
        </p15:guide>
        <p15:guide id="5" orient="horz" pos="1049">
          <p15:clr>
            <a:srgbClr val="F26B43"/>
          </p15:clr>
        </p15:guide>
        <p15:guide id="6" pos="7469">
          <p15:clr>
            <a:srgbClr val="F26B43"/>
          </p15:clr>
        </p15:guide>
        <p15:guide id="7" pos="1572">
          <p15:clr>
            <a:srgbClr val="F26B43"/>
          </p15:clr>
        </p15:guide>
        <p15:guide id="8" pos="5654">
          <p15:clr>
            <a:srgbClr val="F26B43"/>
          </p15:clr>
        </p15:guide>
        <p15:guide id="9" pos="1118">
          <p15:clr>
            <a:srgbClr val="F26B43"/>
          </p15:clr>
        </p15:guide>
        <p15:guide id="10" pos="3386">
          <p15:clr>
            <a:srgbClr val="F26B43"/>
          </p15:clr>
        </p15:guide>
        <p15:guide id="11" pos="6562">
          <p15:clr>
            <a:srgbClr val="F26B43"/>
          </p15:clr>
        </p15:guide>
        <p15:guide id="12" pos="4747">
          <p15:clr>
            <a:srgbClr val="F26B43"/>
          </p15:clr>
        </p15:guide>
        <p15:guide id="13" pos="665">
          <p15:clr>
            <a:srgbClr val="F26B43"/>
          </p15:clr>
        </p15:guide>
        <p15:guide id="14" pos="6992">
          <p15:clr>
            <a:srgbClr val="F26B43"/>
          </p15:clr>
        </p15:guide>
        <p15:guide id="15" pos="6108">
          <p15:clr>
            <a:srgbClr val="F26B43"/>
          </p15:clr>
        </p15:guide>
        <p15:guide id="16" pos="5201">
          <p15:clr>
            <a:srgbClr val="F26B43"/>
          </p15:clr>
        </p15:guide>
        <p15:guide id="17" pos="4294">
          <p15:clr>
            <a:srgbClr val="F26B43"/>
          </p15:clr>
        </p15:guide>
        <p15:guide id="18" pos="2933">
          <p15:clr>
            <a:srgbClr val="F26B43"/>
          </p15:clr>
        </p15:guide>
        <p15:guide id="19" pos="2479">
          <p15:clr>
            <a:srgbClr val="F26B43"/>
          </p15:clr>
        </p15:guide>
        <p15:guide id="20" pos="2026">
          <p15:clr>
            <a:srgbClr val="F26B43"/>
          </p15:clr>
        </p15:guide>
        <p15:guide id="21" pos="438">
          <p15:clr>
            <a:srgbClr val="F26B43"/>
          </p15:clr>
        </p15:guide>
        <p15:guide id="22" pos="7242">
          <p15:clr>
            <a:srgbClr val="F26B43"/>
          </p15:clr>
        </p15:guide>
        <p15:guide id="23" orient="horz" pos="210">
          <p15:clr>
            <a:srgbClr val="F26B43"/>
          </p15:clr>
        </p15:guide>
        <p15:guide id="24" orient="horz" pos="4110">
          <p15:clr>
            <a:srgbClr val="F26B43"/>
          </p15:clr>
        </p15:guide>
        <p15:guide id="25" orient="horz" pos="1230">
          <p15:clr>
            <a:srgbClr val="F26B43"/>
          </p15:clr>
        </p15:guide>
        <p15:guide id="26" orient="horz" pos="39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12.xml"/><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12.xml"/><Relationship Id="rId5" Type="http://schemas.openxmlformats.org/officeDocument/2006/relationships/image" Target="../media/image54.png"/><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65.png"/><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580147" y="0"/>
            <a:ext cx="9144000" cy="2387600"/>
          </a:xfrm>
        </p:spPr>
        <p:txBody>
          <a:bodyPr>
            <a:normAutofit/>
          </a:bodyPr>
          <a:lstStyle/>
          <a:p>
            <a:r>
              <a:rPr lang="nb-NO" sz="4800" dirty="0">
                <a:latin typeface="Arial" panose="020B0604020202020204" pitchFamily="34" charset="0"/>
                <a:cs typeface="Arial" panose="020B0604020202020204" pitchFamily="34" charset="0"/>
              </a:rPr>
              <a:t>Gnagerbekjempelse på landbrukseiendom</a:t>
            </a:r>
          </a:p>
        </p:txBody>
      </p:sp>
      <p:sp>
        <p:nvSpPr>
          <p:cNvPr id="3" name="Undertittel 2"/>
          <p:cNvSpPr>
            <a:spLocks noGrp="1"/>
          </p:cNvSpPr>
          <p:nvPr>
            <p:ph type="subTitle" idx="1"/>
          </p:nvPr>
        </p:nvSpPr>
        <p:spPr>
          <a:xfrm>
            <a:off x="1524000" y="4532480"/>
            <a:ext cx="9144000" cy="1655762"/>
          </a:xfrm>
        </p:spPr>
        <p:txBody>
          <a:bodyPr/>
          <a:lstStyle/>
          <a:p>
            <a:r>
              <a:rPr lang="nb-NO" dirty="0"/>
              <a:t>Arnulf Soleng</a:t>
            </a:r>
          </a:p>
          <a:p>
            <a:r>
              <a:rPr lang="nb-NO" dirty="0"/>
              <a:t>Avdeling for miljø og helse</a:t>
            </a:r>
          </a:p>
          <a:p>
            <a:r>
              <a:rPr lang="nb-NO" dirty="0"/>
              <a:t>Helsedirektoratet</a:t>
            </a:r>
          </a:p>
        </p:txBody>
      </p:sp>
      <p:pic>
        <p:nvPicPr>
          <p:cNvPr id="4" name="Bilde 3"/>
          <p:cNvPicPr>
            <a:picLocks noChangeAspect="1"/>
          </p:cNvPicPr>
          <p:nvPr/>
        </p:nvPicPr>
        <p:blipFill>
          <a:blip r:embed="rId2"/>
          <a:stretch>
            <a:fillRect/>
          </a:stretch>
        </p:blipFill>
        <p:spPr>
          <a:xfrm>
            <a:off x="4398117" y="2666942"/>
            <a:ext cx="3395766" cy="1865538"/>
          </a:xfrm>
          <a:prstGeom prst="rect">
            <a:avLst/>
          </a:prstGeom>
        </p:spPr>
      </p:pic>
    </p:spTree>
    <p:extLst>
      <p:ext uri="{BB962C8B-B14F-4D97-AF65-F5344CB8AC3E}">
        <p14:creationId xmlns:p14="http://schemas.microsoft.com/office/powerpoint/2010/main" val="23593468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kstSylinder 16"/>
          <p:cNvSpPr txBox="1"/>
          <p:nvPr/>
        </p:nvSpPr>
        <p:spPr>
          <a:xfrm>
            <a:off x="3361474" y="3518228"/>
            <a:ext cx="184731" cy="369332"/>
          </a:xfrm>
          <a:prstGeom prst="rect">
            <a:avLst/>
          </a:prstGeom>
          <a:noFill/>
        </p:spPr>
        <p:txBody>
          <a:bodyPr wrap="none" rtlCol="0">
            <a:spAutoFit/>
          </a:bodyPr>
          <a:lstStyle/>
          <a:p>
            <a:endParaRPr lang="nb-NO" dirty="0">
              <a:solidFill>
                <a:prstClr val="black"/>
              </a:solidFill>
            </a:endParaRPr>
          </a:p>
        </p:txBody>
      </p:sp>
      <p:sp>
        <p:nvSpPr>
          <p:cNvPr id="18" name="Tittel 17"/>
          <p:cNvSpPr>
            <a:spLocks noGrp="1"/>
          </p:cNvSpPr>
          <p:nvPr>
            <p:ph type="title"/>
          </p:nvPr>
        </p:nvSpPr>
        <p:spPr/>
        <p:txBody>
          <a:bodyPr/>
          <a:lstStyle/>
          <a:p>
            <a:pPr algn="ctr"/>
            <a:r>
              <a:rPr lang="nb-NO" b="1" dirty="0"/>
              <a:t>Formålet med kurset</a:t>
            </a:r>
          </a:p>
        </p:txBody>
      </p:sp>
      <p:sp>
        <p:nvSpPr>
          <p:cNvPr id="4" name="Plassholder for innhold 3"/>
          <p:cNvSpPr>
            <a:spLocks noGrp="1"/>
          </p:cNvSpPr>
          <p:nvPr>
            <p:ph sz="half" idx="1"/>
          </p:nvPr>
        </p:nvSpPr>
        <p:spPr/>
        <p:txBody>
          <a:bodyPr>
            <a:normAutofit/>
          </a:bodyPr>
          <a:lstStyle/>
          <a:p>
            <a:pPr marL="457200" lvl="1" indent="0">
              <a:buNone/>
            </a:pPr>
            <a:endParaRPr lang="nb-NO" altLang="nb-NO" sz="2000" dirty="0"/>
          </a:p>
          <a:p>
            <a:pPr marL="457200" lvl="1" indent="0">
              <a:buNone/>
            </a:pPr>
            <a:endParaRPr lang="nb-NO" altLang="nb-NO" sz="2000" dirty="0"/>
          </a:p>
          <a:p>
            <a:endParaRPr lang="nb-NO" altLang="nb-NO" sz="2400" dirty="0"/>
          </a:p>
          <a:p>
            <a:pPr marL="0" indent="0">
              <a:buNone/>
            </a:pPr>
            <a:endParaRPr lang="nb-NO" dirty="0"/>
          </a:p>
        </p:txBody>
      </p:sp>
      <p:sp>
        <p:nvSpPr>
          <p:cNvPr id="19" name="Plassholder for innhold 18"/>
          <p:cNvSpPr>
            <a:spLocks noGrp="1"/>
          </p:cNvSpPr>
          <p:nvPr>
            <p:ph sz="half" idx="2"/>
          </p:nvPr>
        </p:nvSpPr>
        <p:spPr>
          <a:xfrm>
            <a:off x="571499" y="1636499"/>
            <a:ext cx="11083090" cy="4351338"/>
          </a:xfrm>
        </p:spPr>
        <p:txBody>
          <a:bodyPr>
            <a:normAutofit/>
          </a:bodyPr>
          <a:lstStyle/>
          <a:p>
            <a:pPr marL="457200" indent="-457200"/>
            <a:r>
              <a:rPr lang="nb-NO" sz="2400" dirty="0">
                <a:latin typeface="Arial" panose="020B0604020202020204" pitchFamily="34" charset="0"/>
                <a:cs typeface="Arial" panose="020B0604020202020204" pitchFamily="34" charset="0"/>
              </a:rPr>
              <a:t>Formålet med kurset er å: </a:t>
            </a:r>
          </a:p>
          <a:p>
            <a:pPr marL="857250" lvl="1" indent="-457200">
              <a:buFont typeface="Wingdings" panose="05000000000000000000" pitchFamily="2" charset="2"/>
              <a:buChar char="Ø"/>
            </a:pPr>
            <a:r>
              <a:rPr lang="nb-NO" sz="2000" dirty="0">
                <a:latin typeface="Arial" panose="020B0604020202020204" pitchFamily="34" charset="0"/>
                <a:cs typeface="Arial" panose="020B0604020202020204" pitchFamily="34" charset="0"/>
              </a:rPr>
              <a:t>Få oppdaterte kunnskaper om regelverk, gnagerbiologi, hvordan man forebygger gnagere, hvordan de kan bekjempes, negative effekter av rodenticider mm.</a:t>
            </a:r>
          </a:p>
          <a:p>
            <a:pPr marL="1314450" lvl="2" indent="-457200">
              <a:buFont typeface="Wingdings" panose="05000000000000000000" pitchFamily="2" charset="2"/>
              <a:buChar char="ü"/>
            </a:pPr>
            <a:r>
              <a:rPr lang="nb-NO" sz="1800" dirty="0">
                <a:latin typeface="Arial" panose="020B0604020202020204" pitchFamily="34" charset="0"/>
                <a:cs typeface="Arial" panose="020B0604020202020204" pitchFamily="34" charset="0"/>
              </a:rPr>
              <a:t>Sikre en miljøvennlig og helsemessig sikker forebygging og bekjempelse av gnagere</a:t>
            </a:r>
          </a:p>
          <a:p>
            <a:pPr marL="1314450" lvl="2" indent="-457200">
              <a:buFont typeface="Wingdings" panose="05000000000000000000" pitchFamily="2" charset="2"/>
              <a:buChar char="ü"/>
            </a:pPr>
            <a:r>
              <a:rPr lang="nb-NO" sz="1800" dirty="0">
                <a:latin typeface="Arial" panose="020B0604020202020204" pitchFamily="34" charset="0"/>
                <a:cs typeface="Arial" panose="020B0604020202020204" pitchFamily="34" charset="0"/>
              </a:rPr>
              <a:t>Sikre at dyrevelferden er ivaretatt</a:t>
            </a:r>
          </a:p>
          <a:p>
            <a:pPr marL="1314450" lvl="2" indent="-457200">
              <a:buFont typeface="Wingdings" panose="05000000000000000000" pitchFamily="2" charset="2"/>
              <a:buChar char="ü"/>
            </a:pPr>
            <a:r>
              <a:rPr lang="nb-NO" sz="1800" dirty="0">
                <a:latin typeface="Arial" panose="020B0604020202020204" pitchFamily="34" charset="0"/>
                <a:cs typeface="Arial" panose="020B0604020202020204" pitchFamily="34" charset="0"/>
              </a:rPr>
              <a:t>Sikre at det skal brukes forsvarlige midler og metoder</a:t>
            </a:r>
          </a:p>
          <a:p>
            <a:endParaRPr lang="nb-NO" sz="2200" dirty="0">
              <a:latin typeface="Arial" panose="020B0604020202020204" pitchFamily="34" charset="0"/>
              <a:cs typeface="Arial" panose="020B0604020202020204" pitchFamily="34" charset="0"/>
            </a:endParaRPr>
          </a:p>
          <a:p>
            <a:r>
              <a:rPr lang="nb-NO" dirty="0"/>
              <a:t>Det er samme pensum på dette kurset som for de som skal bli godkjente </a:t>
            </a:r>
            <a:r>
              <a:rPr lang="nb-NO" dirty="0" err="1"/>
              <a:t>skadedyrbekjempere</a:t>
            </a:r>
            <a:r>
              <a:rPr lang="nb-NO" dirty="0"/>
              <a:t> når det gjelder gnagere! </a:t>
            </a:r>
          </a:p>
          <a:p>
            <a:pPr lvl="1">
              <a:buFont typeface="Wingdings" panose="05000000000000000000" pitchFamily="2" charset="2"/>
              <a:buChar char="Ø"/>
            </a:pPr>
            <a:r>
              <a:rPr lang="nb-NO" dirty="0"/>
              <a:t>Det stilles samme krav til kompetanse</a:t>
            </a:r>
          </a:p>
        </p:txBody>
      </p:sp>
      <p:pic>
        <p:nvPicPr>
          <p:cNvPr id="3" name="Bilde 2"/>
          <p:cNvPicPr>
            <a:picLocks noChangeAspect="1"/>
          </p:cNvPicPr>
          <p:nvPr/>
        </p:nvPicPr>
        <p:blipFill>
          <a:blip r:embed="rId3"/>
          <a:stretch>
            <a:fillRect/>
          </a:stretch>
        </p:blipFill>
        <p:spPr>
          <a:xfrm>
            <a:off x="8766783" y="4630905"/>
            <a:ext cx="2988069" cy="1826042"/>
          </a:xfrm>
          <a:prstGeom prst="rect">
            <a:avLst/>
          </a:prstGeom>
        </p:spPr>
      </p:pic>
    </p:spTree>
    <p:extLst>
      <p:ext uri="{BB962C8B-B14F-4D97-AF65-F5344CB8AC3E}">
        <p14:creationId xmlns:p14="http://schemas.microsoft.com/office/powerpoint/2010/main" val="23211280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kstSylinder 16"/>
          <p:cNvSpPr txBox="1"/>
          <p:nvPr/>
        </p:nvSpPr>
        <p:spPr>
          <a:xfrm>
            <a:off x="3361474" y="3518228"/>
            <a:ext cx="184731" cy="369332"/>
          </a:xfrm>
          <a:prstGeom prst="rect">
            <a:avLst/>
          </a:prstGeom>
          <a:noFill/>
        </p:spPr>
        <p:txBody>
          <a:bodyPr wrap="none" rtlCol="0">
            <a:spAutoFit/>
          </a:bodyPr>
          <a:lstStyle/>
          <a:p>
            <a:endParaRPr lang="nb-NO" dirty="0">
              <a:solidFill>
                <a:prstClr val="black"/>
              </a:solidFill>
            </a:endParaRPr>
          </a:p>
        </p:txBody>
      </p:sp>
      <p:sp>
        <p:nvSpPr>
          <p:cNvPr id="18" name="Tittel 17"/>
          <p:cNvSpPr>
            <a:spLocks noGrp="1"/>
          </p:cNvSpPr>
          <p:nvPr>
            <p:ph type="title"/>
          </p:nvPr>
        </p:nvSpPr>
        <p:spPr/>
        <p:txBody>
          <a:bodyPr/>
          <a:lstStyle/>
          <a:p>
            <a:pPr algn="ctr"/>
            <a:r>
              <a:rPr lang="nb-NO" b="1" dirty="0"/>
              <a:t>Rettigheter etter godkjenning er mottatt </a:t>
            </a:r>
          </a:p>
        </p:txBody>
      </p:sp>
      <p:sp>
        <p:nvSpPr>
          <p:cNvPr id="4" name="Plassholder for innhold 3"/>
          <p:cNvSpPr>
            <a:spLocks noGrp="1"/>
          </p:cNvSpPr>
          <p:nvPr>
            <p:ph sz="half" idx="1"/>
          </p:nvPr>
        </p:nvSpPr>
        <p:spPr/>
        <p:txBody>
          <a:bodyPr>
            <a:normAutofit/>
          </a:bodyPr>
          <a:lstStyle/>
          <a:p>
            <a:pPr marL="457200" lvl="1" indent="0">
              <a:buNone/>
            </a:pPr>
            <a:endParaRPr lang="nb-NO" altLang="nb-NO" sz="2000" dirty="0"/>
          </a:p>
          <a:p>
            <a:pPr marL="457200" lvl="1" indent="0">
              <a:buNone/>
            </a:pPr>
            <a:endParaRPr lang="nb-NO" altLang="nb-NO" sz="2000" dirty="0"/>
          </a:p>
          <a:p>
            <a:endParaRPr lang="nb-NO" altLang="nb-NO" sz="2400" dirty="0"/>
          </a:p>
          <a:p>
            <a:pPr marL="0" indent="0">
              <a:buNone/>
            </a:pPr>
            <a:endParaRPr lang="nb-NO" dirty="0"/>
          </a:p>
        </p:txBody>
      </p:sp>
      <p:sp>
        <p:nvSpPr>
          <p:cNvPr id="19" name="Plassholder for innhold 18"/>
          <p:cNvSpPr>
            <a:spLocks noGrp="1"/>
          </p:cNvSpPr>
          <p:nvPr>
            <p:ph sz="half" idx="2"/>
          </p:nvPr>
        </p:nvSpPr>
        <p:spPr>
          <a:xfrm>
            <a:off x="571499" y="1636499"/>
            <a:ext cx="11083090" cy="4351338"/>
          </a:xfrm>
        </p:spPr>
        <p:txBody>
          <a:bodyPr>
            <a:normAutofit/>
          </a:bodyPr>
          <a:lstStyle/>
          <a:p>
            <a:pPr marL="457200" indent="-457200"/>
            <a:r>
              <a:rPr lang="nb-NO" sz="2400" dirty="0">
                <a:latin typeface="Arial" panose="020B0604020202020204" pitchFamily="34" charset="0"/>
                <a:cs typeface="Arial" panose="020B0604020202020204" pitchFamily="34" charset="0"/>
              </a:rPr>
              <a:t>Når man er godkjent kan man:  </a:t>
            </a:r>
          </a:p>
          <a:p>
            <a:pPr marL="857250" lvl="1" indent="-457200">
              <a:buFont typeface="Wingdings" panose="05000000000000000000" pitchFamily="2" charset="2"/>
              <a:buChar char="Ø"/>
            </a:pPr>
            <a:r>
              <a:rPr lang="nb-NO" sz="2000" dirty="0">
                <a:latin typeface="Arial" panose="020B0604020202020204" pitchFamily="34" charset="0"/>
                <a:cs typeface="Arial" panose="020B0604020202020204" pitchFamily="34" charset="0"/>
              </a:rPr>
              <a:t>Kjøpe rodenticider</a:t>
            </a:r>
          </a:p>
          <a:p>
            <a:pPr marL="857250" lvl="1" indent="-457200">
              <a:buFont typeface="Wingdings" panose="05000000000000000000" pitchFamily="2" charset="2"/>
              <a:buChar char="Ø"/>
            </a:pPr>
            <a:r>
              <a:rPr lang="nb-NO" sz="2000" dirty="0">
                <a:latin typeface="Arial" panose="020B0604020202020204" pitchFamily="34" charset="0"/>
                <a:cs typeface="Arial" panose="020B0604020202020204" pitchFamily="34" charset="0"/>
              </a:rPr>
              <a:t>Bruke disse på </a:t>
            </a:r>
            <a:r>
              <a:rPr lang="nb-NO" sz="2000" u="sng" dirty="0">
                <a:latin typeface="Arial" panose="020B0604020202020204" pitchFamily="34" charset="0"/>
                <a:cs typeface="Arial" panose="020B0604020202020204" pitchFamily="34" charset="0"/>
              </a:rPr>
              <a:t>egen eller leid landbrukseiendom </a:t>
            </a:r>
            <a:r>
              <a:rPr lang="nb-NO" sz="2000" dirty="0">
                <a:latin typeface="Arial" panose="020B0604020202020204" pitchFamily="34" charset="0"/>
                <a:cs typeface="Arial" panose="020B0604020202020204" pitchFamily="34" charset="0"/>
              </a:rPr>
              <a:t>i henhold til annet gjeldende regelverk og etikett</a:t>
            </a:r>
          </a:p>
          <a:p>
            <a:pPr marL="457200" indent="-457200"/>
            <a:endParaRPr lang="nb-NO" sz="2400" dirty="0">
              <a:latin typeface="Arial" panose="020B0604020202020204" pitchFamily="34" charset="0"/>
              <a:cs typeface="Arial" panose="020B0604020202020204" pitchFamily="34" charset="0"/>
            </a:endParaRPr>
          </a:p>
          <a:p>
            <a:pPr marL="457200" indent="-457200"/>
            <a:r>
              <a:rPr lang="nb-NO" sz="2400" dirty="0">
                <a:latin typeface="Arial" panose="020B0604020202020204" pitchFamily="34" charset="0"/>
                <a:cs typeface="Arial" panose="020B0604020202020204" pitchFamily="34" charset="0"/>
              </a:rPr>
              <a:t>Det er </a:t>
            </a:r>
            <a:r>
              <a:rPr lang="nb-NO" sz="2400" u="sng" dirty="0">
                <a:latin typeface="Arial" panose="020B0604020202020204" pitchFamily="34" charset="0"/>
                <a:cs typeface="Arial" panose="020B0604020202020204" pitchFamily="34" charset="0"/>
              </a:rPr>
              <a:t>ikke tillatt </a:t>
            </a:r>
            <a:r>
              <a:rPr lang="nb-NO" sz="2400" dirty="0">
                <a:latin typeface="Arial" panose="020B0604020202020204" pitchFamily="34" charset="0"/>
                <a:cs typeface="Arial" panose="020B0604020202020204" pitchFamily="34" charset="0"/>
              </a:rPr>
              <a:t>å:  </a:t>
            </a:r>
          </a:p>
          <a:p>
            <a:pPr marL="857250" lvl="1" indent="-457200">
              <a:buFont typeface="Wingdings" panose="05000000000000000000" pitchFamily="2" charset="2"/>
              <a:buChar char="Ø"/>
            </a:pPr>
            <a:r>
              <a:rPr lang="nb-NO" sz="2000" dirty="0">
                <a:latin typeface="Arial" panose="020B0604020202020204" pitchFamily="34" charset="0"/>
                <a:cs typeface="Arial" panose="020B0604020202020204" pitchFamily="34" charset="0"/>
              </a:rPr>
              <a:t>Bruke slike midler på andres eiendom, med unntak av landbrukseiendommer du leier</a:t>
            </a:r>
          </a:p>
          <a:p>
            <a:pPr marL="857250" lvl="1" indent="-457200">
              <a:buFont typeface="Wingdings" panose="05000000000000000000" pitchFamily="2" charset="2"/>
              <a:buChar char="Ø"/>
            </a:pPr>
            <a:r>
              <a:rPr lang="nb-NO" sz="2000" dirty="0">
                <a:latin typeface="Arial" panose="020B0604020202020204" pitchFamily="34" charset="0"/>
                <a:cs typeface="Arial" panose="020B0604020202020204" pitchFamily="34" charset="0"/>
              </a:rPr>
              <a:t>Drive ervervsmessig bekjempelse</a:t>
            </a:r>
          </a:p>
          <a:p>
            <a:pPr marL="857250" lvl="1" indent="-457200">
              <a:buFont typeface="Wingdings" panose="05000000000000000000" pitchFamily="2" charset="2"/>
              <a:buChar char="Ø"/>
            </a:pPr>
            <a:r>
              <a:rPr lang="nb-NO" sz="2000" dirty="0">
                <a:latin typeface="Arial" panose="020B0604020202020204" pitchFamily="34" charset="0"/>
                <a:cs typeface="Arial" panose="020B0604020202020204" pitchFamily="34" charset="0"/>
              </a:rPr>
              <a:t>Videreformidle rodenticider til andre  </a:t>
            </a:r>
          </a:p>
          <a:p>
            <a:endParaRPr lang="nb-NO" sz="2200" dirty="0">
              <a:latin typeface="Arial" panose="020B0604020202020204" pitchFamily="34" charset="0"/>
              <a:cs typeface="Arial" panose="020B0604020202020204" pitchFamily="34" charset="0"/>
            </a:endParaRPr>
          </a:p>
          <a:p>
            <a:endParaRPr lang="nb-NO" dirty="0"/>
          </a:p>
        </p:txBody>
      </p:sp>
      <p:pic>
        <p:nvPicPr>
          <p:cNvPr id="2" name="Bilde 1"/>
          <p:cNvPicPr>
            <a:picLocks noChangeAspect="1"/>
          </p:cNvPicPr>
          <p:nvPr/>
        </p:nvPicPr>
        <p:blipFill>
          <a:blip r:embed="rId3"/>
          <a:stretch>
            <a:fillRect/>
          </a:stretch>
        </p:blipFill>
        <p:spPr>
          <a:xfrm>
            <a:off x="8822500" y="4451683"/>
            <a:ext cx="2697738" cy="2478664"/>
          </a:xfrm>
          <a:prstGeom prst="rect">
            <a:avLst/>
          </a:prstGeom>
        </p:spPr>
      </p:pic>
    </p:spTree>
    <p:extLst>
      <p:ext uri="{BB962C8B-B14F-4D97-AF65-F5344CB8AC3E}">
        <p14:creationId xmlns:p14="http://schemas.microsoft.com/office/powerpoint/2010/main" val="793470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kstSylinder 16"/>
          <p:cNvSpPr txBox="1"/>
          <p:nvPr/>
        </p:nvSpPr>
        <p:spPr>
          <a:xfrm>
            <a:off x="3361474" y="3518228"/>
            <a:ext cx="184731" cy="369332"/>
          </a:xfrm>
          <a:prstGeom prst="rect">
            <a:avLst/>
          </a:prstGeom>
          <a:noFill/>
        </p:spPr>
        <p:txBody>
          <a:bodyPr wrap="none" rtlCol="0">
            <a:spAutoFit/>
          </a:bodyPr>
          <a:lstStyle/>
          <a:p>
            <a:endParaRPr lang="nb-NO" dirty="0">
              <a:solidFill>
                <a:prstClr val="black"/>
              </a:solidFill>
            </a:endParaRPr>
          </a:p>
        </p:txBody>
      </p:sp>
      <p:sp>
        <p:nvSpPr>
          <p:cNvPr id="18" name="Tittel 17"/>
          <p:cNvSpPr>
            <a:spLocks noGrp="1"/>
          </p:cNvSpPr>
          <p:nvPr>
            <p:ph type="title"/>
          </p:nvPr>
        </p:nvSpPr>
        <p:spPr/>
        <p:txBody>
          <a:bodyPr>
            <a:normAutofit/>
          </a:bodyPr>
          <a:lstStyle/>
          <a:p>
            <a:pPr algn="ctr"/>
            <a:r>
              <a:rPr lang="nb-NO" sz="3600" b="1" dirty="0" err="1">
                <a:latin typeface="Arial" panose="020B0604020202020204" pitchFamily="34" charset="0"/>
                <a:cs typeface="Arial" panose="020B0604020202020204" pitchFamily="34" charset="0"/>
              </a:rPr>
              <a:t>Skadedyrforskriften</a:t>
            </a:r>
            <a:r>
              <a:rPr lang="nb-NO" sz="3600" b="1" dirty="0">
                <a:latin typeface="Arial" panose="020B0604020202020204" pitchFamily="34" charset="0"/>
                <a:cs typeface="Arial" panose="020B0604020202020204" pitchFamily="34" charset="0"/>
              </a:rPr>
              <a:t> og rundskrivet</a:t>
            </a:r>
          </a:p>
        </p:txBody>
      </p:sp>
      <p:sp>
        <p:nvSpPr>
          <p:cNvPr id="4" name="Plassholder for innhold 3"/>
          <p:cNvSpPr>
            <a:spLocks noGrp="1"/>
          </p:cNvSpPr>
          <p:nvPr>
            <p:ph sz="half" idx="1"/>
          </p:nvPr>
        </p:nvSpPr>
        <p:spPr/>
        <p:txBody>
          <a:bodyPr>
            <a:normAutofit/>
          </a:bodyPr>
          <a:lstStyle/>
          <a:p>
            <a:pPr marL="457200" lvl="1" indent="0">
              <a:buNone/>
            </a:pPr>
            <a:endParaRPr lang="nb-NO" altLang="nb-NO" sz="2000" dirty="0"/>
          </a:p>
          <a:p>
            <a:pPr marL="457200" lvl="1" indent="0">
              <a:buNone/>
            </a:pPr>
            <a:endParaRPr lang="nb-NO" altLang="nb-NO" sz="2000" dirty="0"/>
          </a:p>
          <a:p>
            <a:endParaRPr lang="nb-NO" altLang="nb-NO" sz="2400" dirty="0"/>
          </a:p>
          <a:p>
            <a:pPr marL="0" indent="0">
              <a:buNone/>
            </a:pPr>
            <a:endParaRPr lang="nb-NO" dirty="0"/>
          </a:p>
        </p:txBody>
      </p:sp>
      <p:sp>
        <p:nvSpPr>
          <p:cNvPr id="19" name="Plassholder for innhold 18"/>
          <p:cNvSpPr>
            <a:spLocks noGrp="1"/>
          </p:cNvSpPr>
          <p:nvPr>
            <p:ph sz="half" idx="2"/>
          </p:nvPr>
        </p:nvSpPr>
        <p:spPr>
          <a:xfrm>
            <a:off x="571499" y="1636499"/>
            <a:ext cx="7151325" cy="4351338"/>
          </a:xfrm>
        </p:spPr>
        <p:txBody>
          <a:bodyPr>
            <a:normAutofit/>
          </a:bodyPr>
          <a:lstStyle/>
          <a:p>
            <a:r>
              <a:rPr lang="nb-NO" sz="2400" dirty="0">
                <a:latin typeface="Arial" panose="020B0604020202020204" pitchFamily="34" charset="0"/>
                <a:cs typeface="Arial" panose="020B0604020202020204" pitchFamily="34" charset="0"/>
              </a:rPr>
              <a:t>Formålet er å forebygge at skadedyr:</a:t>
            </a:r>
          </a:p>
          <a:p>
            <a:pPr lvl="1">
              <a:buFont typeface="Wingdings" panose="05000000000000000000" pitchFamily="2" charset="2"/>
              <a:buChar char="Ø"/>
            </a:pPr>
            <a:r>
              <a:rPr lang="nb-NO" sz="2000" i="1" dirty="0">
                <a:latin typeface="Arial" panose="020B0604020202020204" pitchFamily="34" charset="0"/>
                <a:cs typeface="Arial" panose="020B0604020202020204" pitchFamily="34" charset="0"/>
              </a:rPr>
              <a:t>overfører smittsomme sykdommer til mennesker</a:t>
            </a:r>
          </a:p>
          <a:p>
            <a:pPr lvl="1">
              <a:buFont typeface="Wingdings" panose="05000000000000000000" pitchFamily="2" charset="2"/>
              <a:buChar char="Ø"/>
            </a:pPr>
            <a:r>
              <a:rPr lang="nb-NO" sz="2000" i="1" dirty="0">
                <a:latin typeface="Arial" panose="020B0604020202020204" pitchFamily="34" charset="0"/>
                <a:cs typeface="Arial" panose="020B0604020202020204" pitchFamily="34" charset="0"/>
              </a:rPr>
              <a:t>blir årsak til sykdommer hos mennesker eller</a:t>
            </a:r>
          </a:p>
          <a:p>
            <a:pPr lvl="1">
              <a:buFont typeface="Wingdings" panose="05000000000000000000" pitchFamily="2" charset="2"/>
              <a:buChar char="Ø"/>
            </a:pPr>
            <a:r>
              <a:rPr lang="nb-NO" sz="2000" i="1" dirty="0">
                <a:latin typeface="Arial" panose="020B0604020202020204" pitchFamily="34" charset="0"/>
                <a:cs typeface="Arial" panose="020B0604020202020204" pitchFamily="34" charset="0"/>
              </a:rPr>
              <a:t>blir årsak til andre helseproblemer hos mennesker</a:t>
            </a:r>
          </a:p>
          <a:p>
            <a:endParaRPr lang="nb-NO" sz="2200" dirty="0">
              <a:latin typeface="Arial" panose="020B0604020202020204" pitchFamily="34" charset="0"/>
              <a:cs typeface="Arial" panose="020B0604020202020204" pitchFamily="34" charset="0"/>
            </a:endParaRPr>
          </a:p>
          <a:p>
            <a:r>
              <a:rPr lang="nb-NO" sz="2400" dirty="0">
                <a:latin typeface="Arial" panose="020B0604020202020204" pitchFamily="34" charset="0"/>
                <a:cs typeface="Arial" panose="020B0604020202020204" pitchFamily="34" charset="0"/>
              </a:rPr>
              <a:t>Formålet er videre å:</a:t>
            </a:r>
          </a:p>
          <a:p>
            <a:pPr lvl="1">
              <a:buFont typeface="Wingdings" panose="05000000000000000000" pitchFamily="2" charset="2"/>
              <a:buChar char="Ø"/>
            </a:pPr>
            <a:r>
              <a:rPr lang="nb-NO" sz="2000" i="1" dirty="0">
                <a:solidFill>
                  <a:prstClr val="black"/>
                </a:solidFill>
                <a:latin typeface="Arial" panose="020B0604020202020204" pitchFamily="34" charset="0"/>
                <a:ea typeface="Roboto" panose="02000000000000000000" pitchFamily="2" charset="0"/>
                <a:cs typeface="Arial" panose="020B0604020202020204" pitchFamily="34" charset="0"/>
              </a:rPr>
              <a:t>s</a:t>
            </a:r>
            <a:r>
              <a:rPr kumimoji="0" lang="nb-NO" sz="2000" b="0" i="1"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ikre</a:t>
            </a:r>
            <a:r>
              <a:rPr kumimoji="0" lang="nb-NO" sz="2000" b="0"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at skadedyrbekjempelse blir foretatt av personer som kan utføre den fagmessig korrekt og effektivt</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lang="nb-NO" sz="2000" i="1" dirty="0">
                <a:solidFill>
                  <a:prstClr val="black"/>
                </a:solidFill>
                <a:latin typeface="Arial" panose="020B0604020202020204" pitchFamily="34" charset="0"/>
                <a:ea typeface="Roboto" panose="02000000000000000000" pitchFamily="2" charset="0"/>
                <a:cs typeface="Arial" panose="020B0604020202020204" pitchFamily="34" charset="0"/>
              </a:rPr>
              <a:t>s</a:t>
            </a:r>
            <a:r>
              <a:rPr kumimoji="0" lang="nb-NO" sz="2000" b="0" i="1" u="none" strike="noStrike" kern="1200" cap="none" spc="0" normalizeH="0" baseline="0" noProof="0" dirty="0" err="1">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ikre</a:t>
            </a:r>
            <a:r>
              <a:rPr kumimoji="0" lang="nb-NO" sz="2000" b="0" i="1" u="none" strike="noStrike" kern="1200" cap="none" spc="0" normalizeH="0" baseline="0" noProof="0" dirty="0">
                <a:ln>
                  <a:noFill/>
                </a:ln>
                <a:solidFill>
                  <a:prstClr val="black"/>
                </a:solidFill>
                <a:effectLst/>
                <a:uLnTx/>
                <a:uFillTx/>
                <a:latin typeface="Arial" panose="020B0604020202020204" pitchFamily="34" charset="0"/>
                <a:ea typeface="Roboto" panose="02000000000000000000" pitchFamily="2" charset="0"/>
                <a:cs typeface="Arial" panose="020B0604020202020204" pitchFamily="34" charset="0"/>
              </a:rPr>
              <a:t> bruk av forsvarlige midler og metoder slik at det ikke oppstår helse- eller miljøskade</a:t>
            </a:r>
          </a:p>
          <a:p>
            <a:endParaRPr lang="nb-NO" sz="2200" dirty="0">
              <a:latin typeface="Arial" panose="020B0604020202020204" pitchFamily="34" charset="0"/>
              <a:cs typeface="Arial" panose="020B0604020202020204" pitchFamily="34" charset="0"/>
            </a:endParaRPr>
          </a:p>
          <a:p>
            <a:endParaRPr lang="nb-NO" dirty="0"/>
          </a:p>
        </p:txBody>
      </p:sp>
      <p:pic>
        <p:nvPicPr>
          <p:cNvPr id="1026" name="Picture 2" descr="Skadedyrforskrif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89525" y="1636499"/>
            <a:ext cx="1967697" cy="274645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 name="Bilde 1"/>
          <p:cNvPicPr>
            <a:picLocks noChangeAspect="1"/>
          </p:cNvPicPr>
          <p:nvPr/>
        </p:nvPicPr>
        <p:blipFill>
          <a:blip r:embed="rId4"/>
          <a:stretch>
            <a:fillRect/>
          </a:stretch>
        </p:blipFill>
        <p:spPr>
          <a:xfrm>
            <a:off x="10159833" y="1636498"/>
            <a:ext cx="1892256" cy="2746453"/>
          </a:xfrm>
          <a:prstGeom prst="rect">
            <a:avLst/>
          </a:prstGeom>
          <a:ln w="6350">
            <a:solidFill>
              <a:schemeClr val="tx1"/>
            </a:solidFill>
          </a:ln>
        </p:spPr>
      </p:pic>
    </p:spTree>
    <p:extLst>
      <p:ext uri="{BB962C8B-B14F-4D97-AF65-F5344CB8AC3E}">
        <p14:creationId xmlns:p14="http://schemas.microsoft.com/office/powerpoint/2010/main" val="152065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20D4271-B01B-E281-F023-2D4734D18629}"/>
              </a:ext>
            </a:extLst>
          </p:cNvPr>
          <p:cNvSpPr>
            <a:spLocks noGrp="1"/>
          </p:cNvSpPr>
          <p:nvPr>
            <p:ph type="sldNum" sz="quarter" idx="12"/>
          </p:nvPr>
        </p:nvSpPr>
        <p:spPr/>
        <p:txBody>
          <a:bodyPr/>
          <a:lstStyle/>
          <a:p>
            <a:fld id="{341FD356-1CC0-514B-B5D9-F98600AAE6F5}" type="slidenum">
              <a:rPr lang="nb-NO" smtClean="0"/>
              <a:pPr/>
              <a:t>13</a:t>
            </a:fld>
            <a:endParaRPr lang="nb-NO" dirty="0"/>
          </a:p>
        </p:txBody>
      </p:sp>
      <p:sp>
        <p:nvSpPr>
          <p:cNvPr id="6" name="Content Placeholder 5">
            <a:extLst>
              <a:ext uri="{FF2B5EF4-FFF2-40B4-BE49-F238E27FC236}">
                <a16:creationId xmlns:a16="http://schemas.microsoft.com/office/drawing/2014/main" id="{B34715EB-3CA6-DB60-E677-CF4A07BC2096}"/>
              </a:ext>
            </a:extLst>
          </p:cNvPr>
          <p:cNvSpPr>
            <a:spLocks noGrp="1"/>
          </p:cNvSpPr>
          <p:nvPr>
            <p:ph sz="quarter" idx="4294967295"/>
          </p:nvPr>
        </p:nvSpPr>
        <p:spPr>
          <a:xfrm>
            <a:off x="827049" y="1895475"/>
            <a:ext cx="10153650" cy="4643437"/>
          </a:xfrm>
        </p:spPr>
        <p:txBody>
          <a:bodyPr>
            <a:normAutofit/>
          </a:bodyPr>
          <a:lstStyle/>
          <a:p>
            <a:pPr>
              <a:lnSpc>
                <a:spcPct val="90000"/>
              </a:lnSpc>
              <a:defRPr/>
            </a:pPr>
            <a:r>
              <a:rPr kumimoji="0" lang="nb-NO" b="0" i="0" u="none" strike="noStrike" kern="1200" cap="none" spc="0" normalizeH="0" baseline="0" noProof="0" dirty="0">
                <a:ln>
                  <a:noFill/>
                </a:ln>
                <a:solidFill>
                  <a:prstClr val="black"/>
                </a:solidFill>
                <a:effectLst/>
                <a:uLnTx/>
                <a:uFillTx/>
              </a:rPr>
              <a:t>Det </a:t>
            </a:r>
            <a:r>
              <a:rPr lang="nb-NO" dirty="0">
                <a:solidFill>
                  <a:prstClr val="black"/>
                </a:solidFill>
              </a:rPr>
              <a:t>er Helsedirektoratets ansvar å fortolke </a:t>
            </a:r>
            <a:r>
              <a:rPr kumimoji="0" lang="nb-NO" b="0" i="0" u="none" strike="noStrike" kern="1200" cap="none" spc="0" normalizeH="0" baseline="0" noProof="0" dirty="0">
                <a:ln>
                  <a:noFill/>
                </a:ln>
                <a:solidFill>
                  <a:prstClr val="black"/>
                </a:solidFill>
                <a:effectLst/>
                <a:uLnTx/>
                <a:uFillTx/>
              </a:rPr>
              <a:t>tekst i forskriften</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nb-NO" b="0" i="1" u="none" strike="noStrike" kern="1200" cap="none" spc="0" normalizeH="0" baseline="0" noProof="0" dirty="0">
                <a:ln>
                  <a:noFill/>
                </a:ln>
                <a:solidFill>
                  <a:prstClr val="black"/>
                </a:solidFill>
                <a:effectLst/>
                <a:uLnTx/>
                <a:uFillTx/>
              </a:rPr>
              <a:t>Hvis det er uklarheter ser man til forskriftens </a:t>
            </a:r>
            <a:r>
              <a:rPr kumimoji="0" lang="nb-NO" b="0" i="1" u="sng" strike="noStrike" kern="1200" cap="none" spc="0" normalizeH="0" baseline="0" noProof="0" dirty="0">
                <a:ln>
                  <a:noFill/>
                </a:ln>
                <a:solidFill>
                  <a:prstClr val="black"/>
                </a:solidFill>
                <a:effectLst/>
                <a:uLnTx/>
                <a:uFillTx/>
              </a:rPr>
              <a:t>formål</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lang="nb-NO" i="1" dirty="0">
                <a:solidFill>
                  <a:prstClr val="black"/>
                </a:solidFill>
              </a:rPr>
              <a:t>Det kan i tillegg foreligge fast forvaltningspraksis om hvordan forskriften skal forstås</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endParaRPr lang="nb-NO" i="1" dirty="0">
              <a:solidFill>
                <a:prstClr val="black"/>
              </a:solidFill>
            </a:endParaRPr>
          </a:p>
          <a:p>
            <a:pPr marL="673200" lvl="2" indent="0">
              <a:lnSpc>
                <a:spcPct val="90000"/>
              </a:lnSpc>
              <a:buNone/>
              <a:defRPr/>
            </a:pPr>
            <a:endParaRPr lang="nb-NO" i="1" dirty="0">
              <a:solidFill>
                <a:prstClr val="black"/>
              </a:solidFill>
            </a:endParaRP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endParaRPr kumimoji="0" lang="nb-NO" b="0" i="1" u="none" strike="noStrike" kern="1200" cap="none" spc="0" normalizeH="0" baseline="0" noProof="0" dirty="0">
              <a:ln>
                <a:noFill/>
              </a:ln>
              <a:solidFill>
                <a:prstClr val="black"/>
              </a:solidFill>
              <a:effectLst/>
              <a:uLnTx/>
              <a:uFillTx/>
            </a:endParaRPr>
          </a:p>
        </p:txBody>
      </p:sp>
      <p:sp>
        <p:nvSpPr>
          <p:cNvPr id="2" name="Title 1">
            <a:extLst>
              <a:ext uri="{FF2B5EF4-FFF2-40B4-BE49-F238E27FC236}">
                <a16:creationId xmlns:a16="http://schemas.microsoft.com/office/drawing/2014/main" id="{95A67F35-635E-68B6-C702-62F88B79DBE9}"/>
              </a:ext>
            </a:extLst>
          </p:cNvPr>
          <p:cNvSpPr>
            <a:spLocks noGrp="1"/>
          </p:cNvSpPr>
          <p:nvPr>
            <p:ph type="title" idx="4294967295"/>
          </p:nvPr>
        </p:nvSpPr>
        <p:spPr>
          <a:xfrm>
            <a:off x="3209925" y="497933"/>
            <a:ext cx="10801350" cy="693737"/>
          </a:xfrm>
        </p:spPr>
        <p:txBody>
          <a:bodyPr>
            <a:normAutofit/>
          </a:bodyPr>
          <a:lstStyle/>
          <a:p>
            <a:r>
              <a:rPr lang="nb-NO" sz="3600" b="1" dirty="0">
                <a:latin typeface="Arial" panose="020B0604020202020204" pitchFamily="34" charset="0"/>
                <a:cs typeface="Arial" panose="020B0604020202020204" pitchFamily="34" charset="0"/>
              </a:rPr>
              <a:t>Tolkning av forskriften</a:t>
            </a:r>
          </a:p>
        </p:txBody>
      </p:sp>
      <p:pic>
        <p:nvPicPr>
          <p:cNvPr id="3" name="Bilde 2">
            <a:extLst>
              <a:ext uri="{FF2B5EF4-FFF2-40B4-BE49-F238E27FC236}">
                <a16:creationId xmlns:a16="http://schemas.microsoft.com/office/drawing/2014/main" id="{9E3C510C-B25B-5658-2A83-62840395788B}"/>
              </a:ext>
            </a:extLst>
          </p:cNvPr>
          <p:cNvPicPr>
            <a:picLocks noChangeAspect="1"/>
          </p:cNvPicPr>
          <p:nvPr/>
        </p:nvPicPr>
        <p:blipFill>
          <a:blip r:embed="rId3"/>
          <a:stretch>
            <a:fillRect/>
          </a:stretch>
        </p:blipFill>
        <p:spPr>
          <a:xfrm>
            <a:off x="10303727" y="207069"/>
            <a:ext cx="1756058" cy="2450544"/>
          </a:xfrm>
          <a:prstGeom prst="rect">
            <a:avLst/>
          </a:prstGeom>
        </p:spPr>
      </p:pic>
    </p:spTree>
    <p:extLst>
      <p:ext uri="{BB962C8B-B14F-4D97-AF65-F5344CB8AC3E}">
        <p14:creationId xmlns:p14="http://schemas.microsoft.com/office/powerpoint/2010/main" val="217030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kstSylinder 16"/>
          <p:cNvSpPr txBox="1"/>
          <p:nvPr/>
        </p:nvSpPr>
        <p:spPr>
          <a:xfrm>
            <a:off x="3361474" y="3518228"/>
            <a:ext cx="184731" cy="369332"/>
          </a:xfrm>
          <a:prstGeom prst="rect">
            <a:avLst/>
          </a:prstGeom>
          <a:noFill/>
        </p:spPr>
        <p:txBody>
          <a:bodyPr wrap="none" rtlCol="0">
            <a:spAutoFit/>
          </a:bodyPr>
          <a:lstStyle/>
          <a:p>
            <a:endParaRPr lang="nb-NO" dirty="0">
              <a:solidFill>
                <a:prstClr val="black"/>
              </a:solidFill>
            </a:endParaRPr>
          </a:p>
        </p:txBody>
      </p:sp>
      <p:sp>
        <p:nvSpPr>
          <p:cNvPr id="18" name="Tittel 17"/>
          <p:cNvSpPr>
            <a:spLocks noGrp="1"/>
          </p:cNvSpPr>
          <p:nvPr>
            <p:ph type="title"/>
          </p:nvPr>
        </p:nvSpPr>
        <p:spPr/>
        <p:txBody>
          <a:bodyPr>
            <a:normAutofit/>
          </a:bodyPr>
          <a:lstStyle/>
          <a:p>
            <a:pPr algn="ctr"/>
            <a:r>
              <a:rPr lang="nb-NO" sz="3600" b="1" dirty="0" err="1">
                <a:latin typeface="Arial" panose="020B0604020202020204" pitchFamily="34" charset="0"/>
                <a:cs typeface="Arial" panose="020B0604020202020204" pitchFamily="34" charset="0"/>
              </a:rPr>
              <a:t>Skadedyrforskriften</a:t>
            </a:r>
            <a:r>
              <a:rPr lang="nb-NO" sz="3600" b="1" dirty="0">
                <a:latin typeface="Arial" panose="020B0604020202020204" pitchFamily="34" charset="0"/>
                <a:cs typeface="Arial" panose="020B0604020202020204" pitchFamily="34" charset="0"/>
              </a:rPr>
              <a:t> og rundskrivet</a:t>
            </a:r>
          </a:p>
        </p:txBody>
      </p:sp>
      <p:sp>
        <p:nvSpPr>
          <p:cNvPr id="4" name="Plassholder for innhold 3"/>
          <p:cNvSpPr>
            <a:spLocks noGrp="1"/>
          </p:cNvSpPr>
          <p:nvPr>
            <p:ph sz="half" idx="1"/>
          </p:nvPr>
        </p:nvSpPr>
        <p:spPr/>
        <p:txBody>
          <a:bodyPr>
            <a:normAutofit/>
          </a:bodyPr>
          <a:lstStyle/>
          <a:p>
            <a:pPr marL="457200" lvl="1" indent="0">
              <a:buNone/>
            </a:pPr>
            <a:endParaRPr lang="nb-NO" altLang="nb-NO" sz="2000" dirty="0"/>
          </a:p>
          <a:p>
            <a:pPr marL="457200" lvl="1" indent="0">
              <a:buNone/>
            </a:pPr>
            <a:endParaRPr lang="nb-NO" altLang="nb-NO" sz="2000" dirty="0"/>
          </a:p>
          <a:p>
            <a:endParaRPr lang="nb-NO" altLang="nb-NO" sz="2400" dirty="0"/>
          </a:p>
          <a:p>
            <a:pPr marL="0" indent="0">
              <a:buNone/>
            </a:pPr>
            <a:endParaRPr lang="nb-NO" dirty="0"/>
          </a:p>
        </p:txBody>
      </p:sp>
      <p:sp>
        <p:nvSpPr>
          <p:cNvPr id="19" name="Plassholder for innhold 18"/>
          <p:cNvSpPr>
            <a:spLocks noGrp="1"/>
          </p:cNvSpPr>
          <p:nvPr>
            <p:ph sz="half" idx="2"/>
          </p:nvPr>
        </p:nvSpPr>
        <p:spPr>
          <a:xfrm>
            <a:off x="571499" y="1636499"/>
            <a:ext cx="9949888" cy="4351338"/>
          </a:xfrm>
        </p:spPr>
        <p:txBody>
          <a:bodyPr>
            <a:normAutofit/>
          </a:bodyPr>
          <a:lstStyle/>
          <a:p>
            <a:pPr marL="342900" lvl="0" indent="-342900" fontAlgn="base">
              <a:lnSpc>
                <a:spcPct val="100000"/>
              </a:lnSpc>
              <a:spcBef>
                <a:spcPct val="20000"/>
              </a:spcBef>
              <a:spcAft>
                <a:spcPct val="0"/>
              </a:spcAft>
              <a:buFontTx/>
              <a:buChar char="•"/>
            </a:pPr>
            <a:r>
              <a:rPr lang="nb-NO" altLang="nb-NO" sz="2400" kern="0" dirty="0" err="1">
                <a:solidFill>
                  <a:srgbClr val="000000"/>
                </a:solidFill>
                <a:latin typeface="Arial"/>
              </a:rPr>
              <a:t>Skadedyrforskriften</a:t>
            </a:r>
            <a:r>
              <a:rPr lang="nb-NO" altLang="nb-NO" sz="2400" kern="0" dirty="0">
                <a:solidFill>
                  <a:srgbClr val="000000"/>
                </a:solidFill>
                <a:latin typeface="Arial"/>
              </a:rPr>
              <a:t> definerer hva som er skadedyr</a:t>
            </a:r>
          </a:p>
          <a:p>
            <a:pPr lvl="1" fontAlgn="base">
              <a:lnSpc>
                <a:spcPct val="100000"/>
              </a:lnSpc>
              <a:spcBef>
                <a:spcPct val="20000"/>
              </a:spcBef>
              <a:spcAft>
                <a:spcPct val="0"/>
              </a:spcAft>
              <a:buFont typeface="Wingdings" panose="05000000000000000000" pitchFamily="2" charset="2"/>
              <a:buChar char="Ø"/>
            </a:pPr>
            <a:r>
              <a:rPr lang="nb-NO" altLang="nb-NO" sz="2000" kern="0" dirty="0">
                <a:solidFill>
                  <a:srgbClr val="000000"/>
                </a:solidFill>
                <a:latin typeface="Arial"/>
              </a:rPr>
              <a:t>Insekter, midd, vertebrater (krypdyr, fugl, pattedyr)</a:t>
            </a:r>
          </a:p>
          <a:p>
            <a:pPr lvl="1" fontAlgn="base">
              <a:lnSpc>
                <a:spcPct val="100000"/>
              </a:lnSpc>
              <a:spcBef>
                <a:spcPct val="20000"/>
              </a:spcBef>
              <a:spcAft>
                <a:spcPct val="0"/>
              </a:spcAft>
              <a:buFont typeface="Wingdings" panose="05000000000000000000" pitchFamily="2" charset="2"/>
              <a:buChar char="Ø"/>
            </a:pPr>
            <a:r>
              <a:rPr lang="nb-NO" altLang="nb-NO" sz="2000" kern="0" dirty="0">
                <a:solidFill>
                  <a:srgbClr val="000000"/>
                </a:solidFill>
                <a:latin typeface="Arial"/>
              </a:rPr>
              <a:t>Ikke mikroorganismer</a:t>
            </a:r>
          </a:p>
          <a:p>
            <a:pPr marL="342900" lvl="0" indent="-342900" fontAlgn="base">
              <a:lnSpc>
                <a:spcPct val="100000"/>
              </a:lnSpc>
              <a:spcBef>
                <a:spcPct val="20000"/>
              </a:spcBef>
              <a:spcAft>
                <a:spcPct val="0"/>
              </a:spcAft>
              <a:buFontTx/>
              <a:buChar char="•"/>
            </a:pPr>
            <a:endParaRPr lang="nb-NO" altLang="nb-NO" sz="2400" kern="0" dirty="0">
              <a:solidFill>
                <a:srgbClr val="000000"/>
              </a:solidFill>
              <a:latin typeface="Arial"/>
            </a:endParaRPr>
          </a:p>
          <a:p>
            <a:pPr marL="342900" lvl="0" indent="-342900" fontAlgn="base">
              <a:lnSpc>
                <a:spcPct val="100000"/>
              </a:lnSpc>
              <a:spcBef>
                <a:spcPct val="20000"/>
              </a:spcBef>
              <a:spcAft>
                <a:spcPct val="0"/>
              </a:spcAft>
              <a:buFontTx/>
              <a:buChar char="•"/>
            </a:pPr>
            <a:r>
              <a:rPr lang="nb-NO" altLang="nb-NO" sz="2400" kern="0" dirty="0">
                <a:solidFill>
                  <a:srgbClr val="000000"/>
                </a:solidFill>
                <a:latin typeface="Arial"/>
              </a:rPr>
              <a:t>Setter krav til eier/bruker og de som skal bekjempe skadedyr</a:t>
            </a:r>
          </a:p>
          <a:p>
            <a:pPr marL="342900" lvl="0" indent="-342900" fontAlgn="base">
              <a:lnSpc>
                <a:spcPct val="100000"/>
              </a:lnSpc>
              <a:spcBef>
                <a:spcPct val="20000"/>
              </a:spcBef>
              <a:spcAft>
                <a:spcPct val="0"/>
              </a:spcAft>
              <a:buFontTx/>
              <a:buChar char="•"/>
            </a:pPr>
            <a:endParaRPr lang="nb-NO" altLang="nb-NO" sz="2400" kern="0" dirty="0">
              <a:solidFill>
                <a:srgbClr val="000000"/>
              </a:solidFill>
              <a:latin typeface="Arial"/>
            </a:endParaRPr>
          </a:p>
          <a:p>
            <a:pPr marL="342900" lvl="0" indent="-342900" fontAlgn="base">
              <a:lnSpc>
                <a:spcPct val="100000"/>
              </a:lnSpc>
              <a:spcBef>
                <a:spcPct val="20000"/>
              </a:spcBef>
              <a:spcAft>
                <a:spcPct val="0"/>
              </a:spcAft>
              <a:buFontTx/>
              <a:buChar char="•"/>
            </a:pPr>
            <a:r>
              <a:rPr lang="nb-NO" altLang="nb-NO" sz="2400" kern="0" dirty="0">
                <a:solidFill>
                  <a:srgbClr val="000000"/>
                </a:solidFill>
                <a:latin typeface="Arial"/>
              </a:rPr>
              <a:t>Forskriften gjelder godkjente skadedyrbekjempere samt alle andre som skal bekjempe skadedyr – </a:t>
            </a:r>
            <a:r>
              <a:rPr lang="nb-NO" altLang="nb-NO" sz="2400" b="1" kern="0" dirty="0">
                <a:solidFill>
                  <a:srgbClr val="000000"/>
                </a:solidFill>
                <a:latin typeface="Arial"/>
              </a:rPr>
              <a:t>bønder med gnagerbevis</a:t>
            </a:r>
            <a:r>
              <a:rPr lang="nb-NO" altLang="nb-NO" sz="2400" kern="0" dirty="0">
                <a:solidFill>
                  <a:srgbClr val="000000"/>
                </a:solidFill>
                <a:latin typeface="Arial"/>
              </a:rPr>
              <a:t>, kommunen på kommunal eiendom</a:t>
            </a:r>
            <a:r>
              <a:rPr lang="nb-NO" altLang="nb-NO" sz="2400" b="1" kern="0" dirty="0">
                <a:solidFill>
                  <a:srgbClr val="000000"/>
                </a:solidFill>
                <a:latin typeface="Arial"/>
              </a:rPr>
              <a:t> </a:t>
            </a:r>
            <a:r>
              <a:rPr lang="nb-NO" altLang="nb-NO" sz="2400" kern="0" dirty="0">
                <a:solidFill>
                  <a:srgbClr val="000000"/>
                </a:solidFill>
                <a:latin typeface="Arial"/>
              </a:rPr>
              <a:t>og  privatpersoner som bekjemper på egen eiendom </a:t>
            </a:r>
          </a:p>
          <a:p>
            <a:endParaRPr lang="nb-NO" dirty="0"/>
          </a:p>
        </p:txBody>
      </p:sp>
      <p:pic>
        <p:nvPicPr>
          <p:cNvPr id="2" name="Bilde 1"/>
          <p:cNvPicPr>
            <a:picLocks noChangeAspect="1"/>
          </p:cNvPicPr>
          <p:nvPr/>
        </p:nvPicPr>
        <p:blipFill>
          <a:blip r:embed="rId3"/>
          <a:stretch>
            <a:fillRect/>
          </a:stretch>
        </p:blipFill>
        <p:spPr>
          <a:xfrm>
            <a:off x="9314274" y="1670110"/>
            <a:ext cx="2414225" cy="1329043"/>
          </a:xfrm>
          <a:prstGeom prst="rect">
            <a:avLst/>
          </a:prstGeom>
        </p:spPr>
      </p:pic>
    </p:spTree>
    <p:extLst>
      <p:ext uri="{BB962C8B-B14F-4D97-AF65-F5344CB8AC3E}">
        <p14:creationId xmlns:p14="http://schemas.microsoft.com/office/powerpoint/2010/main" val="2499297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kstSylinder 16"/>
          <p:cNvSpPr txBox="1"/>
          <p:nvPr/>
        </p:nvSpPr>
        <p:spPr>
          <a:xfrm>
            <a:off x="3361474" y="3518228"/>
            <a:ext cx="184731" cy="369332"/>
          </a:xfrm>
          <a:prstGeom prst="rect">
            <a:avLst/>
          </a:prstGeom>
          <a:noFill/>
        </p:spPr>
        <p:txBody>
          <a:bodyPr wrap="none" rtlCol="0">
            <a:spAutoFit/>
          </a:bodyPr>
          <a:lstStyle/>
          <a:p>
            <a:endParaRPr lang="nb-NO" dirty="0">
              <a:solidFill>
                <a:prstClr val="black"/>
              </a:solidFill>
            </a:endParaRPr>
          </a:p>
        </p:txBody>
      </p:sp>
      <p:sp>
        <p:nvSpPr>
          <p:cNvPr id="18" name="Tittel 17"/>
          <p:cNvSpPr>
            <a:spLocks noGrp="1"/>
          </p:cNvSpPr>
          <p:nvPr>
            <p:ph type="title"/>
          </p:nvPr>
        </p:nvSpPr>
        <p:spPr/>
        <p:txBody>
          <a:bodyPr>
            <a:normAutofit/>
          </a:bodyPr>
          <a:lstStyle/>
          <a:p>
            <a:pPr algn="ctr"/>
            <a:r>
              <a:rPr lang="nb-NO" sz="3600" b="1" dirty="0" err="1">
                <a:latin typeface="Arial" panose="020B0604020202020204" pitchFamily="34" charset="0"/>
                <a:cs typeface="Arial" panose="020B0604020202020204" pitchFamily="34" charset="0"/>
              </a:rPr>
              <a:t>Skadedyrforskriften</a:t>
            </a:r>
            <a:endParaRPr lang="nb-NO" sz="3600" dirty="0">
              <a:latin typeface="Arial" panose="020B0604020202020204" pitchFamily="34" charset="0"/>
              <a:cs typeface="Arial" panose="020B0604020202020204" pitchFamily="34" charset="0"/>
            </a:endParaRPr>
          </a:p>
        </p:txBody>
      </p:sp>
      <p:sp>
        <p:nvSpPr>
          <p:cNvPr id="4" name="Plassholder for innhold 3"/>
          <p:cNvSpPr>
            <a:spLocks noGrp="1"/>
          </p:cNvSpPr>
          <p:nvPr>
            <p:ph sz="half" idx="1"/>
          </p:nvPr>
        </p:nvSpPr>
        <p:spPr/>
        <p:txBody>
          <a:bodyPr>
            <a:normAutofit/>
          </a:bodyPr>
          <a:lstStyle/>
          <a:p>
            <a:pPr marL="457200" lvl="1" indent="0">
              <a:buNone/>
            </a:pPr>
            <a:endParaRPr lang="nb-NO" altLang="nb-NO" sz="2000" dirty="0"/>
          </a:p>
          <a:p>
            <a:pPr marL="457200" lvl="1" indent="0">
              <a:buNone/>
            </a:pPr>
            <a:endParaRPr lang="nb-NO" altLang="nb-NO" sz="2000" dirty="0"/>
          </a:p>
          <a:p>
            <a:endParaRPr lang="nb-NO" altLang="nb-NO" sz="2400" dirty="0"/>
          </a:p>
          <a:p>
            <a:pPr marL="0" indent="0">
              <a:buNone/>
            </a:pPr>
            <a:endParaRPr lang="nb-NO" dirty="0"/>
          </a:p>
        </p:txBody>
      </p:sp>
      <p:sp>
        <p:nvSpPr>
          <p:cNvPr id="19" name="Plassholder for innhold 18"/>
          <p:cNvSpPr>
            <a:spLocks noGrp="1"/>
          </p:cNvSpPr>
          <p:nvPr>
            <p:ph sz="half" idx="2"/>
          </p:nvPr>
        </p:nvSpPr>
        <p:spPr>
          <a:xfrm>
            <a:off x="838200" y="1825625"/>
            <a:ext cx="7704221" cy="4351338"/>
          </a:xfrm>
        </p:spPr>
        <p:txBody>
          <a:bodyPr>
            <a:normAutofit/>
          </a:bodyPr>
          <a:lstStyle/>
          <a:p>
            <a:r>
              <a:rPr lang="nb-NO" sz="2400" dirty="0">
                <a:latin typeface="Arial" panose="020B0604020202020204" pitchFamily="34" charset="0"/>
                <a:cs typeface="Arial" panose="020B0604020202020204" pitchFamily="34" charset="0"/>
              </a:rPr>
              <a:t>Eier og/eller bruker av bygning/innretning har plikt til å </a:t>
            </a:r>
            <a:r>
              <a:rPr lang="nb-NO" sz="2400" u="sng" dirty="0">
                <a:latin typeface="Arial" panose="020B0604020202020204" pitchFamily="34" charset="0"/>
                <a:cs typeface="Arial" panose="020B0604020202020204" pitchFamily="34" charset="0"/>
              </a:rPr>
              <a:t>forebygge</a:t>
            </a:r>
            <a:r>
              <a:rPr lang="nb-NO" sz="2400" dirty="0">
                <a:latin typeface="Arial" panose="020B0604020202020204" pitchFamily="34" charset="0"/>
                <a:cs typeface="Arial" panose="020B0604020202020204" pitchFamily="34" charset="0"/>
              </a:rPr>
              <a:t> og </a:t>
            </a:r>
            <a:r>
              <a:rPr lang="nb-NO" sz="2400" u="sng" dirty="0">
                <a:latin typeface="Arial" panose="020B0604020202020204" pitchFamily="34" charset="0"/>
                <a:cs typeface="Arial" panose="020B0604020202020204" pitchFamily="34" charset="0"/>
              </a:rPr>
              <a:t>bekjempe</a:t>
            </a:r>
            <a:r>
              <a:rPr lang="nb-NO" sz="2400" dirty="0">
                <a:latin typeface="Arial" panose="020B0604020202020204" pitchFamily="34" charset="0"/>
                <a:cs typeface="Arial" panose="020B0604020202020204" pitchFamily="34" charset="0"/>
              </a:rPr>
              <a:t> skadedyr når forholdene tilsier det.</a:t>
            </a:r>
          </a:p>
        </p:txBody>
      </p:sp>
      <p:pic>
        <p:nvPicPr>
          <p:cNvPr id="3" name="Bilde 2"/>
          <p:cNvPicPr>
            <a:picLocks noChangeAspect="1"/>
          </p:cNvPicPr>
          <p:nvPr/>
        </p:nvPicPr>
        <p:blipFill>
          <a:blip r:embed="rId3"/>
          <a:stretch>
            <a:fillRect/>
          </a:stretch>
        </p:blipFill>
        <p:spPr>
          <a:xfrm>
            <a:off x="1247220" y="3351945"/>
            <a:ext cx="4228507" cy="2959955"/>
          </a:xfrm>
          <a:prstGeom prst="rect">
            <a:avLst/>
          </a:prstGeom>
        </p:spPr>
      </p:pic>
      <p:pic>
        <p:nvPicPr>
          <p:cNvPr id="6" name="Bilde 5"/>
          <p:cNvPicPr>
            <a:picLocks noChangeAspect="1"/>
          </p:cNvPicPr>
          <p:nvPr/>
        </p:nvPicPr>
        <p:blipFill>
          <a:blip r:embed="rId4"/>
          <a:stretch>
            <a:fillRect/>
          </a:stretch>
        </p:blipFill>
        <p:spPr>
          <a:xfrm>
            <a:off x="5910018" y="3344962"/>
            <a:ext cx="5264806" cy="2966938"/>
          </a:xfrm>
          <a:prstGeom prst="rect">
            <a:avLst/>
          </a:prstGeom>
        </p:spPr>
      </p:pic>
    </p:spTree>
    <p:extLst>
      <p:ext uri="{BB962C8B-B14F-4D97-AF65-F5344CB8AC3E}">
        <p14:creationId xmlns:p14="http://schemas.microsoft.com/office/powerpoint/2010/main" val="1345315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kstSylinder 16"/>
          <p:cNvSpPr txBox="1"/>
          <p:nvPr/>
        </p:nvSpPr>
        <p:spPr>
          <a:xfrm>
            <a:off x="3361474" y="3518228"/>
            <a:ext cx="184731" cy="369332"/>
          </a:xfrm>
          <a:prstGeom prst="rect">
            <a:avLst/>
          </a:prstGeom>
          <a:noFill/>
        </p:spPr>
        <p:txBody>
          <a:bodyPr wrap="none" rtlCol="0">
            <a:spAutoFit/>
          </a:bodyPr>
          <a:lstStyle/>
          <a:p>
            <a:endParaRPr lang="nb-NO" dirty="0">
              <a:solidFill>
                <a:prstClr val="black"/>
              </a:solidFill>
            </a:endParaRPr>
          </a:p>
        </p:txBody>
      </p:sp>
      <p:sp>
        <p:nvSpPr>
          <p:cNvPr id="18" name="Tittel 17"/>
          <p:cNvSpPr>
            <a:spLocks noGrp="1"/>
          </p:cNvSpPr>
          <p:nvPr>
            <p:ph type="title"/>
          </p:nvPr>
        </p:nvSpPr>
        <p:spPr/>
        <p:txBody>
          <a:bodyPr>
            <a:normAutofit/>
          </a:bodyPr>
          <a:lstStyle/>
          <a:p>
            <a:pPr algn="ctr"/>
            <a:r>
              <a:rPr lang="nb-NO" sz="3600" b="1" dirty="0" err="1">
                <a:latin typeface="Arial" panose="020B0604020202020204" pitchFamily="34" charset="0"/>
                <a:cs typeface="Arial" panose="020B0604020202020204" pitchFamily="34" charset="0"/>
              </a:rPr>
              <a:t>Skadedyrforskriften</a:t>
            </a:r>
            <a:endParaRPr lang="nb-NO" sz="3600" dirty="0">
              <a:latin typeface="Arial" panose="020B0604020202020204" pitchFamily="34" charset="0"/>
              <a:cs typeface="Arial" panose="020B0604020202020204" pitchFamily="34" charset="0"/>
            </a:endParaRPr>
          </a:p>
        </p:txBody>
      </p:sp>
      <p:sp>
        <p:nvSpPr>
          <p:cNvPr id="4" name="Plassholder for innhold 3"/>
          <p:cNvSpPr>
            <a:spLocks noGrp="1"/>
          </p:cNvSpPr>
          <p:nvPr>
            <p:ph sz="half" idx="1"/>
          </p:nvPr>
        </p:nvSpPr>
        <p:spPr/>
        <p:txBody>
          <a:bodyPr>
            <a:normAutofit/>
          </a:bodyPr>
          <a:lstStyle/>
          <a:p>
            <a:pPr marL="457200" lvl="1" indent="0">
              <a:buNone/>
            </a:pPr>
            <a:endParaRPr lang="nb-NO" altLang="nb-NO" sz="2000" dirty="0"/>
          </a:p>
          <a:p>
            <a:pPr marL="457200" lvl="1" indent="0">
              <a:buNone/>
            </a:pPr>
            <a:endParaRPr lang="nb-NO" altLang="nb-NO" sz="2000" dirty="0"/>
          </a:p>
          <a:p>
            <a:endParaRPr lang="nb-NO" altLang="nb-NO" sz="2400" dirty="0"/>
          </a:p>
          <a:p>
            <a:pPr marL="0" indent="0">
              <a:buNone/>
            </a:pPr>
            <a:endParaRPr lang="nb-NO" dirty="0"/>
          </a:p>
        </p:txBody>
      </p:sp>
      <p:sp>
        <p:nvSpPr>
          <p:cNvPr id="19" name="Plassholder for innhold 18"/>
          <p:cNvSpPr>
            <a:spLocks noGrp="1"/>
          </p:cNvSpPr>
          <p:nvPr>
            <p:ph sz="half" idx="2"/>
          </p:nvPr>
        </p:nvSpPr>
        <p:spPr>
          <a:xfrm>
            <a:off x="571500" y="1824554"/>
            <a:ext cx="11363826" cy="4351338"/>
          </a:xfrm>
        </p:spPr>
        <p:txBody>
          <a:bodyPr/>
          <a:lstStyle/>
          <a:p>
            <a:r>
              <a:rPr lang="nb-NO" sz="2400" dirty="0">
                <a:latin typeface="Arial" panose="020B0604020202020204" pitchFamily="34" charset="0"/>
                <a:cs typeface="Arial" panose="020B0604020202020204" pitchFamily="34" charset="0"/>
              </a:rPr>
              <a:t>Substitusjonsprinsippet:</a:t>
            </a:r>
          </a:p>
          <a:p>
            <a:endParaRPr lang="nb-NO" dirty="0"/>
          </a:p>
          <a:p>
            <a:pPr>
              <a:buFont typeface="Wingdings" panose="05000000000000000000" pitchFamily="2" charset="2"/>
              <a:buChar char="Ø"/>
            </a:pPr>
            <a:r>
              <a:rPr lang="nb-NO" sz="2000" dirty="0">
                <a:latin typeface="Arial" panose="020B0604020202020204" pitchFamily="34" charset="0"/>
                <a:cs typeface="Arial" panose="020B0604020202020204" pitchFamily="34" charset="0"/>
              </a:rPr>
              <a:t>Den som skal foreta skadedyrbekjempelse </a:t>
            </a:r>
            <a:r>
              <a:rPr lang="nb-NO" sz="2000" u="sng" dirty="0">
                <a:latin typeface="Arial" panose="020B0604020202020204" pitchFamily="34" charset="0"/>
                <a:cs typeface="Arial" panose="020B0604020202020204" pitchFamily="34" charset="0"/>
              </a:rPr>
              <a:t>plikter</a:t>
            </a:r>
            <a:r>
              <a:rPr lang="nb-NO" sz="2000" dirty="0">
                <a:latin typeface="Arial" panose="020B0604020202020204" pitchFamily="34" charset="0"/>
                <a:cs typeface="Arial" panose="020B0604020202020204" pitchFamily="34" charset="0"/>
              </a:rPr>
              <a:t> å bruke det middel og den metode som gir minst skadevirkninger for miljø og helse og som kan føre til ønsket resultat.</a:t>
            </a:r>
          </a:p>
        </p:txBody>
      </p:sp>
      <p:pic>
        <p:nvPicPr>
          <p:cNvPr id="2" name="Bilde 1"/>
          <p:cNvPicPr>
            <a:picLocks noChangeAspect="1"/>
          </p:cNvPicPr>
          <p:nvPr/>
        </p:nvPicPr>
        <p:blipFill>
          <a:blip r:embed="rId3"/>
          <a:stretch>
            <a:fillRect/>
          </a:stretch>
        </p:blipFill>
        <p:spPr>
          <a:xfrm>
            <a:off x="3842885" y="4649248"/>
            <a:ext cx="1024217" cy="1018120"/>
          </a:xfrm>
          <a:prstGeom prst="rect">
            <a:avLst/>
          </a:prstGeom>
        </p:spPr>
      </p:pic>
      <p:pic>
        <p:nvPicPr>
          <p:cNvPr id="3" name="Bilde 2"/>
          <p:cNvPicPr>
            <a:picLocks noChangeAspect="1"/>
          </p:cNvPicPr>
          <p:nvPr/>
        </p:nvPicPr>
        <p:blipFill>
          <a:blip r:embed="rId4"/>
          <a:stretch>
            <a:fillRect/>
          </a:stretch>
        </p:blipFill>
        <p:spPr>
          <a:xfrm>
            <a:off x="7381537" y="4333815"/>
            <a:ext cx="1426588" cy="1426588"/>
          </a:xfrm>
          <a:prstGeom prst="rect">
            <a:avLst/>
          </a:prstGeom>
        </p:spPr>
      </p:pic>
      <p:pic>
        <p:nvPicPr>
          <p:cNvPr id="5" name="Bilde 4"/>
          <p:cNvPicPr>
            <a:picLocks noChangeAspect="1"/>
          </p:cNvPicPr>
          <p:nvPr/>
        </p:nvPicPr>
        <p:blipFill>
          <a:blip r:embed="rId5"/>
          <a:stretch>
            <a:fillRect/>
          </a:stretch>
        </p:blipFill>
        <p:spPr>
          <a:xfrm>
            <a:off x="2355722" y="4333815"/>
            <a:ext cx="1297655" cy="1297655"/>
          </a:xfrm>
          <a:prstGeom prst="rect">
            <a:avLst/>
          </a:prstGeom>
        </p:spPr>
      </p:pic>
      <p:pic>
        <p:nvPicPr>
          <p:cNvPr id="13" name="Bilde 12"/>
          <p:cNvPicPr>
            <a:picLocks noChangeAspect="1"/>
          </p:cNvPicPr>
          <p:nvPr/>
        </p:nvPicPr>
        <p:blipFill>
          <a:blip r:embed="rId6"/>
          <a:stretch>
            <a:fillRect/>
          </a:stretch>
        </p:blipFill>
        <p:spPr>
          <a:xfrm>
            <a:off x="2694208" y="4295562"/>
            <a:ext cx="1660785" cy="1725492"/>
          </a:xfrm>
          <a:prstGeom prst="rect">
            <a:avLst/>
          </a:prstGeom>
        </p:spPr>
      </p:pic>
    </p:spTree>
    <p:extLst>
      <p:ext uri="{BB962C8B-B14F-4D97-AF65-F5344CB8AC3E}">
        <p14:creationId xmlns:p14="http://schemas.microsoft.com/office/powerpoint/2010/main" val="349722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20D4271-B01B-E281-F023-2D4734D18629}"/>
              </a:ext>
            </a:extLst>
          </p:cNvPr>
          <p:cNvSpPr>
            <a:spLocks noGrp="1"/>
          </p:cNvSpPr>
          <p:nvPr>
            <p:ph type="sldNum" sz="quarter" idx="12"/>
          </p:nvPr>
        </p:nvSpPr>
        <p:spPr/>
        <p:txBody>
          <a:bodyPr/>
          <a:lstStyle/>
          <a:p>
            <a:fld id="{341FD356-1CC0-514B-B5D9-F98600AAE6F5}" type="slidenum">
              <a:rPr lang="nb-NO" smtClean="0"/>
              <a:pPr/>
              <a:t>17</a:t>
            </a:fld>
            <a:endParaRPr lang="nb-NO" dirty="0"/>
          </a:p>
        </p:txBody>
      </p:sp>
      <p:sp>
        <p:nvSpPr>
          <p:cNvPr id="6" name="Content Placeholder 5">
            <a:extLst>
              <a:ext uri="{FF2B5EF4-FFF2-40B4-BE49-F238E27FC236}">
                <a16:creationId xmlns:a16="http://schemas.microsoft.com/office/drawing/2014/main" id="{B34715EB-3CA6-DB60-E677-CF4A07BC2096}"/>
              </a:ext>
            </a:extLst>
          </p:cNvPr>
          <p:cNvSpPr>
            <a:spLocks noGrp="1"/>
          </p:cNvSpPr>
          <p:nvPr>
            <p:ph sz="quarter" idx="4294967295"/>
          </p:nvPr>
        </p:nvSpPr>
        <p:spPr>
          <a:xfrm>
            <a:off x="931344" y="1712913"/>
            <a:ext cx="10801350" cy="4643437"/>
          </a:xfrm>
        </p:spPr>
        <p:txBody>
          <a:bodyPr>
            <a:normAutofit/>
          </a:bodyPr>
          <a:lstStyle/>
          <a:p>
            <a:r>
              <a:rPr lang="nb-NO" u="sng" dirty="0"/>
              <a:t>Substitusjonsprinsippet</a:t>
            </a:r>
          </a:p>
          <a:p>
            <a:pPr lvl="1">
              <a:buFont typeface="Wingdings" panose="05000000000000000000" pitchFamily="2" charset="2"/>
              <a:buChar char="Ø"/>
            </a:pPr>
            <a:endParaRPr lang="nb-NO" dirty="0"/>
          </a:p>
          <a:p>
            <a:pPr marL="1143000" marR="0" lvl="2"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Forebyggende tiltak </a:t>
            </a:r>
            <a:r>
              <a:rPr kumimoji="0" lang="nb-NO" sz="2000" b="0" i="0" u="sng"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skal</a:t>
            </a:r>
            <a:r>
              <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gjennomføres (sanitasjon/sikring) – dokumenteres!</a:t>
            </a:r>
          </a:p>
          <a:p>
            <a:pPr marL="1143000" marR="0" lvl="2"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lang="nb-NO" sz="2000" dirty="0">
                <a:solidFill>
                  <a:prstClr val="black"/>
                </a:solidFill>
                <a:latin typeface="Calibri" panose="020F0502020204030204"/>
                <a:ea typeface="+mn-ea"/>
                <a:cs typeface="Arial" panose="020B0604020202020204" pitchFamily="34" charset="0"/>
              </a:rPr>
              <a:t>Mekaniske midler </a:t>
            </a:r>
            <a:r>
              <a:rPr lang="nb-NO" sz="2000" u="sng" dirty="0">
                <a:solidFill>
                  <a:prstClr val="black"/>
                </a:solidFill>
                <a:latin typeface="Calibri" panose="020F0502020204030204"/>
                <a:ea typeface="+mn-ea"/>
                <a:cs typeface="Arial" panose="020B0604020202020204" pitchFamily="34" charset="0"/>
              </a:rPr>
              <a:t>skal</a:t>
            </a:r>
            <a:r>
              <a:rPr lang="nb-NO" sz="2000" dirty="0">
                <a:solidFill>
                  <a:prstClr val="black"/>
                </a:solidFill>
                <a:latin typeface="Calibri" panose="020F0502020204030204"/>
                <a:ea typeface="+mn-ea"/>
                <a:cs typeface="Arial" panose="020B0604020202020204" pitchFamily="34" charset="0"/>
              </a:rPr>
              <a:t> brukes før gift – dokumenteres!</a:t>
            </a:r>
            <a:endPar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1143000" marR="0" lvl="2"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Det </a:t>
            </a:r>
            <a:r>
              <a:rPr kumimoji="0" lang="nb-NO" sz="2000" b="0" i="0" u="sng"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skal</a:t>
            </a:r>
            <a:r>
              <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begrunnes i protokollen hvordan valgte middel og metode etterlever substitusjonsprinsippet</a:t>
            </a:r>
          </a:p>
          <a:p>
            <a:pPr marL="1143000" marR="0" lvl="2"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ü"/>
              <a:tabLst/>
              <a:defRPr/>
            </a:pPr>
            <a:r>
              <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Hvis det f.eks brukes gift mot gnagere så </a:t>
            </a:r>
            <a:r>
              <a:rPr kumimoji="0" lang="nb-NO" sz="2000" b="0" i="0" u="sng"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skal</a:t>
            </a:r>
            <a:r>
              <a:rPr kumimoji="0" lang="nb-NO"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det forklares hvorfor feller ikke brukes</a:t>
            </a:r>
          </a:p>
          <a:p>
            <a:pPr marL="1143000" lvl="2">
              <a:lnSpc>
                <a:spcPct val="90000"/>
              </a:lnSpc>
              <a:buFont typeface="Wingdings" panose="05000000000000000000" pitchFamily="2" charset="2"/>
              <a:buChar char="ü"/>
              <a:defRPr/>
            </a:pPr>
            <a:r>
              <a:rPr lang="nb-NO" sz="2000" dirty="0">
                <a:solidFill>
                  <a:prstClr val="black"/>
                </a:solidFill>
                <a:latin typeface="Calibri" panose="020F0502020204030204"/>
                <a:ea typeface="+mn-ea"/>
                <a:cs typeface="+mn-cs"/>
              </a:rPr>
              <a:t>Valg av det minst giftige kjemiske midlet hvis andre tiltak ikke har dokumentert effekt</a:t>
            </a:r>
          </a:p>
          <a:p>
            <a:pPr marL="1143000" lvl="2">
              <a:lnSpc>
                <a:spcPct val="90000"/>
              </a:lnSpc>
              <a:buFont typeface="Wingdings" panose="05000000000000000000" pitchFamily="2" charset="2"/>
              <a:buChar char="ü"/>
              <a:defRPr/>
            </a:pPr>
            <a:r>
              <a:rPr lang="nb-NO" sz="2000" dirty="0">
                <a:solidFill>
                  <a:prstClr val="black"/>
                </a:solidFill>
                <a:latin typeface="Calibri" panose="020F0502020204030204"/>
                <a:ea typeface="+mn-ea"/>
                <a:cs typeface="+mn-cs"/>
              </a:rPr>
              <a:t>Kjemiske midler skal </a:t>
            </a:r>
            <a:r>
              <a:rPr lang="nb-NO" sz="2000" u="sng" dirty="0">
                <a:solidFill>
                  <a:prstClr val="black"/>
                </a:solidFill>
                <a:latin typeface="Calibri" panose="020F0502020204030204"/>
                <a:ea typeface="+mn-ea"/>
                <a:cs typeface="+mn-cs"/>
              </a:rPr>
              <a:t>ikke</a:t>
            </a:r>
            <a:r>
              <a:rPr lang="nb-NO" sz="2000" dirty="0">
                <a:solidFill>
                  <a:prstClr val="black"/>
                </a:solidFill>
                <a:latin typeface="Calibri" panose="020F0502020204030204"/>
                <a:ea typeface="+mn-ea"/>
                <a:cs typeface="+mn-cs"/>
              </a:rPr>
              <a:t> benyttes til forebygging, men forbeholdes utrydding</a:t>
            </a:r>
          </a:p>
          <a:p>
            <a:pPr marL="457200" indent="-457200">
              <a:buFont typeface="Arial" panose="020B0604020202020204" pitchFamily="34" charset="0"/>
              <a:buChar char="•"/>
            </a:pPr>
            <a:endParaRPr lang="nb-NO" sz="2000" dirty="0"/>
          </a:p>
        </p:txBody>
      </p:sp>
      <p:sp>
        <p:nvSpPr>
          <p:cNvPr id="2" name="Title 1">
            <a:extLst>
              <a:ext uri="{FF2B5EF4-FFF2-40B4-BE49-F238E27FC236}">
                <a16:creationId xmlns:a16="http://schemas.microsoft.com/office/drawing/2014/main" id="{95A67F35-635E-68B6-C702-62F88B79DBE9}"/>
              </a:ext>
            </a:extLst>
          </p:cNvPr>
          <p:cNvSpPr>
            <a:spLocks noGrp="1"/>
          </p:cNvSpPr>
          <p:nvPr>
            <p:ph type="title" idx="4294967295"/>
          </p:nvPr>
        </p:nvSpPr>
        <p:spPr>
          <a:xfrm>
            <a:off x="1951463" y="589880"/>
            <a:ext cx="10801350" cy="693737"/>
          </a:xfrm>
        </p:spPr>
        <p:txBody>
          <a:bodyPr>
            <a:normAutofit/>
          </a:bodyPr>
          <a:lstStyle/>
          <a:p>
            <a:r>
              <a:rPr lang="nb-NO" sz="3600" b="1" dirty="0">
                <a:latin typeface="Arial" panose="020B0604020202020204" pitchFamily="34" charset="0"/>
                <a:cs typeface="Arial" panose="020B0604020202020204" pitchFamily="34" charset="0"/>
              </a:rPr>
              <a:t>§ 3-2. Bruk av bekjempelsesmidler</a:t>
            </a:r>
          </a:p>
        </p:txBody>
      </p:sp>
      <p:sp>
        <p:nvSpPr>
          <p:cNvPr id="7" name="Rektangel 6">
            <a:extLst>
              <a:ext uri="{FF2B5EF4-FFF2-40B4-BE49-F238E27FC236}">
                <a16:creationId xmlns:a16="http://schemas.microsoft.com/office/drawing/2014/main" id="{B12CD48C-B888-2889-7E62-5ECF2F028FF2}"/>
              </a:ext>
            </a:extLst>
          </p:cNvPr>
          <p:cNvSpPr/>
          <p:nvPr/>
        </p:nvSpPr>
        <p:spPr>
          <a:xfrm>
            <a:off x="1755117" y="2479968"/>
            <a:ext cx="9793088" cy="2472929"/>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cxnSp>
        <p:nvCxnSpPr>
          <p:cNvPr id="9" name="Rett linje 8">
            <a:extLst>
              <a:ext uri="{FF2B5EF4-FFF2-40B4-BE49-F238E27FC236}">
                <a16:creationId xmlns:a16="http://schemas.microsoft.com/office/drawing/2014/main" id="{47155186-B2D8-7560-BA3D-2966A91D3EAE}"/>
              </a:ext>
            </a:extLst>
          </p:cNvPr>
          <p:cNvCxnSpPr>
            <a:cxnSpLocks/>
          </p:cNvCxnSpPr>
          <p:nvPr/>
        </p:nvCxnSpPr>
        <p:spPr>
          <a:xfrm flipV="1">
            <a:off x="10593659" y="1984917"/>
            <a:ext cx="207691" cy="495051"/>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ktangel 9">
            <a:extLst>
              <a:ext uri="{FF2B5EF4-FFF2-40B4-BE49-F238E27FC236}">
                <a16:creationId xmlns:a16="http://schemas.microsoft.com/office/drawing/2014/main" id="{68CB4F39-984C-3417-A6A0-5BC37B92C896}"/>
              </a:ext>
            </a:extLst>
          </p:cNvPr>
          <p:cNvSpPr/>
          <p:nvPr/>
        </p:nvSpPr>
        <p:spPr>
          <a:xfrm>
            <a:off x="9982200" y="1207140"/>
            <a:ext cx="1728192" cy="766313"/>
          </a:xfrm>
          <a:prstGeom prst="rect">
            <a:avLst/>
          </a:prstGeom>
          <a:solidFill>
            <a:schemeClr val="bg1"/>
          </a:solid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TekstSylinder 10">
            <a:extLst>
              <a:ext uri="{FF2B5EF4-FFF2-40B4-BE49-F238E27FC236}">
                <a16:creationId xmlns:a16="http://schemas.microsoft.com/office/drawing/2014/main" id="{BBAC8EF6-816A-6619-7DAC-A4436B769BC8}"/>
              </a:ext>
            </a:extLst>
          </p:cNvPr>
          <p:cNvSpPr txBox="1"/>
          <p:nvPr/>
        </p:nvSpPr>
        <p:spPr>
          <a:xfrm>
            <a:off x="10377223" y="1295081"/>
            <a:ext cx="1512168" cy="615553"/>
          </a:xfrm>
          <a:prstGeom prst="rect">
            <a:avLst/>
          </a:prstGeom>
          <a:noFill/>
        </p:spPr>
        <p:txBody>
          <a:bodyPr wrap="square" lIns="0" tIns="0" rIns="0" bIns="0" rtlCol="0">
            <a:spAutoFit/>
          </a:bodyPr>
          <a:lstStyle/>
          <a:p>
            <a:pPr algn="l"/>
            <a:r>
              <a:rPr lang="nb-NO" sz="4000" dirty="0">
                <a:latin typeface="Roboto" panose="02000000000000000000" pitchFamily="2" charset="0"/>
                <a:ea typeface="Roboto" panose="02000000000000000000" pitchFamily="2" charset="0"/>
                <a:cs typeface="Roboto" panose="02000000000000000000" pitchFamily="2" charset="0"/>
              </a:rPr>
              <a:t>IPM</a:t>
            </a:r>
          </a:p>
        </p:txBody>
      </p:sp>
    </p:spTree>
    <p:extLst>
      <p:ext uri="{BB962C8B-B14F-4D97-AF65-F5344CB8AC3E}">
        <p14:creationId xmlns:p14="http://schemas.microsoft.com/office/powerpoint/2010/main" val="263346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kstSylinder 16"/>
          <p:cNvSpPr txBox="1"/>
          <p:nvPr/>
        </p:nvSpPr>
        <p:spPr>
          <a:xfrm>
            <a:off x="3361474" y="3518228"/>
            <a:ext cx="184731" cy="369332"/>
          </a:xfrm>
          <a:prstGeom prst="rect">
            <a:avLst/>
          </a:prstGeom>
          <a:noFill/>
        </p:spPr>
        <p:txBody>
          <a:bodyPr wrap="none" rtlCol="0">
            <a:spAutoFit/>
          </a:bodyPr>
          <a:lstStyle/>
          <a:p>
            <a:endParaRPr lang="nb-NO" dirty="0">
              <a:solidFill>
                <a:prstClr val="black"/>
              </a:solidFill>
            </a:endParaRPr>
          </a:p>
        </p:txBody>
      </p:sp>
      <p:sp>
        <p:nvSpPr>
          <p:cNvPr id="18" name="Tittel 17"/>
          <p:cNvSpPr>
            <a:spLocks noGrp="1"/>
          </p:cNvSpPr>
          <p:nvPr>
            <p:ph type="title"/>
          </p:nvPr>
        </p:nvSpPr>
        <p:spPr/>
        <p:txBody>
          <a:bodyPr>
            <a:normAutofit/>
          </a:bodyPr>
          <a:lstStyle/>
          <a:p>
            <a:pPr algn="ctr"/>
            <a:r>
              <a:rPr lang="nb-NO" sz="3600" b="1" dirty="0" err="1">
                <a:latin typeface="Arial" panose="020B0604020202020204" pitchFamily="34" charset="0"/>
                <a:cs typeface="Arial" panose="020B0604020202020204" pitchFamily="34" charset="0"/>
              </a:rPr>
              <a:t>Skadedyrforskriften</a:t>
            </a:r>
            <a:endParaRPr lang="nb-NO" sz="3600" dirty="0">
              <a:latin typeface="Arial" panose="020B0604020202020204" pitchFamily="34" charset="0"/>
              <a:cs typeface="Arial" panose="020B0604020202020204" pitchFamily="34" charset="0"/>
            </a:endParaRPr>
          </a:p>
        </p:txBody>
      </p:sp>
      <p:sp>
        <p:nvSpPr>
          <p:cNvPr id="4" name="Plassholder for innhold 3"/>
          <p:cNvSpPr>
            <a:spLocks noGrp="1"/>
          </p:cNvSpPr>
          <p:nvPr>
            <p:ph sz="half" idx="1"/>
          </p:nvPr>
        </p:nvSpPr>
        <p:spPr/>
        <p:txBody>
          <a:bodyPr>
            <a:normAutofit/>
          </a:bodyPr>
          <a:lstStyle/>
          <a:p>
            <a:pPr marL="457200" lvl="1" indent="0">
              <a:buNone/>
            </a:pPr>
            <a:endParaRPr lang="nb-NO" altLang="nb-NO" sz="2000" dirty="0"/>
          </a:p>
          <a:p>
            <a:pPr marL="457200" lvl="1" indent="0">
              <a:buNone/>
            </a:pPr>
            <a:endParaRPr lang="nb-NO" altLang="nb-NO" sz="2000" dirty="0"/>
          </a:p>
          <a:p>
            <a:endParaRPr lang="nb-NO" altLang="nb-NO" sz="2400" dirty="0"/>
          </a:p>
          <a:p>
            <a:pPr marL="0" indent="0">
              <a:buNone/>
            </a:pPr>
            <a:endParaRPr lang="nb-NO" dirty="0"/>
          </a:p>
        </p:txBody>
      </p:sp>
      <p:sp>
        <p:nvSpPr>
          <p:cNvPr id="19" name="Plassholder for innhold 18"/>
          <p:cNvSpPr>
            <a:spLocks noGrp="1"/>
          </p:cNvSpPr>
          <p:nvPr>
            <p:ph sz="half" idx="2"/>
          </p:nvPr>
        </p:nvSpPr>
        <p:spPr>
          <a:xfrm>
            <a:off x="571500" y="1824554"/>
            <a:ext cx="11363826" cy="4351338"/>
          </a:xfrm>
        </p:spPr>
        <p:txBody>
          <a:bodyPr/>
          <a:lstStyle/>
          <a:p>
            <a:pPr>
              <a:buFont typeface="Wingdings" panose="05000000000000000000" pitchFamily="2" charset="2"/>
              <a:buChar char="Ø"/>
            </a:pPr>
            <a:r>
              <a:rPr lang="nb-NO" sz="2000" dirty="0">
                <a:latin typeface="Arial" panose="020B0604020202020204" pitchFamily="34" charset="0"/>
                <a:cs typeface="Arial" panose="020B0604020202020204" pitchFamily="34" charset="0"/>
              </a:rPr>
              <a:t>Forebygging og sikring/tetting </a:t>
            </a:r>
            <a:r>
              <a:rPr lang="nb-NO" sz="2000" u="sng" dirty="0">
                <a:latin typeface="Arial" panose="020B0604020202020204" pitchFamily="34" charset="0"/>
                <a:cs typeface="Arial" panose="020B0604020202020204" pitchFamily="34" charset="0"/>
              </a:rPr>
              <a:t>SKAL</a:t>
            </a:r>
            <a:r>
              <a:rPr lang="nb-NO" sz="2000" dirty="0">
                <a:latin typeface="Arial" panose="020B0604020202020204" pitchFamily="34" charset="0"/>
                <a:cs typeface="Arial" panose="020B0604020202020204" pitchFamily="34" charset="0"/>
              </a:rPr>
              <a:t> utføres:</a:t>
            </a:r>
          </a:p>
          <a:p>
            <a:pPr lvl="1">
              <a:buFont typeface="Wingdings" panose="05000000000000000000" pitchFamily="2" charset="2"/>
              <a:buChar char="ü"/>
            </a:pPr>
            <a:r>
              <a:rPr lang="nb-NO" sz="1800" dirty="0">
                <a:latin typeface="Arial" panose="020B0604020202020204" pitchFamily="34" charset="0"/>
                <a:cs typeface="Arial" panose="020B0604020202020204" pitchFamily="34" charset="0"/>
              </a:rPr>
              <a:t>Opprydding rundt eiendommen, fjerne vegetasjon langs vegger</a:t>
            </a:r>
          </a:p>
          <a:p>
            <a:pPr lvl="1">
              <a:buFont typeface="Wingdings" panose="05000000000000000000" pitchFamily="2" charset="2"/>
              <a:buChar char="ü"/>
            </a:pPr>
            <a:r>
              <a:rPr lang="nb-NO" sz="1800" dirty="0">
                <a:latin typeface="Arial" panose="020B0604020202020204" pitchFamily="34" charset="0"/>
                <a:cs typeface="Arial" panose="020B0604020202020204" pitchFamily="34" charset="0"/>
              </a:rPr>
              <a:t>Fjerning av mat og vann, skjulesteder, ynglesteder </a:t>
            </a:r>
            <a:r>
              <a:rPr lang="nb-NO" sz="1800" dirty="0" err="1">
                <a:latin typeface="Arial" panose="020B0604020202020204" pitchFamily="34" charset="0"/>
                <a:cs typeface="Arial" panose="020B0604020202020204" pitchFamily="34" charset="0"/>
              </a:rPr>
              <a:t>osv</a:t>
            </a:r>
            <a:endParaRPr lang="nb-NO" sz="1800" dirty="0">
              <a:latin typeface="Arial" panose="020B0604020202020204" pitchFamily="34" charset="0"/>
              <a:cs typeface="Arial" panose="020B0604020202020204" pitchFamily="34" charset="0"/>
            </a:endParaRPr>
          </a:p>
          <a:p>
            <a:pPr lvl="1">
              <a:buFont typeface="Wingdings" panose="05000000000000000000" pitchFamily="2" charset="2"/>
              <a:buChar char="ü"/>
            </a:pPr>
            <a:r>
              <a:rPr lang="nb-NO" sz="1800" dirty="0">
                <a:latin typeface="Arial" panose="020B0604020202020204" pitchFamily="34" charset="0"/>
                <a:cs typeface="Arial" panose="020B0604020202020204" pitchFamily="34" charset="0"/>
              </a:rPr>
              <a:t>Tetting av hull og sprekker på bygninger</a:t>
            </a:r>
          </a:p>
          <a:p>
            <a:pPr lvl="1">
              <a:buFont typeface="Wingdings" panose="05000000000000000000" pitchFamily="2" charset="2"/>
              <a:buChar char="ü"/>
            </a:pPr>
            <a:endParaRPr lang="nb-NO" dirty="0"/>
          </a:p>
        </p:txBody>
      </p:sp>
      <p:pic>
        <p:nvPicPr>
          <p:cNvPr id="2" name="Bilde 1"/>
          <p:cNvPicPr>
            <a:picLocks noChangeAspect="1"/>
          </p:cNvPicPr>
          <p:nvPr/>
        </p:nvPicPr>
        <p:blipFill>
          <a:blip r:embed="rId3"/>
          <a:stretch>
            <a:fillRect/>
          </a:stretch>
        </p:blipFill>
        <p:spPr>
          <a:xfrm>
            <a:off x="2376793" y="3308797"/>
            <a:ext cx="2918687" cy="2174708"/>
          </a:xfrm>
          <a:prstGeom prst="rect">
            <a:avLst/>
          </a:prstGeom>
        </p:spPr>
      </p:pic>
      <p:pic>
        <p:nvPicPr>
          <p:cNvPr id="3" name="Bilde 2"/>
          <p:cNvPicPr>
            <a:picLocks noChangeAspect="1"/>
          </p:cNvPicPr>
          <p:nvPr/>
        </p:nvPicPr>
        <p:blipFill>
          <a:blip r:embed="rId4"/>
          <a:stretch>
            <a:fillRect/>
          </a:stretch>
        </p:blipFill>
        <p:spPr>
          <a:xfrm>
            <a:off x="6540981" y="3308797"/>
            <a:ext cx="2899611" cy="2174708"/>
          </a:xfrm>
          <a:prstGeom prst="rect">
            <a:avLst/>
          </a:prstGeom>
        </p:spPr>
      </p:pic>
    </p:spTree>
    <p:extLst>
      <p:ext uri="{BB962C8B-B14F-4D97-AF65-F5344CB8AC3E}">
        <p14:creationId xmlns:p14="http://schemas.microsoft.com/office/powerpoint/2010/main" val="2094914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kstSylinder 16"/>
          <p:cNvSpPr txBox="1"/>
          <p:nvPr/>
        </p:nvSpPr>
        <p:spPr>
          <a:xfrm>
            <a:off x="3361474" y="3518228"/>
            <a:ext cx="184731" cy="369332"/>
          </a:xfrm>
          <a:prstGeom prst="rect">
            <a:avLst/>
          </a:prstGeom>
          <a:noFill/>
        </p:spPr>
        <p:txBody>
          <a:bodyPr wrap="none" rtlCol="0">
            <a:spAutoFit/>
          </a:bodyPr>
          <a:lstStyle/>
          <a:p>
            <a:endParaRPr lang="nb-NO" dirty="0">
              <a:solidFill>
                <a:prstClr val="black"/>
              </a:solidFill>
            </a:endParaRPr>
          </a:p>
        </p:txBody>
      </p:sp>
      <p:sp>
        <p:nvSpPr>
          <p:cNvPr id="18" name="Tittel 17"/>
          <p:cNvSpPr>
            <a:spLocks noGrp="1"/>
          </p:cNvSpPr>
          <p:nvPr>
            <p:ph type="title"/>
          </p:nvPr>
        </p:nvSpPr>
        <p:spPr/>
        <p:txBody>
          <a:bodyPr>
            <a:normAutofit/>
          </a:bodyPr>
          <a:lstStyle/>
          <a:p>
            <a:pPr algn="ctr"/>
            <a:r>
              <a:rPr lang="nb-NO" sz="3600" b="1" dirty="0" err="1">
                <a:latin typeface="Arial" panose="020B0604020202020204" pitchFamily="34" charset="0"/>
                <a:cs typeface="Arial" panose="020B0604020202020204" pitchFamily="34" charset="0"/>
              </a:rPr>
              <a:t>Skadedyrforskriften</a:t>
            </a:r>
            <a:endParaRPr lang="nb-NO" sz="3600" dirty="0">
              <a:latin typeface="Arial" panose="020B0604020202020204" pitchFamily="34" charset="0"/>
              <a:cs typeface="Arial" panose="020B0604020202020204" pitchFamily="34" charset="0"/>
            </a:endParaRPr>
          </a:p>
        </p:txBody>
      </p:sp>
      <p:sp>
        <p:nvSpPr>
          <p:cNvPr id="4" name="Plassholder for innhold 3"/>
          <p:cNvSpPr>
            <a:spLocks noGrp="1"/>
          </p:cNvSpPr>
          <p:nvPr>
            <p:ph sz="half" idx="1"/>
          </p:nvPr>
        </p:nvSpPr>
        <p:spPr/>
        <p:txBody>
          <a:bodyPr>
            <a:normAutofit/>
          </a:bodyPr>
          <a:lstStyle/>
          <a:p>
            <a:pPr marL="457200" lvl="1" indent="0">
              <a:buNone/>
            </a:pPr>
            <a:endParaRPr lang="nb-NO" altLang="nb-NO" sz="2000" dirty="0"/>
          </a:p>
          <a:p>
            <a:pPr marL="457200" lvl="1" indent="0">
              <a:buNone/>
            </a:pPr>
            <a:endParaRPr lang="nb-NO" altLang="nb-NO" sz="2000" dirty="0"/>
          </a:p>
          <a:p>
            <a:endParaRPr lang="nb-NO" altLang="nb-NO" sz="2400" dirty="0"/>
          </a:p>
          <a:p>
            <a:pPr marL="0" indent="0">
              <a:buNone/>
            </a:pPr>
            <a:endParaRPr lang="nb-NO" dirty="0"/>
          </a:p>
        </p:txBody>
      </p:sp>
      <p:sp>
        <p:nvSpPr>
          <p:cNvPr id="19" name="Plassholder for innhold 18"/>
          <p:cNvSpPr>
            <a:spLocks noGrp="1"/>
          </p:cNvSpPr>
          <p:nvPr>
            <p:ph sz="half" idx="2"/>
          </p:nvPr>
        </p:nvSpPr>
        <p:spPr>
          <a:xfrm>
            <a:off x="571500" y="1824554"/>
            <a:ext cx="11363826" cy="4351338"/>
          </a:xfrm>
        </p:spPr>
        <p:txBody>
          <a:bodyPr/>
          <a:lstStyle/>
          <a:p>
            <a:r>
              <a:rPr lang="nb-NO" sz="2400" dirty="0">
                <a:latin typeface="Arial" panose="020B0604020202020204" pitchFamily="34" charset="0"/>
                <a:cs typeface="Arial" panose="020B0604020202020204" pitchFamily="34" charset="0"/>
              </a:rPr>
              <a:t>Det følger av </a:t>
            </a:r>
            <a:r>
              <a:rPr lang="nb-NO" sz="2400" dirty="0" err="1">
                <a:latin typeface="Arial" panose="020B0604020202020204" pitchFamily="34" charset="0"/>
                <a:cs typeface="Arial" panose="020B0604020202020204" pitchFamily="34" charset="0"/>
              </a:rPr>
              <a:t>forskriften</a:t>
            </a:r>
            <a:r>
              <a:rPr lang="nb-NO" sz="2400" dirty="0">
                <a:latin typeface="Arial" panose="020B0604020202020204" pitchFamily="34" charset="0"/>
                <a:cs typeface="Arial" panose="020B0604020202020204" pitchFamily="34" charset="0"/>
              </a:rPr>
              <a:t> at:</a:t>
            </a:r>
          </a:p>
          <a:p>
            <a:endParaRPr lang="nb-NO" dirty="0"/>
          </a:p>
          <a:p>
            <a:pPr>
              <a:buFont typeface="Wingdings" panose="05000000000000000000" pitchFamily="2" charset="2"/>
              <a:buChar char="Ø"/>
            </a:pPr>
            <a:r>
              <a:rPr lang="nb-NO" sz="2000" dirty="0">
                <a:latin typeface="Arial" panose="020B0604020202020204" pitchFamily="34" charset="0"/>
                <a:cs typeface="Arial" panose="020B0604020202020204" pitchFamily="34" charset="0"/>
              </a:rPr>
              <a:t>Kjemisk forebygging er forbudt: </a:t>
            </a:r>
          </a:p>
          <a:p>
            <a:pPr lvl="1">
              <a:buFont typeface="Wingdings" panose="05000000000000000000" pitchFamily="2" charset="2"/>
              <a:buChar char="ü"/>
            </a:pPr>
            <a:r>
              <a:rPr lang="nb-NO" sz="1800" dirty="0">
                <a:latin typeface="Arial" panose="020B0604020202020204" pitchFamily="34" charset="0"/>
                <a:cs typeface="Arial" panose="020B0604020202020204" pitchFamily="34" charset="0"/>
              </a:rPr>
              <a:t>Det skal være aktivitet av dyr før gift kan brukes. </a:t>
            </a:r>
          </a:p>
          <a:p>
            <a:pPr lvl="1">
              <a:buFont typeface="Wingdings" panose="05000000000000000000" pitchFamily="2" charset="2"/>
              <a:buChar char="ü"/>
            </a:pPr>
            <a:r>
              <a:rPr lang="nb-NO" sz="1800" dirty="0">
                <a:latin typeface="Arial" panose="020B0604020202020204" pitchFamily="34" charset="0"/>
                <a:cs typeface="Arial" panose="020B0604020202020204" pitchFamily="34" charset="0"/>
              </a:rPr>
              <a:t>Man kan ikke sette ut gift «for sikkerhets skyld» i tilfelle det skulle dukke opp dyr. </a:t>
            </a:r>
          </a:p>
        </p:txBody>
      </p:sp>
      <p:pic>
        <p:nvPicPr>
          <p:cNvPr id="2" name="Bilde 1"/>
          <p:cNvPicPr>
            <a:picLocks noChangeAspect="1"/>
          </p:cNvPicPr>
          <p:nvPr/>
        </p:nvPicPr>
        <p:blipFill>
          <a:blip r:embed="rId3"/>
          <a:stretch>
            <a:fillRect/>
          </a:stretch>
        </p:blipFill>
        <p:spPr>
          <a:xfrm>
            <a:off x="9675073" y="1582310"/>
            <a:ext cx="1298561" cy="1292464"/>
          </a:xfrm>
          <a:prstGeom prst="rect">
            <a:avLst/>
          </a:prstGeom>
        </p:spPr>
      </p:pic>
    </p:spTree>
    <p:extLst>
      <p:ext uri="{BB962C8B-B14F-4D97-AF65-F5344CB8AC3E}">
        <p14:creationId xmlns:p14="http://schemas.microsoft.com/office/powerpoint/2010/main" val="89238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65831-05F6-D241-58B2-F5756394482C}"/>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ACAA380-E9EA-2A61-B5FE-62776AF4521C}"/>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1FD356-1CC0-514B-B5D9-F98600AAE6F5}" type="slidenum">
              <a:rPr kumimoji="0" lang="nb-NO" sz="900" b="1" i="0" u="none" strike="noStrike" kern="1200" cap="none" spc="0" normalizeH="0" baseline="0" noProof="0" smtClean="0">
                <a:ln>
                  <a:noFill/>
                </a:ln>
                <a:solidFill>
                  <a:srgbClr val="035169"/>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nb-NO" sz="900" b="1" i="0" u="none" strike="noStrike" kern="1200" cap="none" spc="0" normalizeH="0" baseline="0" noProof="0" dirty="0">
              <a:ln>
                <a:noFill/>
              </a:ln>
              <a:solidFill>
                <a:srgbClr val="035169"/>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6" name="Content Placeholder 5">
            <a:extLst>
              <a:ext uri="{FF2B5EF4-FFF2-40B4-BE49-F238E27FC236}">
                <a16:creationId xmlns:a16="http://schemas.microsoft.com/office/drawing/2014/main" id="{9317928D-4D70-E76B-CDEA-4DBD50AAA36D}"/>
              </a:ext>
            </a:extLst>
          </p:cNvPr>
          <p:cNvSpPr>
            <a:spLocks noGrp="1"/>
          </p:cNvSpPr>
          <p:nvPr>
            <p:ph sz="quarter" idx="4294967295"/>
          </p:nvPr>
        </p:nvSpPr>
        <p:spPr>
          <a:xfrm>
            <a:off x="512954" y="1323442"/>
            <a:ext cx="11463455" cy="4643437"/>
          </a:xfrm>
        </p:spPr>
        <p:txBody>
          <a:bodyPr>
            <a:noAutofit/>
          </a:bodyPr>
          <a:lstStyle/>
          <a:p>
            <a:pPr>
              <a:buSzPct val="100000"/>
            </a:pPr>
            <a:r>
              <a:rPr lang="nb-NO" sz="1800" b="1" dirty="0"/>
              <a:t>Helse</a:t>
            </a:r>
          </a:p>
          <a:p>
            <a:pPr lvl="2">
              <a:buSzPct val="100000"/>
              <a:buFont typeface="Wingdings" panose="05000000000000000000" pitchFamily="2" charset="2"/>
              <a:buChar char="ü"/>
            </a:pPr>
            <a:r>
              <a:rPr lang="nb-NO" sz="1800" dirty="0"/>
              <a:t>Skadedyr kan spre smitte (sykdom, allergi og andre helseplager), noen gir bitt og stikk</a:t>
            </a:r>
          </a:p>
          <a:p>
            <a:pPr>
              <a:buSzPct val="100000"/>
            </a:pPr>
            <a:r>
              <a:rPr lang="nb-NO" sz="1800" b="1" dirty="0"/>
              <a:t>Sikkerhet og bygningsskader</a:t>
            </a:r>
          </a:p>
          <a:p>
            <a:pPr lvl="2">
              <a:buSzPct val="100000"/>
              <a:buFont typeface="Wingdings" panose="05000000000000000000" pitchFamily="2" charset="2"/>
              <a:buChar char="ü"/>
            </a:pPr>
            <a:r>
              <a:rPr lang="nb-NO" sz="1800" dirty="0"/>
              <a:t>Brann, vannskader, svekker bygningskonstruksjoner, reduserer isolasjonsevne, luktproblemer, annen materiell skade</a:t>
            </a:r>
          </a:p>
          <a:p>
            <a:pPr>
              <a:buSzPct val="100000"/>
            </a:pPr>
            <a:r>
              <a:rPr lang="nb-NO" sz="1800" b="1" dirty="0"/>
              <a:t>Trivsel og livskvalitet</a:t>
            </a:r>
          </a:p>
          <a:p>
            <a:pPr lvl="2">
              <a:buSzPct val="100000"/>
              <a:buFont typeface="Wingdings" panose="05000000000000000000" pitchFamily="2" charset="2"/>
              <a:buChar char="ü"/>
            </a:pPr>
            <a:r>
              <a:rPr lang="nb-NO" sz="1800" dirty="0"/>
              <a:t>Skadedyr kan oppleves som plagsomme og ubehagelige, og kan skape utrygghet og psykisk stress</a:t>
            </a:r>
          </a:p>
          <a:p>
            <a:pPr>
              <a:buSzPct val="100000"/>
            </a:pPr>
            <a:r>
              <a:rPr lang="nb-NO" sz="1800" b="1" dirty="0"/>
              <a:t>Økonomi</a:t>
            </a:r>
          </a:p>
          <a:p>
            <a:pPr lvl="2">
              <a:buSzPct val="100000"/>
              <a:buFont typeface="Wingdings" panose="05000000000000000000" pitchFamily="2" charset="2"/>
              <a:buChar char="ü"/>
            </a:pPr>
            <a:r>
              <a:rPr lang="nb-NO" sz="1800" dirty="0"/>
              <a:t>Skader på bygninger, mat- og fôrvarer, inventar og lignende kan bli kostbart, gi tapt omdømme, og næringsliv (særlig næringsmiddelbedrifter) kan få stengt virksomhet (jf. matloven og tilhørende forskrifter)</a:t>
            </a:r>
          </a:p>
          <a:p>
            <a:pPr>
              <a:buSzPct val="100000"/>
            </a:pPr>
            <a:r>
              <a:rPr lang="nb-NO" sz="1800" b="1" dirty="0"/>
              <a:t>Lovkrav og ansvar</a:t>
            </a:r>
          </a:p>
          <a:p>
            <a:pPr lvl="2">
              <a:buSzPct val="100000"/>
              <a:buFont typeface="Wingdings" panose="05000000000000000000" pitchFamily="2" charset="2"/>
              <a:buChar char="ü"/>
            </a:pPr>
            <a:r>
              <a:rPr lang="nb-NO" sz="1800" dirty="0"/>
              <a:t>I Norge har eier/bruker av bygning plikt til å forebygge og bekjempe skadedyr (jf. skadedyrforskriften). Manglende tiltak kan føre til pålegg eller sanksjoner fra myndighetene</a:t>
            </a:r>
          </a:p>
          <a:p>
            <a:pPr>
              <a:buSzPct val="100000"/>
            </a:pPr>
            <a:r>
              <a:rPr lang="nb-NO" sz="1800" b="1" dirty="0"/>
              <a:t>Kontroll fremfor utryddelse</a:t>
            </a:r>
          </a:p>
          <a:p>
            <a:pPr lvl="2">
              <a:buSzPct val="100000"/>
              <a:buFont typeface="Wingdings" panose="05000000000000000000" pitchFamily="2" charset="2"/>
              <a:buChar char="ü"/>
            </a:pPr>
            <a:r>
              <a:rPr lang="nb-NO" sz="1800" dirty="0"/>
              <a:t>Målet er ikke å utrydde arter, men å holde bestandene på et nivå (en terskelverdi) som ikke skader mennesker, miljø eller samfunn </a:t>
            </a:r>
          </a:p>
        </p:txBody>
      </p:sp>
      <p:sp>
        <p:nvSpPr>
          <p:cNvPr id="2" name="Title 1">
            <a:extLst>
              <a:ext uri="{FF2B5EF4-FFF2-40B4-BE49-F238E27FC236}">
                <a16:creationId xmlns:a16="http://schemas.microsoft.com/office/drawing/2014/main" id="{C365AD67-8D05-2494-5E71-4552C9CEC68D}"/>
              </a:ext>
            </a:extLst>
          </p:cNvPr>
          <p:cNvSpPr>
            <a:spLocks noGrp="1"/>
          </p:cNvSpPr>
          <p:nvPr>
            <p:ph type="title" idx="4294967295"/>
          </p:nvPr>
        </p:nvSpPr>
        <p:spPr>
          <a:xfrm>
            <a:off x="2297151" y="240235"/>
            <a:ext cx="10801350" cy="693737"/>
          </a:xfrm>
        </p:spPr>
        <p:txBody>
          <a:bodyPr>
            <a:normAutofit/>
          </a:bodyPr>
          <a:lstStyle/>
          <a:p>
            <a:r>
              <a:rPr lang="nb-NO" sz="3600" b="1" dirty="0">
                <a:latin typeface="Arial" panose="020B0604020202020204" pitchFamily="34" charset="0"/>
                <a:cs typeface="Arial" panose="020B0604020202020204" pitchFamily="34" charset="0"/>
              </a:rPr>
              <a:t>Hvorfor bekjempe skadedyr?</a:t>
            </a:r>
          </a:p>
        </p:txBody>
      </p:sp>
    </p:spTree>
    <p:extLst>
      <p:ext uri="{BB962C8B-B14F-4D97-AF65-F5344CB8AC3E}">
        <p14:creationId xmlns:p14="http://schemas.microsoft.com/office/powerpoint/2010/main" val="245402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xEl>
                                              <p:pRg st="10" end="1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kstSylinder 16"/>
          <p:cNvSpPr txBox="1"/>
          <p:nvPr/>
        </p:nvSpPr>
        <p:spPr>
          <a:xfrm>
            <a:off x="3361474" y="3518228"/>
            <a:ext cx="184731" cy="369332"/>
          </a:xfrm>
          <a:prstGeom prst="rect">
            <a:avLst/>
          </a:prstGeom>
          <a:noFill/>
        </p:spPr>
        <p:txBody>
          <a:bodyPr wrap="none" rtlCol="0">
            <a:spAutoFit/>
          </a:bodyPr>
          <a:lstStyle/>
          <a:p>
            <a:endParaRPr lang="nb-NO" dirty="0">
              <a:solidFill>
                <a:prstClr val="black"/>
              </a:solidFill>
            </a:endParaRPr>
          </a:p>
        </p:txBody>
      </p:sp>
      <p:sp>
        <p:nvSpPr>
          <p:cNvPr id="18" name="Tittel 17"/>
          <p:cNvSpPr>
            <a:spLocks noGrp="1"/>
          </p:cNvSpPr>
          <p:nvPr>
            <p:ph type="title"/>
          </p:nvPr>
        </p:nvSpPr>
        <p:spPr/>
        <p:txBody>
          <a:bodyPr>
            <a:normAutofit/>
          </a:bodyPr>
          <a:lstStyle/>
          <a:p>
            <a:pPr algn="ctr"/>
            <a:r>
              <a:rPr lang="nb-NO" sz="3600" b="1" dirty="0" err="1">
                <a:latin typeface="Arial" panose="020B0604020202020204" pitchFamily="34" charset="0"/>
                <a:cs typeface="Arial" panose="020B0604020202020204" pitchFamily="34" charset="0"/>
              </a:rPr>
              <a:t>Skadedyrforskriften</a:t>
            </a:r>
            <a:endParaRPr lang="nb-NO" sz="3600" dirty="0">
              <a:latin typeface="Arial" panose="020B0604020202020204" pitchFamily="34" charset="0"/>
              <a:cs typeface="Arial" panose="020B0604020202020204" pitchFamily="34" charset="0"/>
            </a:endParaRPr>
          </a:p>
        </p:txBody>
      </p:sp>
      <p:sp>
        <p:nvSpPr>
          <p:cNvPr id="4" name="Plassholder for innhold 3"/>
          <p:cNvSpPr>
            <a:spLocks noGrp="1"/>
          </p:cNvSpPr>
          <p:nvPr>
            <p:ph sz="half" idx="1"/>
          </p:nvPr>
        </p:nvSpPr>
        <p:spPr/>
        <p:txBody>
          <a:bodyPr>
            <a:normAutofit fontScale="85000" lnSpcReduction="20000"/>
          </a:bodyPr>
          <a:lstStyle/>
          <a:p>
            <a:pPr marL="457200" lvl="1" indent="0">
              <a:buNone/>
            </a:pPr>
            <a:endParaRPr lang="nb-NO" altLang="nb-NO" sz="2000" dirty="0"/>
          </a:p>
          <a:p>
            <a:pPr marL="457200" lvl="1" indent="0">
              <a:buNone/>
            </a:pPr>
            <a:endParaRPr lang="nb-NO" altLang="nb-NO" sz="2000" dirty="0"/>
          </a:p>
          <a:p>
            <a:endParaRPr lang="nb-NO" altLang="nb-NO" sz="2400" dirty="0"/>
          </a:p>
          <a:p>
            <a:pPr marL="0" indent="0">
              <a:buNone/>
            </a:pPr>
            <a:endParaRPr lang="nb-NO" dirty="0"/>
          </a:p>
        </p:txBody>
      </p:sp>
      <p:sp>
        <p:nvSpPr>
          <p:cNvPr id="19" name="Plassholder for innhold 18"/>
          <p:cNvSpPr>
            <a:spLocks noGrp="1"/>
          </p:cNvSpPr>
          <p:nvPr>
            <p:ph sz="half" idx="2"/>
          </p:nvPr>
        </p:nvSpPr>
        <p:spPr>
          <a:xfrm>
            <a:off x="571500" y="1824554"/>
            <a:ext cx="11363826" cy="4351338"/>
          </a:xfrm>
        </p:spPr>
        <p:txBody>
          <a:bodyPr>
            <a:normAutofit fontScale="85000" lnSpcReduction="20000"/>
          </a:bodyPr>
          <a:lstStyle/>
          <a:p>
            <a:r>
              <a:rPr lang="nb-NO" dirty="0">
                <a:latin typeface="Arial" panose="020B0604020202020204" pitchFamily="34" charset="0"/>
                <a:cs typeface="Arial" panose="020B0604020202020204" pitchFamily="34" charset="0"/>
              </a:rPr>
              <a:t>Nabovarsel</a:t>
            </a:r>
          </a:p>
          <a:p>
            <a:endParaRPr lang="nb-NO" sz="2400" u="sng" dirty="0">
              <a:latin typeface="Arial" panose="020B0604020202020204" pitchFamily="34" charset="0"/>
              <a:cs typeface="Arial" panose="020B0604020202020204" pitchFamily="34" charset="0"/>
            </a:endParaRPr>
          </a:p>
          <a:p>
            <a:pPr>
              <a:buFont typeface="Wingdings" panose="05000000000000000000" pitchFamily="2" charset="2"/>
              <a:buChar char="Ø"/>
            </a:pPr>
            <a:r>
              <a:rPr lang="nb-NO" sz="2400" dirty="0">
                <a:latin typeface="Arial" panose="020B0604020202020204" pitchFamily="34" charset="0"/>
                <a:cs typeface="Arial" panose="020B0604020202020204" pitchFamily="34" charset="0"/>
              </a:rPr>
              <a:t>Hvem har plikt til å gi nabovarsel?</a:t>
            </a:r>
          </a:p>
          <a:p>
            <a:pPr marL="857250" lvl="1" indent="-457200">
              <a:buFont typeface="Wingdings" panose="05000000000000000000" pitchFamily="2" charset="2"/>
              <a:buChar char="ü"/>
            </a:pPr>
            <a:r>
              <a:rPr lang="nb-NO" sz="2100" dirty="0">
                <a:latin typeface="Arial" panose="020B0604020202020204" pitchFamily="34" charset="0"/>
                <a:cs typeface="Arial" panose="020B0604020202020204" pitchFamily="34" charset="0"/>
              </a:rPr>
              <a:t>Både ved privat og ervervsmessig bekjempelse – ”enhver”</a:t>
            </a:r>
          </a:p>
          <a:p>
            <a:pPr>
              <a:spcBef>
                <a:spcPts val="1200"/>
              </a:spcBef>
              <a:buFont typeface="Wingdings" panose="05000000000000000000" pitchFamily="2" charset="2"/>
              <a:buChar char="Ø"/>
            </a:pPr>
            <a:r>
              <a:rPr lang="nb-NO" sz="2400" dirty="0">
                <a:latin typeface="Arial" panose="020B0604020202020204" pitchFamily="34" charset="0"/>
                <a:cs typeface="Arial" panose="020B0604020202020204" pitchFamily="34" charset="0"/>
              </a:rPr>
              <a:t>Hvem skal varsles?</a:t>
            </a:r>
          </a:p>
          <a:p>
            <a:pPr marL="857250" lvl="1" indent="-457200">
              <a:buFont typeface="Wingdings" panose="05000000000000000000" pitchFamily="2" charset="2"/>
              <a:buChar char="ü"/>
            </a:pPr>
            <a:r>
              <a:rPr lang="nb-NO" sz="2100" dirty="0">
                <a:latin typeface="Arial" panose="020B0604020202020204" pitchFamily="34" charset="0"/>
                <a:cs typeface="Arial" panose="020B0604020202020204" pitchFamily="34" charset="0"/>
              </a:rPr>
              <a:t>Plikt til å varsle naboer og andre mulige berørte</a:t>
            </a:r>
          </a:p>
          <a:p>
            <a:pPr>
              <a:spcBef>
                <a:spcPts val="1200"/>
              </a:spcBef>
              <a:buFont typeface="Wingdings" panose="05000000000000000000" pitchFamily="2" charset="2"/>
              <a:buChar char="Ø"/>
            </a:pPr>
            <a:r>
              <a:rPr lang="nb-NO" sz="2400" dirty="0">
                <a:latin typeface="Arial" panose="020B0604020202020204" pitchFamily="34" charset="0"/>
                <a:cs typeface="Arial" panose="020B0604020202020204" pitchFamily="34" charset="0"/>
              </a:rPr>
              <a:t>Varselets innhold</a:t>
            </a:r>
          </a:p>
          <a:p>
            <a:pPr marL="857250" lvl="1" indent="-457200">
              <a:buFont typeface="Wingdings" panose="05000000000000000000" pitchFamily="2" charset="2"/>
              <a:buChar char="ü"/>
            </a:pPr>
            <a:r>
              <a:rPr lang="nb-NO" sz="2100" dirty="0">
                <a:latin typeface="Arial" panose="020B0604020202020204" pitchFamily="34" charset="0"/>
                <a:cs typeface="Arial" panose="020B0604020202020204" pitchFamily="34" charset="0"/>
              </a:rPr>
              <a:t>Gjennomføringstidspunkt</a:t>
            </a:r>
          </a:p>
          <a:p>
            <a:pPr marL="857250" lvl="1" indent="-457200">
              <a:buFont typeface="Wingdings" panose="05000000000000000000" pitchFamily="2" charset="2"/>
              <a:buChar char="ü"/>
            </a:pPr>
            <a:r>
              <a:rPr lang="nb-NO" sz="2100" dirty="0">
                <a:latin typeface="Arial" panose="020B0604020202020204" pitchFamily="34" charset="0"/>
                <a:cs typeface="Arial" panose="020B0604020202020204" pitchFamily="34" charset="0"/>
              </a:rPr>
              <a:t>Bekjempelsesmiddel</a:t>
            </a:r>
          </a:p>
          <a:p>
            <a:pPr marL="857250" lvl="1" indent="-457200">
              <a:buFont typeface="Wingdings" panose="05000000000000000000" pitchFamily="2" charset="2"/>
              <a:buChar char="ü"/>
            </a:pPr>
            <a:r>
              <a:rPr lang="nb-NO" sz="2100" dirty="0">
                <a:latin typeface="Arial" panose="020B0604020202020204" pitchFamily="34" charset="0"/>
                <a:cs typeface="Arial" panose="020B0604020202020204" pitchFamily="34" charset="0"/>
              </a:rPr>
              <a:t>Faresignaler og forholdsregler</a:t>
            </a:r>
          </a:p>
          <a:p>
            <a:pPr marL="857250" lvl="1" indent="-457200">
              <a:buFont typeface="Wingdings" panose="05000000000000000000" pitchFamily="2" charset="2"/>
              <a:buChar char="ü"/>
            </a:pPr>
            <a:r>
              <a:rPr lang="nb-NO" sz="2100" dirty="0">
                <a:latin typeface="Arial" panose="020B0604020202020204" pitchFamily="34" charset="0"/>
                <a:cs typeface="Arial" panose="020B0604020202020204" pitchFamily="34" charset="0"/>
              </a:rPr>
              <a:t>Hvor, hvem og hvilket skadedyr</a:t>
            </a:r>
          </a:p>
          <a:p>
            <a:pPr>
              <a:spcBef>
                <a:spcPts val="1200"/>
              </a:spcBef>
              <a:buFont typeface="Wingdings" panose="05000000000000000000" pitchFamily="2" charset="2"/>
              <a:buChar char="Ø"/>
            </a:pPr>
            <a:r>
              <a:rPr lang="nb-NO" sz="2400" dirty="0">
                <a:latin typeface="Arial" panose="020B0604020202020204" pitchFamily="34" charset="0"/>
                <a:cs typeface="Arial" panose="020B0604020202020204" pitchFamily="34" charset="0"/>
              </a:rPr>
              <a:t>Unntak</a:t>
            </a:r>
          </a:p>
          <a:p>
            <a:pPr marL="857250" lvl="1" indent="-457200">
              <a:buFont typeface="Wingdings" panose="05000000000000000000" pitchFamily="2" charset="2"/>
              <a:buChar char="ü"/>
            </a:pPr>
            <a:r>
              <a:rPr lang="nb-NO" sz="2100" b="1" dirty="0">
                <a:latin typeface="Arial" panose="020B0604020202020204" pitchFamily="34" charset="0"/>
                <a:cs typeface="Arial" panose="020B0604020202020204" pitchFamily="34" charset="0"/>
              </a:rPr>
              <a:t>Åpenbart unødvendig</a:t>
            </a:r>
          </a:p>
          <a:p>
            <a:pPr marL="857250" lvl="1" indent="-457200">
              <a:buFont typeface="Wingdings" panose="05000000000000000000" pitchFamily="2" charset="2"/>
              <a:buChar char="ü"/>
            </a:pPr>
            <a:r>
              <a:rPr lang="nb-NO" sz="2100" b="1" dirty="0">
                <a:latin typeface="Arial" panose="020B0604020202020204" pitchFamily="34" charset="0"/>
                <a:cs typeface="Arial" panose="020B0604020202020204" pitchFamily="34" charset="0"/>
              </a:rPr>
              <a:t>Ikke praktisk gjennomførbart</a:t>
            </a:r>
          </a:p>
          <a:p>
            <a:endParaRPr lang="nb-NO" dirty="0"/>
          </a:p>
        </p:txBody>
      </p:sp>
      <p:pic>
        <p:nvPicPr>
          <p:cNvPr id="11" name="Picture 3" descr="C:\Users\arso\AppData\Local\Microsoft\Windows\Temporary Internet Files\Content.Outlook\29BF3WJ5\FB_20150208_14_06_35_Saved_Pict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2667" y="1490491"/>
            <a:ext cx="3429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572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0448E20-0C12-40DA-9570-132217796F25}"/>
              </a:ext>
            </a:extLst>
          </p:cNvPr>
          <p:cNvSpPr>
            <a:spLocks noGrp="1"/>
          </p:cNvSpPr>
          <p:nvPr>
            <p:ph type="title"/>
          </p:nvPr>
        </p:nvSpPr>
        <p:spPr/>
        <p:txBody>
          <a:bodyPr>
            <a:normAutofit/>
          </a:bodyPr>
          <a:lstStyle/>
          <a:p>
            <a:pPr algn="ctr"/>
            <a:r>
              <a:rPr lang="nb-NO" sz="3600" b="1" dirty="0">
                <a:latin typeface="Arial" panose="020B0604020202020204" pitchFamily="34" charset="0"/>
                <a:cs typeface="Arial" panose="020B0604020202020204" pitchFamily="34" charset="0"/>
              </a:rPr>
              <a:t>Skadedyrforskriften</a:t>
            </a:r>
          </a:p>
        </p:txBody>
      </p:sp>
      <p:sp>
        <p:nvSpPr>
          <p:cNvPr id="3" name="Plassholder for innhold 2">
            <a:extLst>
              <a:ext uri="{FF2B5EF4-FFF2-40B4-BE49-F238E27FC236}">
                <a16:creationId xmlns:a16="http://schemas.microsoft.com/office/drawing/2014/main" id="{001D6C7D-71DC-45DB-9759-B940CD511E4E}"/>
              </a:ext>
            </a:extLst>
          </p:cNvPr>
          <p:cNvSpPr>
            <a:spLocks noGrp="1"/>
          </p:cNvSpPr>
          <p:nvPr>
            <p:ph sz="half" idx="1"/>
          </p:nvPr>
        </p:nvSpPr>
        <p:spPr>
          <a:xfrm>
            <a:off x="838199" y="1825625"/>
            <a:ext cx="7624012" cy="4351338"/>
          </a:xfrm>
        </p:spPr>
        <p:txBody>
          <a:bodyPr>
            <a:normAutofit fontScale="85000" lnSpcReduction="20000"/>
          </a:bodyPr>
          <a:lstStyle/>
          <a:p>
            <a:r>
              <a:rPr lang="nb-NO" dirty="0">
                <a:latin typeface="Arial" panose="020B0604020202020204" pitchFamily="34" charset="0"/>
                <a:cs typeface="Arial" panose="020B0604020202020204" pitchFamily="34" charset="0"/>
              </a:rPr>
              <a:t>Protokollføring</a:t>
            </a:r>
          </a:p>
          <a:p>
            <a:endParaRPr lang="nb-NO" sz="2400" u="sng" dirty="0">
              <a:latin typeface="Arial" panose="020B0604020202020204" pitchFamily="34" charset="0"/>
              <a:cs typeface="Arial" panose="020B0604020202020204" pitchFamily="34" charset="0"/>
            </a:endParaRPr>
          </a:p>
          <a:p>
            <a:pPr>
              <a:buFont typeface="Wingdings" panose="05000000000000000000" pitchFamily="2" charset="2"/>
              <a:buChar char="Ø"/>
            </a:pPr>
            <a:r>
              <a:rPr lang="nb-NO" sz="2400" dirty="0">
                <a:latin typeface="Arial" panose="020B0604020202020204" pitchFamily="34" charset="0"/>
                <a:cs typeface="Arial" panose="020B0604020202020204" pitchFamily="34" charset="0"/>
              </a:rPr>
              <a:t>Det skal føres protokoll over bekjempelsestiltak som er iverksatt.</a:t>
            </a:r>
          </a:p>
          <a:p>
            <a:pPr>
              <a:buFont typeface="Wingdings" panose="05000000000000000000" pitchFamily="2" charset="2"/>
              <a:buChar char="Ø"/>
            </a:pPr>
            <a:endParaRPr lang="nb-NO" sz="2400" dirty="0">
              <a:latin typeface="Arial" panose="020B0604020202020204" pitchFamily="34" charset="0"/>
              <a:cs typeface="Arial" panose="020B0604020202020204" pitchFamily="34" charset="0"/>
            </a:endParaRPr>
          </a:p>
          <a:p>
            <a:pPr>
              <a:buFont typeface="Wingdings" panose="05000000000000000000" pitchFamily="2" charset="2"/>
              <a:buChar char="Ø"/>
            </a:pPr>
            <a:r>
              <a:rPr lang="nb-NO" sz="2400" dirty="0">
                <a:latin typeface="Arial" panose="020B0604020202020204" pitchFamily="34" charset="0"/>
                <a:cs typeface="Arial" panose="020B0604020202020204" pitchFamily="34" charset="0"/>
              </a:rPr>
              <a:t>Følgende skal fremgå av protokollen:</a:t>
            </a:r>
          </a:p>
          <a:p>
            <a:pPr marL="857250" lvl="1" indent="-457200">
              <a:buFont typeface="Wingdings" panose="05000000000000000000" pitchFamily="2" charset="2"/>
              <a:buChar char="ü"/>
            </a:pPr>
            <a:r>
              <a:rPr lang="nb-NO" sz="2100" dirty="0">
                <a:latin typeface="Arial" panose="020B0604020202020204" pitchFamily="34" charset="0"/>
                <a:cs typeface="Arial" panose="020B0604020202020204" pitchFamily="34" charset="0"/>
              </a:rPr>
              <a:t>Tidspunkt for tiltaket</a:t>
            </a:r>
          </a:p>
          <a:p>
            <a:pPr marL="857250" lvl="1" indent="-457200">
              <a:buFont typeface="Wingdings" panose="05000000000000000000" pitchFamily="2" charset="2"/>
              <a:buChar char="ü"/>
            </a:pPr>
            <a:r>
              <a:rPr lang="nb-NO" sz="2100" dirty="0">
                <a:latin typeface="Arial" panose="020B0604020202020204" pitchFamily="34" charset="0"/>
                <a:cs typeface="Arial" panose="020B0604020202020204" pitchFamily="34" charset="0"/>
              </a:rPr>
              <a:t>Sted</a:t>
            </a:r>
          </a:p>
          <a:p>
            <a:pPr marL="857250" lvl="1" indent="-457200">
              <a:buFont typeface="Wingdings" panose="05000000000000000000" pitchFamily="2" charset="2"/>
              <a:buChar char="ü"/>
            </a:pPr>
            <a:r>
              <a:rPr lang="nb-NO" sz="2100" dirty="0">
                <a:latin typeface="Arial" panose="020B0604020202020204" pitchFamily="34" charset="0"/>
                <a:cs typeface="Arial" panose="020B0604020202020204" pitchFamily="34" charset="0"/>
              </a:rPr>
              <a:t>Eier / oppdragsgiver</a:t>
            </a:r>
          </a:p>
          <a:p>
            <a:pPr marL="857250" lvl="1" indent="-457200">
              <a:buFont typeface="Wingdings" panose="05000000000000000000" pitchFamily="2" charset="2"/>
              <a:buChar char="ü"/>
            </a:pPr>
            <a:r>
              <a:rPr lang="nb-NO" sz="2100" dirty="0">
                <a:latin typeface="Arial" panose="020B0604020202020204" pitchFamily="34" charset="0"/>
                <a:cs typeface="Arial" panose="020B0604020202020204" pitchFamily="34" charset="0"/>
              </a:rPr>
              <a:t>Type skadedyr</a:t>
            </a:r>
          </a:p>
          <a:p>
            <a:pPr marL="857250" lvl="1" indent="-457200">
              <a:buFont typeface="Wingdings" panose="05000000000000000000" pitchFamily="2" charset="2"/>
              <a:buChar char="ü"/>
            </a:pPr>
            <a:r>
              <a:rPr lang="nb-NO" sz="2100" dirty="0">
                <a:latin typeface="Arial" panose="020B0604020202020204" pitchFamily="34" charset="0"/>
                <a:cs typeface="Arial" panose="020B0604020202020204" pitchFamily="34" charset="0"/>
              </a:rPr>
              <a:t>Bekjempelsesmetode</a:t>
            </a:r>
          </a:p>
          <a:p>
            <a:pPr marL="857250" lvl="1" indent="-457200">
              <a:buFont typeface="Wingdings" panose="05000000000000000000" pitchFamily="2" charset="2"/>
              <a:buChar char="ü"/>
            </a:pPr>
            <a:r>
              <a:rPr lang="nb-NO" sz="2100" dirty="0">
                <a:latin typeface="Arial" panose="020B0604020202020204" pitchFamily="34" charset="0"/>
                <a:cs typeface="Arial" panose="020B0604020202020204" pitchFamily="34" charset="0"/>
              </a:rPr>
              <a:t>Anvendt middel</a:t>
            </a:r>
          </a:p>
          <a:p>
            <a:pPr marL="857250" lvl="1" indent="-457200">
              <a:buFont typeface="Wingdings" panose="05000000000000000000" pitchFamily="2" charset="2"/>
              <a:buChar char="ü"/>
            </a:pPr>
            <a:r>
              <a:rPr lang="nb-NO" sz="2100" dirty="0">
                <a:latin typeface="Arial" panose="020B0604020202020204" pitchFamily="34" charset="0"/>
                <a:cs typeface="Arial" panose="020B0604020202020204" pitchFamily="34" charset="0"/>
              </a:rPr>
              <a:t>Kvantum</a:t>
            </a:r>
          </a:p>
          <a:p>
            <a:pPr marL="857250" lvl="1" indent="-457200">
              <a:buFont typeface="Wingdings" panose="05000000000000000000" pitchFamily="2" charset="2"/>
              <a:buChar char="ü"/>
            </a:pPr>
            <a:r>
              <a:rPr lang="nb-NO" sz="2100" dirty="0">
                <a:latin typeface="Arial" panose="020B0604020202020204" pitchFamily="34" charset="0"/>
                <a:cs typeface="Arial" panose="020B0604020202020204" pitchFamily="34" charset="0"/>
              </a:rPr>
              <a:t>Om nabovarsel er sendt ut</a:t>
            </a:r>
          </a:p>
          <a:p>
            <a:pPr marL="857250" lvl="1" indent="-457200">
              <a:buFont typeface="Wingdings" panose="05000000000000000000" pitchFamily="2" charset="2"/>
              <a:buChar char="ü"/>
            </a:pPr>
            <a:r>
              <a:rPr lang="nb-NO" sz="2100" dirty="0">
                <a:latin typeface="Arial" panose="020B0604020202020204" pitchFamily="34" charset="0"/>
                <a:cs typeface="Arial" panose="020B0604020202020204" pitchFamily="34" charset="0"/>
              </a:rPr>
              <a:t>Resultat</a:t>
            </a:r>
          </a:p>
          <a:p>
            <a:pPr marL="857250" lvl="1" indent="-457200">
              <a:buFont typeface="Wingdings" panose="05000000000000000000" pitchFamily="2" charset="2"/>
              <a:buChar char="ü"/>
            </a:pPr>
            <a:endParaRPr lang="nb-NO" sz="2100" dirty="0">
              <a:latin typeface="Arial" panose="020B0604020202020204" pitchFamily="34" charset="0"/>
              <a:cs typeface="Arial" panose="020B0604020202020204" pitchFamily="34" charset="0"/>
            </a:endParaRPr>
          </a:p>
          <a:p>
            <a:pPr marL="857250" lvl="1" indent="-457200">
              <a:buFont typeface="Wingdings" panose="05000000000000000000" pitchFamily="2" charset="2"/>
              <a:buChar char="ü"/>
            </a:pPr>
            <a:endParaRPr lang="nb-NO" sz="2100" dirty="0">
              <a:latin typeface="Arial" panose="020B0604020202020204" pitchFamily="34" charset="0"/>
              <a:cs typeface="Arial" panose="020B0604020202020204" pitchFamily="34" charset="0"/>
            </a:endParaRPr>
          </a:p>
        </p:txBody>
      </p:sp>
      <p:pic>
        <p:nvPicPr>
          <p:cNvPr id="5" name="Bilde 4"/>
          <p:cNvPicPr>
            <a:picLocks noChangeAspect="1"/>
          </p:cNvPicPr>
          <p:nvPr/>
        </p:nvPicPr>
        <p:blipFill>
          <a:blip r:embed="rId3"/>
          <a:stretch>
            <a:fillRect/>
          </a:stretch>
        </p:blipFill>
        <p:spPr>
          <a:xfrm>
            <a:off x="10118021" y="1212863"/>
            <a:ext cx="1292464" cy="1865538"/>
          </a:xfrm>
          <a:prstGeom prst="rect">
            <a:avLst/>
          </a:prstGeom>
        </p:spPr>
      </p:pic>
    </p:spTree>
    <p:extLst>
      <p:ext uri="{BB962C8B-B14F-4D97-AF65-F5344CB8AC3E}">
        <p14:creationId xmlns:p14="http://schemas.microsoft.com/office/powerpoint/2010/main" val="5187948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3832C82-4F42-43D1-B736-C5DC75174551}"/>
              </a:ext>
            </a:extLst>
          </p:cNvPr>
          <p:cNvSpPr>
            <a:spLocks noGrp="1"/>
          </p:cNvSpPr>
          <p:nvPr>
            <p:ph type="title"/>
          </p:nvPr>
        </p:nvSpPr>
        <p:spPr/>
        <p:txBody>
          <a:bodyPr>
            <a:normAutofit/>
          </a:bodyPr>
          <a:lstStyle/>
          <a:p>
            <a:pPr algn="ctr"/>
            <a:r>
              <a:rPr lang="nb-NO" sz="3600" b="1" dirty="0">
                <a:latin typeface="Arial" panose="020B0604020202020204" pitchFamily="34" charset="0"/>
                <a:cs typeface="Arial" panose="020B0604020202020204" pitchFamily="34" charset="0"/>
              </a:rPr>
              <a:t>Skadedyrforskriften</a:t>
            </a:r>
          </a:p>
        </p:txBody>
      </p:sp>
      <p:sp>
        <p:nvSpPr>
          <p:cNvPr id="3" name="Plassholder for innhold 2">
            <a:extLst>
              <a:ext uri="{FF2B5EF4-FFF2-40B4-BE49-F238E27FC236}">
                <a16:creationId xmlns:a16="http://schemas.microsoft.com/office/drawing/2014/main" id="{BE4C1FEE-5F63-483D-A4C3-9A0ACC28D4F0}"/>
              </a:ext>
            </a:extLst>
          </p:cNvPr>
          <p:cNvSpPr>
            <a:spLocks noGrp="1"/>
          </p:cNvSpPr>
          <p:nvPr>
            <p:ph sz="half" idx="1"/>
          </p:nvPr>
        </p:nvSpPr>
        <p:spPr>
          <a:xfrm>
            <a:off x="838200" y="1825625"/>
            <a:ext cx="9139990" cy="4351338"/>
          </a:xfrm>
        </p:spPr>
        <p:txBody>
          <a:bodyPr>
            <a:normAutofit lnSpcReduction="10000"/>
          </a:bodyPr>
          <a:lstStyle/>
          <a:p>
            <a:r>
              <a:rPr lang="nb-NO" dirty="0">
                <a:latin typeface="Arial" panose="020B0604020202020204" pitchFamily="34" charset="0"/>
                <a:cs typeface="Arial" panose="020B0604020202020204" pitchFamily="34" charset="0"/>
              </a:rPr>
              <a:t>Protokollføring – benyttet tiltak og begrunnelse for         valget</a:t>
            </a:r>
          </a:p>
          <a:p>
            <a:pPr marL="0" indent="0">
              <a:buNone/>
            </a:pPr>
            <a:endParaRPr lang="nb-NO" sz="1800" dirty="0">
              <a:latin typeface="Arial" panose="020B0604020202020204" pitchFamily="34" charset="0"/>
              <a:cs typeface="Arial" panose="020B0604020202020204" pitchFamily="34" charset="0"/>
            </a:endParaRPr>
          </a:p>
          <a:p>
            <a:pPr marL="0" indent="0">
              <a:buNone/>
            </a:pPr>
            <a:r>
              <a:rPr lang="nb-NO" sz="2000" u="sng" dirty="0">
                <a:latin typeface="Arial" panose="020B0604020202020204" pitchFamily="34" charset="0"/>
                <a:cs typeface="Arial" panose="020B0604020202020204" pitchFamily="34" charset="0"/>
              </a:rPr>
              <a:t>FOREBYGGENDE TILTAK</a:t>
            </a:r>
          </a:p>
          <a:p>
            <a:pPr>
              <a:buFont typeface="Wingdings" panose="05000000000000000000" pitchFamily="2" charset="2"/>
              <a:buChar char="ü"/>
            </a:pPr>
            <a:r>
              <a:rPr lang="nb-NO" sz="2000" dirty="0">
                <a:latin typeface="Arial" panose="020B0604020202020204" pitchFamily="34" charset="0"/>
                <a:cs typeface="Arial" panose="020B0604020202020204" pitchFamily="34" charset="0"/>
              </a:rPr>
              <a:t>Begrunnelse for valg av bekjempelsesmiddel og metode (i forhold til substitusjonsprinsippet)</a:t>
            </a:r>
          </a:p>
          <a:p>
            <a:pPr>
              <a:buFont typeface="Wingdings" panose="05000000000000000000" pitchFamily="2" charset="2"/>
              <a:buChar char="ü"/>
            </a:pPr>
            <a:r>
              <a:rPr lang="nb-NO" sz="2000" dirty="0">
                <a:latin typeface="Arial" panose="020B0604020202020204" pitchFamily="34" charset="0"/>
                <a:cs typeface="Arial" panose="020B0604020202020204" pitchFamily="34" charset="0"/>
              </a:rPr>
              <a:t>Type tiltak (sanitasjon, sikring eller annet)</a:t>
            </a:r>
          </a:p>
          <a:p>
            <a:pPr marL="0" indent="0">
              <a:buNone/>
            </a:pPr>
            <a:endParaRPr lang="nb-NO" sz="2000" dirty="0">
              <a:latin typeface="Arial" panose="020B0604020202020204" pitchFamily="34" charset="0"/>
              <a:cs typeface="Arial" panose="020B0604020202020204" pitchFamily="34" charset="0"/>
            </a:endParaRPr>
          </a:p>
          <a:p>
            <a:pPr marL="0" indent="0">
              <a:buNone/>
            </a:pPr>
            <a:r>
              <a:rPr lang="nb-NO" sz="2000" u="sng" dirty="0">
                <a:latin typeface="Arial" panose="020B0604020202020204" pitchFamily="34" charset="0"/>
                <a:cs typeface="Arial" panose="020B0604020202020204" pitchFamily="34" charset="0"/>
              </a:rPr>
              <a:t>MEKANISK BEKJEMPELSE</a:t>
            </a:r>
          </a:p>
          <a:p>
            <a:pPr>
              <a:buFont typeface="Wingdings" panose="05000000000000000000" pitchFamily="2" charset="2"/>
              <a:buChar char="ü"/>
            </a:pPr>
            <a:r>
              <a:rPr lang="nb-NO" sz="2000" dirty="0">
                <a:latin typeface="Arial" panose="020B0604020202020204" pitchFamily="34" charset="0"/>
                <a:cs typeface="Arial" panose="020B0604020202020204" pitchFamily="34" charset="0"/>
              </a:rPr>
              <a:t>Begrunnelse for valg av middel og metode (i forhold til substitusjonsprinsippet)</a:t>
            </a:r>
          </a:p>
          <a:p>
            <a:pPr>
              <a:buFont typeface="Wingdings" panose="05000000000000000000" pitchFamily="2" charset="2"/>
              <a:buChar char="ü"/>
            </a:pPr>
            <a:r>
              <a:rPr lang="nb-NO" sz="2000" dirty="0">
                <a:latin typeface="Arial" panose="020B0604020202020204" pitchFamily="34" charset="0"/>
                <a:cs typeface="Arial" panose="020B0604020202020204" pitchFamily="34" charset="0"/>
              </a:rPr>
              <a:t>Type tiltak (feller, ressursavgrensning, miljøendringer eller annet)</a:t>
            </a:r>
          </a:p>
        </p:txBody>
      </p:sp>
      <p:sp>
        <p:nvSpPr>
          <p:cNvPr id="10" name="TekstSylinder 9">
            <a:extLst>
              <a:ext uri="{FF2B5EF4-FFF2-40B4-BE49-F238E27FC236}">
                <a16:creationId xmlns:a16="http://schemas.microsoft.com/office/drawing/2014/main" id="{4954A0E7-53F2-4742-8496-7D79D62B303F}"/>
              </a:ext>
            </a:extLst>
          </p:cNvPr>
          <p:cNvSpPr txBox="1"/>
          <p:nvPr/>
        </p:nvSpPr>
        <p:spPr>
          <a:xfrm rot="461448">
            <a:off x="9488904" y="4142543"/>
            <a:ext cx="2261937" cy="2246769"/>
          </a:xfrm>
          <a:prstGeom prst="rect">
            <a:avLst/>
          </a:prstGeom>
          <a:noFill/>
          <a:ln>
            <a:solidFill>
              <a:schemeClr val="tx1"/>
            </a:solidFill>
          </a:ln>
        </p:spPr>
        <p:txBody>
          <a:bodyPr wrap="square" rtlCol="0">
            <a:spAutoFit/>
          </a:bodyPr>
          <a:lstStyle/>
          <a:p>
            <a:r>
              <a:rPr lang="nb-NO" sz="1400" b="1" dirty="0"/>
              <a:t>DEFINISJON på bekjempelsesmiddel: </a:t>
            </a:r>
            <a:r>
              <a:rPr lang="nb-NO" sz="1400" dirty="0"/>
              <a:t>Biocidholdige produkter, kjemiske eller biologiske, bestående av ett eller flere virksomme stoffer, eller </a:t>
            </a:r>
            <a:r>
              <a:rPr lang="nb-NO" sz="1400" dirty="0">
                <a:solidFill>
                  <a:srgbClr val="FF0000"/>
                </a:solidFill>
              </a:rPr>
              <a:t>konstruksjoner som fordriver, tillokker, fanger eller avliver skadedyr eller hindrer deres formering</a:t>
            </a:r>
          </a:p>
        </p:txBody>
      </p:sp>
      <p:pic>
        <p:nvPicPr>
          <p:cNvPr id="4" name="Bilde 3"/>
          <p:cNvPicPr>
            <a:picLocks noChangeAspect="1"/>
          </p:cNvPicPr>
          <p:nvPr/>
        </p:nvPicPr>
        <p:blipFill>
          <a:blip r:embed="rId3"/>
          <a:stretch>
            <a:fillRect/>
          </a:stretch>
        </p:blipFill>
        <p:spPr>
          <a:xfrm>
            <a:off x="10158663" y="1176036"/>
            <a:ext cx="1295196" cy="1862459"/>
          </a:xfrm>
          <a:prstGeom prst="rect">
            <a:avLst/>
          </a:prstGeom>
        </p:spPr>
      </p:pic>
    </p:spTree>
    <p:extLst>
      <p:ext uri="{BB962C8B-B14F-4D97-AF65-F5344CB8AC3E}">
        <p14:creationId xmlns:p14="http://schemas.microsoft.com/office/powerpoint/2010/main" val="39874228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12FE5E6-7AEE-4FF6-97A7-A0F3FBF3C6E7}"/>
              </a:ext>
            </a:extLst>
          </p:cNvPr>
          <p:cNvSpPr>
            <a:spLocks noGrp="1"/>
          </p:cNvSpPr>
          <p:nvPr>
            <p:ph type="title"/>
          </p:nvPr>
        </p:nvSpPr>
        <p:spPr/>
        <p:txBody>
          <a:bodyPr>
            <a:normAutofit/>
          </a:bodyPr>
          <a:lstStyle/>
          <a:p>
            <a:pPr algn="ctr"/>
            <a:r>
              <a:rPr lang="nb-NO" sz="3600" b="1" dirty="0">
                <a:latin typeface="Arial" panose="020B0604020202020204" pitchFamily="34" charset="0"/>
                <a:cs typeface="Arial" panose="020B0604020202020204" pitchFamily="34" charset="0"/>
              </a:rPr>
              <a:t>Skadedyrforskriften</a:t>
            </a:r>
            <a:endParaRPr lang="nb-NO" sz="3600" dirty="0"/>
          </a:p>
        </p:txBody>
      </p:sp>
      <p:sp>
        <p:nvSpPr>
          <p:cNvPr id="3" name="Plassholder for innhold 2">
            <a:extLst>
              <a:ext uri="{FF2B5EF4-FFF2-40B4-BE49-F238E27FC236}">
                <a16:creationId xmlns:a16="http://schemas.microsoft.com/office/drawing/2014/main" id="{3061C811-6A0C-4A2A-9A3E-094847E8BD09}"/>
              </a:ext>
            </a:extLst>
          </p:cNvPr>
          <p:cNvSpPr>
            <a:spLocks noGrp="1"/>
          </p:cNvSpPr>
          <p:nvPr>
            <p:ph sz="half" idx="1"/>
          </p:nvPr>
        </p:nvSpPr>
        <p:spPr>
          <a:xfrm>
            <a:off x="838199" y="1825625"/>
            <a:ext cx="9380621" cy="4351338"/>
          </a:xfrm>
        </p:spPr>
        <p:txBody>
          <a:bodyPr>
            <a:normAutofit/>
          </a:bodyPr>
          <a:lstStyle/>
          <a:p>
            <a:r>
              <a:rPr lang="nb-NO" dirty="0">
                <a:latin typeface="Arial" panose="020B0604020202020204" pitchFamily="34" charset="0"/>
                <a:cs typeface="Arial" panose="020B0604020202020204" pitchFamily="34" charset="0"/>
              </a:rPr>
              <a:t>Protokollføring – benyttet tiltak og begrunnelse for valget</a:t>
            </a:r>
          </a:p>
          <a:p>
            <a:pPr marL="0" indent="0">
              <a:buNone/>
            </a:pPr>
            <a:endParaRPr lang="nb-NO" sz="1800" dirty="0">
              <a:latin typeface="Arial" panose="020B0604020202020204" pitchFamily="34" charset="0"/>
              <a:cs typeface="Arial" panose="020B0604020202020204" pitchFamily="34" charset="0"/>
            </a:endParaRPr>
          </a:p>
          <a:p>
            <a:pPr marL="0" indent="0">
              <a:buNone/>
            </a:pPr>
            <a:r>
              <a:rPr lang="nb-NO" sz="2000" u="sng" dirty="0">
                <a:latin typeface="Arial" panose="020B0604020202020204" pitchFamily="34" charset="0"/>
                <a:cs typeface="Arial" panose="020B0604020202020204" pitchFamily="34" charset="0"/>
              </a:rPr>
              <a:t>KJEMISK BEKJEMPELSE</a:t>
            </a:r>
          </a:p>
          <a:p>
            <a:pPr>
              <a:buFont typeface="Wingdings" panose="05000000000000000000" pitchFamily="2" charset="2"/>
              <a:buChar char="ü"/>
            </a:pPr>
            <a:r>
              <a:rPr lang="nb-NO" sz="2000" dirty="0">
                <a:latin typeface="Arial" panose="020B0604020202020204" pitchFamily="34" charset="0"/>
                <a:cs typeface="Arial" panose="020B0604020202020204" pitchFamily="34" charset="0"/>
              </a:rPr>
              <a:t>Begrunnelse for valg av middel og metode (i forhold til substitusjonsprinsippet)</a:t>
            </a:r>
          </a:p>
          <a:p>
            <a:pPr>
              <a:buFont typeface="Wingdings" panose="05000000000000000000" pitchFamily="2" charset="2"/>
              <a:buChar char="ü"/>
            </a:pPr>
            <a:r>
              <a:rPr lang="nb-NO" sz="2000" dirty="0">
                <a:latin typeface="Arial" panose="020B0604020202020204" pitchFamily="34" charset="0"/>
                <a:cs typeface="Arial" panose="020B0604020202020204" pitchFamily="34" charset="0"/>
              </a:rPr>
              <a:t>Hva er utført av andre tiltak?</a:t>
            </a:r>
          </a:p>
          <a:p>
            <a:pPr>
              <a:buFont typeface="Wingdings" panose="05000000000000000000" pitchFamily="2" charset="2"/>
              <a:buChar char="ü"/>
            </a:pPr>
            <a:r>
              <a:rPr lang="nb-NO" sz="2000" dirty="0">
                <a:latin typeface="Arial" panose="020B0604020202020204" pitchFamily="34" charset="0"/>
                <a:cs typeface="Arial" panose="020B0604020202020204" pitchFamily="34" charset="0"/>
              </a:rPr>
              <a:t>Anvendt middel</a:t>
            </a:r>
          </a:p>
          <a:p>
            <a:pPr lvl="1"/>
            <a:r>
              <a:rPr lang="nb-NO" sz="1800" dirty="0">
                <a:latin typeface="Arial" panose="020B0604020202020204" pitchFamily="34" charset="0"/>
                <a:cs typeface="Arial" panose="020B0604020202020204" pitchFamily="34" charset="0"/>
              </a:rPr>
              <a:t>Handelsnavn, aktivt stoff (kjemisk navn), konsentrasjon av aktivt stoff i bruksblandingen, formulering</a:t>
            </a:r>
          </a:p>
          <a:p>
            <a:pPr>
              <a:buFont typeface="Wingdings" panose="05000000000000000000" pitchFamily="2" charset="2"/>
              <a:buChar char="ü"/>
            </a:pPr>
            <a:r>
              <a:rPr lang="nb-NO" sz="2000" dirty="0">
                <a:latin typeface="Arial" panose="020B0604020202020204" pitchFamily="34" charset="0"/>
                <a:cs typeface="Arial" panose="020B0604020202020204" pitchFamily="34" charset="0"/>
              </a:rPr>
              <a:t>Mengde (kvantum) bruksblanding benyttet</a:t>
            </a:r>
          </a:p>
          <a:p>
            <a:pPr lvl="1"/>
            <a:r>
              <a:rPr lang="nb-NO" sz="1800" dirty="0">
                <a:latin typeface="Arial" panose="020B0604020202020204" pitchFamily="34" charset="0"/>
                <a:cs typeface="Arial" panose="020B0604020202020204" pitchFamily="34" charset="0"/>
              </a:rPr>
              <a:t>Antall gram </a:t>
            </a:r>
          </a:p>
        </p:txBody>
      </p:sp>
      <p:pic>
        <p:nvPicPr>
          <p:cNvPr id="4" name="Bilde 3"/>
          <p:cNvPicPr>
            <a:picLocks noChangeAspect="1"/>
          </p:cNvPicPr>
          <p:nvPr/>
        </p:nvPicPr>
        <p:blipFill>
          <a:blip r:embed="rId3"/>
          <a:stretch>
            <a:fillRect/>
          </a:stretch>
        </p:blipFill>
        <p:spPr>
          <a:xfrm>
            <a:off x="10623347" y="1027906"/>
            <a:ext cx="1292464" cy="1865538"/>
          </a:xfrm>
          <a:prstGeom prst="rect">
            <a:avLst/>
          </a:prstGeom>
        </p:spPr>
      </p:pic>
    </p:spTree>
    <p:extLst>
      <p:ext uri="{BB962C8B-B14F-4D97-AF65-F5344CB8AC3E}">
        <p14:creationId xmlns:p14="http://schemas.microsoft.com/office/powerpoint/2010/main" val="25280656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9C8CBDA-F346-49FB-BF22-A8B19E936D9D}"/>
              </a:ext>
            </a:extLst>
          </p:cNvPr>
          <p:cNvSpPr>
            <a:spLocks noGrp="1"/>
          </p:cNvSpPr>
          <p:nvPr>
            <p:ph type="title"/>
          </p:nvPr>
        </p:nvSpPr>
        <p:spPr/>
        <p:txBody>
          <a:bodyPr>
            <a:normAutofit/>
          </a:bodyPr>
          <a:lstStyle/>
          <a:p>
            <a:pPr algn="ctr"/>
            <a:r>
              <a:rPr lang="nb-NO" sz="3600" b="1" dirty="0">
                <a:latin typeface="Arial" panose="020B0604020202020204" pitchFamily="34" charset="0"/>
                <a:cs typeface="Arial" panose="020B0604020202020204" pitchFamily="34" charset="0"/>
              </a:rPr>
              <a:t>Skadedyrforskriften</a:t>
            </a:r>
            <a:endParaRPr lang="nb-NO" sz="3600" dirty="0"/>
          </a:p>
        </p:txBody>
      </p:sp>
      <p:sp>
        <p:nvSpPr>
          <p:cNvPr id="3" name="Plassholder for innhold 2">
            <a:extLst>
              <a:ext uri="{FF2B5EF4-FFF2-40B4-BE49-F238E27FC236}">
                <a16:creationId xmlns:a16="http://schemas.microsoft.com/office/drawing/2014/main" id="{45208466-E602-4952-A0CE-005F336817B8}"/>
              </a:ext>
            </a:extLst>
          </p:cNvPr>
          <p:cNvSpPr>
            <a:spLocks noGrp="1"/>
          </p:cNvSpPr>
          <p:nvPr>
            <p:ph sz="half" idx="1"/>
          </p:nvPr>
        </p:nvSpPr>
        <p:spPr>
          <a:xfrm>
            <a:off x="838200" y="1825625"/>
            <a:ext cx="9565106" cy="4351338"/>
          </a:xfrm>
        </p:spPr>
        <p:txBody>
          <a:bodyPr vert="horz" lIns="91440" tIns="45720" rIns="91440" bIns="45720" rtlCol="0" anchor="t">
            <a:normAutofit/>
          </a:bodyPr>
          <a:lstStyle/>
          <a:p>
            <a:r>
              <a:rPr lang="nb-NO">
                <a:latin typeface="Arial" panose="020B0604020202020204" pitchFamily="34" charset="0"/>
                <a:cs typeface="Arial" panose="020B0604020202020204" pitchFamily="34" charset="0"/>
              </a:rPr>
              <a:t>Protokollføring – nabovarsel, resultat og eventuelle skader</a:t>
            </a:r>
          </a:p>
          <a:p>
            <a:pPr>
              <a:buFont typeface="Wingdings" panose="05000000000000000000" pitchFamily="2" charset="2"/>
              <a:buChar char="ü"/>
            </a:pPr>
            <a:r>
              <a:rPr lang="nb-NO" sz="2000">
                <a:latin typeface="Arial" panose="020B0604020202020204" pitchFamily="34" charset="0"/>
                <a:cs typeface="Arial" panose="020B0604020202020204" pitchFamily="34" charset="0"/>
              </a:rPr>
              <a:t>Er nabovarsel gitt? Er dette utelatt skal det alltid begrunnes hvorfor</a:t>
            </a:r>
            <a:endParaRPr lang="nb-NO" sz="2000" dirty="0">
              <a:latin typeface="Arial" panose="020B0604020202020204" pitchFamily="34" charset="0"/>
              <a:cs typeface="Arial" panose="020B0604020202020204" pitchFamily="34" charset="0"/>
            </a:endParaRPr>
          </a:p>
          <a:p>
            <a:pPr>
              <a:buFont typeface="Wingdings" panose="05000000000000000000" pitchFamily="2" charset="2"/>
              <a:buChar char="ü"/>
            </a:pPr>
            <a:r>
              <a:rPr lang="nb-NO" sz="2000" dirty="0">
                <a:latin typeface="Arial" panose="020B0604020202020204" pitchFamily="34" charset="0"/>
                <a:cs typeface="Arial" panose="020B0604020202020204" pitchFamily="34" charset="0"/>
              </a:rPr>
              <a:t>Resultat fra etterkontroll inkl. dato for kontrollen</a:t>
            </a:r>
            <a:endParaRPr lang="nb-NO" sz="2000" dirty="0">
              <a:latin typeface="Arial"/>
              <a:cs typeface="Arial"/>
            </a:endParaRPr>
          </a:p>
          <a:p>
            <a:pPr>
              <a:buFont typeface="Wingdings" panose="05000000000000000000" pitchFamily="2" charset="2"/>
              <a:buChar char="ü"/>
            </a:pPr>
            <a:r>
              <a:rPr lang="nb-NO" sz="2000">
                <a:latin typeface="Arial" panose="020B0604020202020204" pitchFamily="34" charset="0"/>
                <a:cs typeface="Arial" panose="020B0604020202020204" pitchFamily="34" charset="0"/>
              </a:rPr>
              <a:t>Skader av tiltaket </a:t>
            </a:r>
          </a:p>
          <a:p>
            <a:pPr lvl="1"/>
            <a:r>
              <a:rPr lang="nb-NO" sz="1600" dirty="0">
                <a:latin typeface="Arial" panose="020B0604020202020204" pitchFamily="34" charset="0"/>
                <a:cs typeface="Arial" panose="020B0604020202020204" pitchFamily="34" charset="0"/>
              </a:rPr>
              <a:t>Utilsiktet søl med kjemikalier, personskader, ødeleggelse av bygningsdeler eller lignende</a:t>
            </a:r>
            <a:r>
              <a:rPr lang="nb-NO" sz="2000" dirty="0">
                <a:latin typeface="Arial" panose="020B0604020202020204" pitchFamily="34" charset="0"/>
                <a:cs typeface="Arial" panose="020B0604020202020204" pitchFamily="34" charset="0"/>
              </a:rPr>
              <a:t> 	</a:t>
            </a:r>
          </a:p>
          <a:p>
            <a:pPr marL="0" indent="0">
              <a:buNone/>
            </a:pPr>
            <a:endParaRPr lang="nb-NO" sz="1800" dirty="0">
              <a:latin typeface="Arial" panose="020B0604020202020204" pitchFamily="34" charset="0"/>
              <a:cs typeface="Arial" panose="020B0604020202020204" pitchFamily="34" charset="0"/>
            </a:endParaRPr>
          </a:p>
        </p:txBody>
      </p:sp>
      <p:pic>
        <p:nvPicPr>
          <p:cNvPr id="5" name="Bilde 4">
            <a:extLst>
              <a:ext uri="{FF2B5EF4-FFF2-40B4-BE49-F238E27FC236}">
                <a16:creationId xmlns:a16="http://schemas.microsoft.com/office/drawing/2014/main" id="{728034DC-88B9-436C-8A0E-DEAB707B5E38}"/>
              </a:ext>
            </a:extLst>
          </p:cNvPr>
          <p:cNvPicPr>
            <a:picLocks noChangeAspect="1"/>
          </p:cNvPicPr>
          <p:nvPr/>
        </p:nvPicPr>
        <p:blipFill>
          <a:blip r:embed="rId2"/>
          <a:stretch>
            <a:fillRect/>
          </a:stretch>
        </p:blipFill>
        <p:spPr>
          <a:xfrm>
            <a:off x="3243263" y="4509880"/>
            <a:ext cx="8639174" cy="2595770"/>
          </a:xfrm>
          <a:prstGeom prst="rect">
            <a:avLst/>
          </a:prstGeom>
          <a:ln>
            <a:solidFill>
              <a:schemeClr val="tx1"/>
            </a:solidFill>
          </a:ln>
        </p:spPr>
      </p:pic>
      <p:pic>
        <p:nvPicPr>
          <p:cNvPr id="4" name="Bilde 3"/>
          <p:cNvPicPr>
            <a:picLocks noChangeAspect="1"/>
          </p:cNvPicPr>
          <p:nvPr/>
        </p:nvPicPr>
        <p:blipFill>
          <a:blip r:embed="rId3"/>
          <a:stretch>
            <a:fillRect/>
          </a:stretch>
        </p:blipFill>
        <p:spPr>
          <a:xfrm>
            <a:off x="10496639" y="956188"/>
            <a:ext cx="1292464" cy="1865538"/>
          </a:xfrm>
          <a:prstGeom prst="rect">
            <a:avLst/>
          </a:prstGeom>
        </p:spPr>
      </p:pic>
    </p:spTree>
    <p:extLst>
      <p:ext uri="{BB962C8B-B14F-4D97-AF65-F5344CB8AC3E}">
        <p14:creationId xmlns:p14="http://schemas.microsoft.com/office/powerpoint/2010/main" val="1478430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kstSylinder 16"/>
          <p:cNvSpPr txBox="1"/>
          <p:nvPr/>
        </p:nvSpPr>
        <p:spPr>
          <a:xfrm>
            <a:off x="3361474" y="3518228"/>
            <a:ext cx="184731" cy="369332"/>
          </a:xfrm>
          <a:prstGeom prst="rect">
            <a:avLst/>
          </a:prstGeom>
          <a:noFill/>
        </p:spPr>
        <p:txBody>
          <a:bodyPr wrap="none" rtlCol="0">
            <a:spAutoFit/>
          </a:bodyPr>
          <a:lstStyle/>
          <a:p>
            <a:endParaRPr lang="nb-NO" dirty="0">
              <a:solidFill>
                <a:prstClr val="black"/>
              </a:solidFill>
            </a:endParaRPr>
          </a:p>
        </p:txBody>
      </p:sp>
      <p:sp>
        <p:nvSpPr>
          <p:cNvPr id="18" name="Tittel 17"/>
          <p:cNvSpPr>
            <a:spLocks noGrp="1"/>
          </p:cNvSpPr>
          <p:nvPr>
            <p:ph type="title"/>
          </p:nvPr>
        </p:nvSpPr>
        <p:spPr/>
        <p:txBody>
          <a:bodyPr>
            <a:normAutofit/>
          </a:bodyPr>
          <a:lstStyle/>
          <a:p>
            <a:pPr algn="ctr"/>
            <a:r>
              <a:rPr lang="nb-NO" sz="3600" b="1" dirty="0" err="1">
                <a:latin typeface="Arial" panose="020B0604020202020204" pitchFamily="34" charset="0"/>
                <a:cs typeface="Arial" panose="020B0604020202020204" pitchFamily="34" charset="0"/>
              </a:rPr>
              <a:t>Skadedyrforskriften</a:t>
            </a:r>
            <a:endParaRPr lang="nb-NO" sz="3600" dirty="0">
              <a:latin typeface="Arial" panose="020B0604020202020204" pitchFamily="34" charset="0"/>
              <a:cs typeface="Arial" panose="020B0604020202020204" pitchFamily="34" charset="0"/>
            </a:endParaRPr>
          </a:p>
        </p:txBody>
      </p:sp>
      <p:sp>
        <p:nvSpPr>
          <p:cNvPr id="4" name="Plassholder for innhold 3"/>
          <p:cNvSpPr>
            <a:spLocks noGrp="1"/>
          </p:cNvSpPr>
          <p:nvPr>
            <p:ph sz="half" idx="1"/>
          </p:nvPr>
        </p:nvSpPr>
        <p:spPr/>
        <p:txBody>
          <a:bodyPr>
            <a:normAutofit/>
          </a:bodyPr>
          <a:lstStyle/>
          <a:p>
            <a:pPr marL="457200" lvl="1" indent="0">
              <a:buNone/>
            </a:pPr>
            <a:endParaRPr lang="nb-NO" altLang="nb-NO" sz="2000" dirty="0"/>
          </a:p>
          <a:p>
            <a:pPr marL="457200" lvl="1" indent="0">
              <a:buNone/>
            </a:pPr>
            <a:endParaRPr lang="nb-NO" altLang="nb-NO" sz="2000" dirty="0"/>
          </a:p>
          <a:p>
            <a:endParaRPr lang="nb-NO" altLang="nb-NO" sz="2400" dirty="0"/>
          </a:p>
          <a:p>
            <a:pPr marL="0" indent="0">
              <a:buNone/>
            </a:pPr>
            <a:endParaRPr lang="nb-NO" dirty="0"/>
          </a:p>
        </p:txBody>
      </p:sp>
      <p:sp>
        <p:nvSpPr>
          <p:cNvPr id="19" name="Plassholder for innhold 18"/>
          <p:cNvSpPr>
            <a:spLocks noGrp="1"/>
          </p:cNvSpPr>
          <p:nvPr>
            <p:ph sz="half" idx="2"/>
          </p:nvPr>
        </p:nvSpPr>
        <p:spPr>
          <a:xfrm>
            <a:off x="571500" y="1824554"/>
            <a:ext cx="11363826" cy="4351338"/>
          </a:xfrm>
        </p:spPr>
        <p:txBody>
          <a:bodyPr/>
          <a:lstStyle/>
          <a:p>
            <a:r>
              <a:rPr lang="nb-NO" sz="2400" dirty="0">
                <a:latin typeface="Arial" panose="020B0604020202020204" pitchFamily="34" charset="0"/>
                <a:cs typeface="Arial" panose="020B0604020202020204" pitchFamily="34" charset="0"/>
              </a:rPr>
              <a:t>Tilsyn:</a:t>
            </a:r>
          </a:p>
          <a:p>
            <a:endParaRPr lang="nb-NO" dirty="0"/>
          </a:p>
          <a:p>
            <a:pPr lvl="1">
              <a:buFont typeface="Wingdings" panose="05000000000000000000" pitchFamily="2" charset="2"/>
              <a:buChar char="Ø"/>
            </a:pPr>
            <a:r>
              <a:rPr lang="nb-NO" sz="2000" dirty="0">
                <a:latin typeface="Arial" panose="020B0604020202020204" pitchFamily="34" charset="0"/>
                <a:cs typeface="Arial" panose="020B0604020202020204" pitchFamily="34" charset="0"/>
              </a:rPr>
              <a:t>Kommunen skal føre systematisk tilsyn med at reglene overholdes</a:t>
            </a:r>
          </a:p>
          <a:p>
            <a:pPr lvl="2">
              <a:buFont typeface="Wingdings" panose="05000000000000000000" pitchFamily="2" charset="2"/>
              <a:buChar char="ü"/>
            </a:pPr>
            <a:r>
              <a:rPr lang="nb-NO" sz="1800" dirty="0">
                <a:latin typeface="Arial" panose="020B0604020202020204" pitchFamily="34" charset="0"/>
                <a:cs typeface="Arial" panose="020B0604020202020204" pitchFamily="34" charset="0"/>
              </a:rPr>
              <a:t>Både forebygging og bekjempelser</a:t>
            </a:r>
          </a:p>
          <a:p>
            <a:pPr lvl="1">
              <a:buFont typeface="Wingdings" panose="05000000000000000000" pitchFamily="2" charset="2"/>
              <a:buChar char="Ø"/>
            </a:pPr>
            <a:r>
              <a:rPr lang="nb-NO" sz="2000" dirty="0">
                <a:latin typeface="Arial" panose="020B0604020202020204" pitchFamily="34" charset="0"/>
                <a:cs typeface="Arial" panose="020B0604020202020204" pitchFamily="34" charset="0"/>
              </a:rPr>
              <a:t>Mattilsynet og andre tilsynsmyndigheter som kommer til eiendommen kan varsle kommunen om feil og mangler </a:t>
            </a:r>
          </a:p>
          <a:p>
            <a:pPr lvl="1">
              <a:buFont typeface="Wingdings" panose="05000000000000000000" pitchFamily="2" charset="2"/>
              <a:buChar char="Ø"/>
            </a:pPr>
            <a:r>
              <a:rPr lang="nb-NO" sz="2000" dirty="0">
                <a:latin typeface="Arial" panose="020B0604020202020204" pitchFamily="34" charset="0"/>
                <a:cs typeface="Arial" panose="020B0604020202020204" pitchFamily="34" charset="0"/>
              </a:rPr>
              <a:t>Ved grove feil kan godkjenningen tilbakekalles</a:t>
            </a:r>
          </a:p>
          <a:p>
            <a:pPr lvl="2">
              <a:buFont typeface="Wingdings" panose="05000000000000000000" pitchFamily="2" charset="2"/>
              <a:buChar char="ü"/>
            </a:pPr>
            <a:r>
              <a:rPr lang="nb-NO" sz="1600" dirty="0">
                <a:latin typeface="Arial" panose="020B0604020202020204" pitchFamily="34" charset="0"/>
                <a:cs typeface="Arial" panose="020B0604020202020204" pitchFamily="34" charset="0"/>
              </a:rPr>
              <a:t> </a:t>
            </a:r>
            <a:r>
              <a:rPr lang="nb-NO" sz="1800" dirty="0">
                <a:latin typeface="Arial" panose="020B0604020202020204" pitchFamily="34" charset="0"/>
                <a:cs typeface="Arial" panose="020B0604020202020204" pitchFamily="34" charset="0"/>
              </a:rPr>
              <a:t>Gjelder både godkjente </a:t>
            </a:r>
            <a:r>
              <a:rPr lang="nb-NO" sz="1800" dirty="0" err="1">
                <a:latin typeface="Arial" panose="020B0604020202020204" pitchFamily="34" charset="0"/>
                <a:cs typeface="Arial" panose="020B0604020202020204" pitchFamily="34" charset="0"/>
              </a:rPr>
              <a:t>skadedyrbekjempere</a:t>
            </a:r>
            <a:r>
              <a:rPr lang="nb-NO" sz="1800" dirty="0">
                <a:latin typeface="Arial" panose="020B0604020202020204" pitchFamily="34" charset="0"/>
                <a:cs typeface="Arial" panose="020B0604020202020204" pitchFamily="34" charset="0"/>
              </a:rPr>
              <a:t> og bønder med tilleggskurset</a:t>
            </a:r>
          </a:p>
        </p:txBody>
      </p:sp>
      <p:pic>
        <p:nvPicPr>
          <p:cNvPr id="5" name="Bil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5001" y="184175"/>
            <a:ext cx="2600325" cy="2581275"/>
          </a:xfrm>
          <a:prstGeom prst="rect">
            <a:avLst/>
          </a:prstGeom>
        </p:spPr>
      </p:pic>
    </p:spTree>
    <p:extLst>
      <p:ext uri="{BB962C8B-B14F-4D97-AF65-F5344CB8AC3E}">
        <p14:creationId xmlns:p14="http://schemas.microsoft.com/office/powerpoint/2010/main" val="212923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kstSylinder 16"/>
          <p:cNvSpPr txBox="1"/>
          <p:nvPr/>
        </p:nvSpPr>
        <p:spPr>
          <a:xfrm>
            <a:off x="3361474" y="3518228"/>
            <a:ext cx="184731" cy="369332"/>
          </a:xfrm>
          <a:prstGeom prst="rect">
            <a:avLst/>
          </a:prstGeom>
          <a:noFill/>
        </p:spPr>
        <p:txBody>
          <a:bodyPr wrap="none" rtlCol="0">
            <a:spAutoFit/>
          </a:bodyPr>
          <a:lstStyle/>
          <a:p>
            <a:endParaRPr lang="nb-NO" dirty="0">
              <a:solidFill>
                <a:prstClr val="black"/>
              </a:solidFill>
            </a:endParaRPr>
          </a:p>
        </p:txBody>
      </p:sp>
      <p:sp>
        <p:nvSpPr>
          <p:cNvPr id="18" name="Tittel 17"/>
          <p:cNvSpPr>
            <a:spLocks noGrp="1"/>
          </p:cNvSpPr>
          <p:nvPr>
            <p:ph type="title"/>
          </p:nvPr>
        </p:nvSpPr>
        <p:spPr/>
        <p:txBody>
          <a:bodyPr>
            <a:normAutofit/>
          </a:bodyPr>
          <a:lstStyle/>
          <a:p>
            <a:pPr algn="ctr"/>
            <a:r>
              <a:rPr lang="nb-NO" sz="3600" b="1" dirty="0" err="1">
                <a:latin typeface="Arial" panose="020B0604020202020204" pitchFamily="34" charset="0"/>
                <a:cs typeface="Arial" panose="020B0604020202020204" pitchFamily="34" charset="0"/>
              </a:rPr>
              <a:t>Skadedyrforskriften</a:t>
            </a:r>
            <a:endParaRPr lang="nb-NO" sz="3600" b="1" dirty="0">
              <a:latin typeface="Arial" panose="020B0604020202020204" pitchFamily="34" charset="0"/>
              <a:cs typeface="Arial" panose="020B0604020202020204" pitchFamily="34" charset="0"/>
            </a:endParaRPr>
          </a:p>
        </p:txBody>
      </p:sp>
      <p:sp>
        <p:nvSpPr>
          <p:cNvPr id="4" name="Plassholder for innhold 3"/>
          <p:cNvSpPr>
            <a:spLocks noGrp="1"/>
          </p:cNvSpPr>
          <p:nvPr>
            <p:ph sz="half" idx="1"/>
          </p:nvPr>
        </p:nvSpPr>
        <p:spPr/>
        <p:txBody>
          <a:bodyPr>
            <a:normAutofit/>
          </a:bodyPr>
          <a:lstStyle/>
          <a:p>
            <a:pPr marL="457200" lvl="1" indent="0">
              <a:buNone/>
            </a:pPr>
            <a:endParaRPr lang="nb-NO" altLang="nb-NO" sz="2000" dirty="0"/>
          </a:p>
          <a:p>
            <a:pPr marL="457200" lvl="1" indent="0">
              <a:buNone/>
            </a:pPr>
            <a:endParaRPr lang="nb-NO" altLang="nb-NO" sz="2000" dirty="0"/>
          </a:p>
          <a:p>
            <a:endParaRPr lang="nb-NO" altLang="nb-NO" sz="2400" dirty="0"/>
          </a:p>
          <a:p>
            <a:pPr marL="0" indent="0">
              <a:buNone/>
            </a:pPr>
            <a:endParaRPr lang="nb-NO" dirty="0"/>
          </a:p>
        </p:txBody>
      </p:sp>
      <p:sp>
        <p:nvSpPr>
          <p:cNvPr id="19" name="Plassholder for innhold 18"/>
          <p:cNvSpPr>
            <a:spLocks noGrp="1"/>
          </p:cNvSpPr>
          <p:nvPr>
            <p:ph sz="half" idx="2"/>
          </p:nvPr>
        </p:nvSpPr>
        <p:spPr>
          <a:xfrm>
            <a:off x="571499" y="1636499"/>
            <a:ext cx="8602163" cy="4351338"/>
          </a:xfrm>
        </p:spPr>
        <p:txBody>
          <a:bodyPr>
            <a:normAutofit/>
          </a:bodyPr>
          <a:lstStyle/>
          <a:p>
            <a:pPr marL="342900" lvl="0" indent="-342900" fontAlgn="base">
              <a:lnSpc>
                <a:spcPct val="100000"/>
              </a:lnSpc>
              <a:spcBef>
                <a:spcPct val="20000"/>
              </a:spcBef>
              <a:spcAft>
                <a:spcPct val="0"/>
              </a:spcAft>
              <a:buFontTx/>
              <a:buChar char="•"/>
            </a:pPr>
            <a:r>
              <a:rPr lang="nb-NO" altLang="nb-NO" sz="2400" kern="0" dirty="0">
                <a:solidFill>
                  <a:srgbClr val="000000"/>
                </a:solidFill>
                <a:latin typeface="Arial" panose="020B0604020202020204" pitchFamily="34" charset="0"/>
                <a:cs typeface="Arial" panose="020B0604020202020204" pitchFamily="34" charset="0"/>
              </a:rPr>
              <a:t>Fritar ikke fra annet lovverk, </a:t>
            </a:r>
            <a:r>
              <a:rPr lang="nb-NO" altLang="nb-NO" sz="2400" kern="0" dirty="0" err="1">
                <a:solidFill>
                  <a:srgbClr val="000000"/>
                </a:solidFill>
                <a:latin typeface="Arial" panose="020B0604020202020204" pitchFamily="34" charset="0"/>
                <a:cs typeface="Arial" panose="020B0604020202020204" pitchFamily="34" charset="0"/>
              </a:rPr>
              <a:t>dvs</a:t>
            </a:r>
            <a:r>
              <a:rPr lang="nb-NO" altLang="nb-NO" sz="2400" kern="0" dirty="0">
                <a:solidFill>
                  <a:srgbClr val="000000"/>
                </a:solidFill>
                <a:latin typeface="Arial" panose="020B0604020202020204" pitchFamily="34" charset="0"/>
                <a:cs typeface="Arial" panose="020B0604020202020204" pitchFamily="34" charset="0"/>
              </a:rPr>
              <a:t> andre lover og forskrifter må følges ved bekjempelser.</a:t>
            </a:r>
          </a:p>
          <a:p>
            <a:pPr lvl="1" fontAlgn="base">
              <a:lnSpc>
                <a:spcPct val="100000"/>
              </a:lnSpc>
              <a:spcBef>
                <a:spcPct val="20000"/>
              </a:spcBef>
              <a:spcAft>
                <a:spcPct val="0"/>
              </a:spcAft>
              <a:buFont typeface="Wingdings" panose="05000000000000000000" pitchFamily="2" charset="2"/>
              <a:buChar char="Ø"/>
            </a:pPr>
            <a:r>
              <a:rPr lang="nb-NO" altLang="nb-NO" sz="2000" kern="0" dirty="0">
                <a:solidFill>
                  <a:srgbClr val="000000"/>
                </a:solidFill>
                <a:latin typeface="Arial" panose="020B0604020202020204" pitchFamily="34" charset="0"/>
                <a:cs typeface="Arial" panose="020B0604020202020204" pitchFamily="34" charset="0"/>
              </a:rPr>
              <a:t>Naturmangfoldloven </a:t>
            </a:r>
            <a:r>
              <a:rPr lang="nb-NO" altLang="nb-NO" sz="1600" kern="0" dirty="0">
                <a:solidFill>
                  <a:srgbClr val="000000"/>
                </a:solidFill>
                <a:latin typeface="Arial" panose="020B0604020202020204" pitchFamily="34" charset="0"/>
                <a:cs typeface="Arial" panose="020B0604020202020204" pitchFamily="34" charset="0"/>
              </a:rPr>
              <a:t>(</a:t>
            </a:r>
            <a:r>
              <a:rPr lang="nb-NO" altLang="nb-NO" sz="1600" dirty="0">
                <a:solidFill>
                  <a:prstClr val="black"/>
                </a:solidFill>
                <a:latin typeface="Arial" panose="020B0604020202020204" pitchFamily="34" charset="0"/>
                <a:cs typeface="Arial" panose="020B0604020202020204" pitchFamily="34" charset="0"/>
              </a:rPr>
              <a:t>Lov om forvaltning av naturens mangfold)</a:t>
            </a:r>
            <a:endParaRPr lang="nb-NO" altLang="nb-NO" sz="2000" kern="0" dirty="0">
              <a:solidFill>
                <a:srgbClr val="000000"/>
              </a:solidFill>
              <a:latin typeface="Arial" panose="020B0604020202020204" pitchFamily="34" charset="0"/>
              <a:cs typeface="Arial" panose="020B0604020202020204" pitchFamily="34" charset="0"/>
            </a:endParaRPr>
          </a:p>
          <a:p>
            <a:pPr lvl="1" fontAlgn="base">
              <a:lnSpc>
                <a:spcPct val="100000"/>
              </a:lnSpc>
              <a:spcBef>
                <a:spcPct val="20000"/>
              </a:spcBef>
              <a:spcAft>
                <a:spcPct val="0"/>
              </a:spcAft>
              <a:buFont typeface="Wingdings" panose="05000000000000000000" pitchFamily="2" charset="2"/>
              <a:buChar char="Ø"/>
            </a:pPr>
            <a:r>
              <a:rPr lang="nb-NO" altLang="nb-NO" sz="2000" kern="0" dirty="0">
                <a:solidFill>
                  <a:srgbClr val="000000"/>
                </a:solidFill>
                <a:latin typeface="Arial" panose="020B0604020202020204" pitchFamily="34" charset="0"/>
                <a:cs typeface="Arial" panose="020B0604020202020204" pitchFamily="34" charset="0"/>
              </a:rPr>
              <a:t>Viltloven </a:t>
            </a:r>
            <a:r>
              <a:rPr lang="nb-NO" altLang="nb-NO" sz="1600" kern="0" dirty="0">
                <a:solidFill>
                  <a:srgbClr val="000000"/>
                </a:solidFill>
                <a:latin typeface="Arial" panose="020B0604020202020204" pitchFamily="34" charset="0"/>
                <a:cs typeface="Arial" panose="020B0604020202020204" pitchFamily="34" charset="0"/>
              </a:rPr>
              <a:t>(</a:t>
            </a:r>
            <a:r>
              <a:rPr lang="nb-NO" altLang="nb-NO" sz="1600" dirty="0">
                <a:latin typeface="Arial" panose="020B0604020202020204" pitchFamily="34" charset="0"/>
                <a:cs typeface="Arial" panose="020B0604020202020204" pitchFamily="34" charset="0"/>
              </a:rPr>
              <a:t>Lov om jakt og fangst av vilt)</a:t>
            </a:r>
            <a:endParaRPr lang="nb-NO" altLang="nb-NO" sz="1600" kern="0" dirty="0">
              <a:solidFill>
                <a:srgbClr val="000000"/>
              </a:solidFill>
              <a:latin typeface="Arial" panose="020B0604020202020204" pitchFamily="34" charset="0"/>
              <a:cs typeface="Arial" panose="020B0604020202020204" pitchFamily="34" charset="0"/>
            </a:endParaRPr>
          </a:p>
          <a:p>
            <a:pPr lvl="1" fontAlgn="base">
              <a:lnSpc>
                <a:spcPct val="100000"/>
              </a:lnSpc>
              <a:spcBef>
                <a:spcPct val="20000"/>
              </a:spcBef>
              <a:spcAft>
                <a:spcPct val="0"/>
              </a:spcAft>
              <a:buFont typeface="Wingdings" panose="05000000000000000000" pitchFamily="2" charset="2"/>
              <a:buChar char="Ø"/>
            </a:pPr>
            <a:r>
              <a:rPr lang="nb-NO" altLang="nb-NO" sz="2000" kern="0" dirty="0">
                <a:solidFill>
                  <a:srgbClr val="000000"/>
                </a:solidFill>
                <a:latin typeface="Arial" panose="020B0604020202020204" pitchFamily="34" charset="0"/>
                <a:cs typeface="Arial" panose="020B0604020202020204" pitchFamily="34" charset="0"/>
              </a:rPr>
              <a:t>Dyrevelferdsloven </a:t>
            </a:r>
            <a:r>
              <a:rPr lang="nb-NO" altLang="nb-NO" sz="1600" kern="0" dirty="0">
                <a:solidFill>
                  <a:srgbClr val="000000"/>
                </a:solidFill>
                <a:latin typeface="Arial" panose="020B0604020202020204" pitchFamily="34" charset="0"/>
                <a:cs typeface="Arial" panose="020B0604020202020204" pitchFamily="34" charset="0"/>
              </a:rPr>
              <a:t>(</a:t>
            </a:r>
            <a:r>
              <a:rPr lang="nb-NO" altLang="nb-NO" sz="1600" dirty="0">
                <a:latin typeface="Arial" panose="020B0604020202020204" pitchFamily="34" charset="0"/>
                <a:cs typeface="Arial" panose="020B0604020202020204" pitchFamily="34" charset="0"/>
              </a:rPr>
              <a:t>Lov om dyrevelferd)</a:t>
            </a:r>
            <a:endParaRPr lang="nb-NO" altLang="nb-NO" sz="1600" kern="0" dirty="0">
              <a:solidFill>
                <a:srgbClr val="000000"/>
              </a:solidFill>
              <a:latin typeface="Arial" panose="020B0604020202020204" pitchFamily="34" charset="0"/>
              <a:cs typeface="Arial" panose="020B0604020202020204" pitchFamily="34" charset="0"/>
            </a:endParaRPr>
          </a:p>
          <a:p>
            <a:pPr marL="342900" lvl="0" indent="-342900" fontAlgn="base">
              <a:lnSpc>
                <a:spcPct val="100000"/>
              </a:lnSpc>
              <a:spcBef>
                <a:spcPct val="20000"/>
              </a:spcBef>
              <a:spcAft>
                <a:spcPct val="0"/>
              </a:spcAft>
              <a:buFontTx/>
              <a:buChar char="•"/>
            </a:pPr>
            <a:endParaRPr lang="nb-NO" altLang="nb-NO" sz="2200" kern="0" dirty="0">
              <a:solidFill>
                <a:srgbClr val="000000"/>
              </a:solidFill>
              <a:latin typeface="Arial"/>
            </a:endParaRPr>
          </a:p>
          <a:p>
            <a:pPr marL="0" indent="0">
              <a:buNone/>
            </a:pPr>
            <a:endParaRPr lang="nb-NO" dirty="0"/>
          </a:p>
        </p:txBody>
      </p:sp>
      <p:pic>
        <p:nvPicPr>
          <p:cNvPr id="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73662" y="1924737"/>
            <a:ext cx="2406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2390954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11"/>
          <p:cNvSpPr>
            <a:spLocks noGrp="1" noChangeArrowheads="1"/>
          </p:cNvSpPr>
          <p:nvPr>
            <p:ph type="body" idx="1"/>
          </p:nvPr>
        </p:nvSpPr>
        <p:spPr>
          <a:xfrm>
            <a:off x="713874" y="1584158"/>
            <a:ext cx="9127958" cy="4525963"/>
          </a:xfrm>
        </p:spPr>
        <p:txBody>
          <a:bodyPr/>
          <a:lstStyle/>
          <a:p>
            <a:pPr eaLnBrk="1" hangingPunct="1"/>
            <a:r>
              <a:rPr lang="nb-NO" altLang="nb-NO" sz="2400" dirty="0">
                <a:latin typeface="Arial" panose="020B0604020202020204" pitchFamily="34" charset="0"/>
                <a:cs typeface="Arial" panose="020B0604020202020204" pitchFamily="34" charset="0"/>
              </a:rPr>
              <a:t>§ 15</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Høsting og annet uttak av naturlig viltlevende dyr skal følge av lov eller vedtak med hjemmel i lov.</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Unødig skade og lidelse på viltlevende dyr og deres reir, bo eller hi skal unngås.</a:t>
            </a:r>
          </a:p>
          <a:p>
            <a:pPr eaLnBrk="1" hangingPunct="1"/>
            <a:endParaRPr lang="nb-NO" altLang="nb-NO" sz="2400" dirty="0">
              <a:latin typeface="Arial" panose="020B0604020202020204" pitchFamily="34" charset="0"/>
              <a:cs typeface="Arial" panose="020B0604020202020204" pitchFamily="34" charset="0"/>
            </a:endParaRPr>
          </a:p>
          <a:p>
            <a:pPr eaLnBrk="1" hangingPunct="1"/>
            <a:r>
              <a:rPr lang="nb-NO" altLang="nb-NO" sz="2400" dirty="0">
                <a:latin typeface="Arial" panose="020B0604020202020204" pitchFamily="34" charset="0"/>
                <a:cs typeface="Arial" panose="020B0604020202020204" pitchFamily="34" charset="0"/>
              </a:rPr>
              <a:t>§ 17</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Smågnagere (og krypdyr) kan avlives dersom det er nødvendig for å hindre skade på person eller eiendom. </a:t>
            </a:r>
          </a:p>
          <a:p>
            <a:pPr eaLnBrk="1" hangingPunct="1"/>
            <a:endParaRPr lang="nb-NO" altLang="nb-NO" dirty="0"/>
          </a:p>
        </p:txBody>
      </p:sp>
      <p:sp>
        <p:nvSpPr>
          <p:cNvPr id="7172" name="Rectangle 12"/>
          <p:cNvSpPr>
            <a:spLocks noChangeArrowheads="1"/>
          </p:cNvSpPr>
          <p:nvPr/>
        </p:nvSpPr>
        <p:spPr bwMode="auto">
          <a:xfrm>
            <a:off x="3648075" y="549275"/>
            <a:ext cx="467307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nb-NO" altLang="nb-NO" sz="3600" b="1" dirty="0"/>
              <a:t>Naturmangfoldloven</a:t>
            </a:r>
            <a:endParaRPr lang="nb-NO" altLang="nb-NO" sz="2000" b="1" dirty="0"/>
          </a:p>
        </p:txBody>
      </p:sp>
      <p:pic>
        <p:nvPicPr>
          <p:cNvPr id="717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4074" y="1884948"/>
            <a:ext cx="1858963" cy="264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02443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11"/>
          <p:cNvSpPr>
            <a:spLocks noGrp="1" noChangeArrowheads="1"/>
          </p:cNvSpPr>
          <p:nvPr>
            <p:ph type="body" idx="1"/>
          </p:nvPr>
        </p:nvSpPr>
        <p:spPr>
          <a:xfrm>
            <a:off x="657725" y="1693069"/>
            <a:ext cx="8895349" cy="4525963"/>
          </a:xfrm>
        </p:spPr>
        <p:txBody>
          <a:bodyPr/>
          <a:lstStyle/>
          <a:p>
            <a:pPr lvl="2" eaLnBrk="1" hangingPunct="1">
              <a:buFontTx/>
              <a:buNone/>
            </a:pPr>
            <a:endParaRPr lang="nb-NO" altLang="nb-NO" dirty="0"/>
          </a:p>
          <a:p>
            <a:pPr eaLnBrk="1" hangingPunct="1"/>
            <a:r>
              <a:rPr lang="nb-NO" altLang="nb-NO" sz="2400" dirty="0">
                <a:latin typeface="Arial" panose="020B0604020202020204" pitchFamily="34" charset="0"/>
                <a:cs typeface="Arial" panose="020B0604020202020204" pitchFamily="34" charset="0"/>
              </a:rPr>
              <a:t>§ 24. Fangst</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Bruk av fangstredskaper er forbudt mot annet vilt enn </a:t>
            </a:r>
            <a:r>
              <a:rPr lang="nb-NO" altLang="nb-NO" sz="2000" u="sng" dirty="0">
                <a:latin typeface="Arial" panose="020B0604020202020204" pitchFamily="34" charset="0"/>
                <a:cs typeface="Arial" panose="020B0604020202020204" pitchFamily="34" charset="0"/>
              </a:rPr>
              <a:t>smågnagere</a:t>
            </a:r>
            <a:r>
              <a:rPr lang="nb-NO" altLang="nb-NO" sz="2000" dirty="0">
                <a:latin typeface="Arial" panose="020B0604020202020204" pitchFamily="34" charset="0"/>
                <a:cs typeface="Arial" panose="020B0604020202020204" pitchFamily="34" charset="0"/>
              </a:rPr>
              <a:t> (og krypdyr), om ikke annet følger av lov eller vedtak med hjemmel i lov. </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Det kan settes krav om typegodkjenning av fangstredskaper.</a:t>
            </a:r>
          </a:p>
          <a:p>
            <a:pPr lvl="1" eaLnBrk="1" hangingPunct="1"/>
            <a:endParaRPr lang="nb-NO" altLang="nb-NO" dirty="0">
              <a:latin typeface="Arial" panose="020B0604020202020204" pitchFamily="34" charset="0"/>
              <a:cs typeface="Arial" panose="020B0604020202020204" pitchFamily="34" charset="0"/>
            </a:endParaRPr>
          </a:p>
          <a:p>
            <a:pPr eaLnBrk="1" hangingPunct="1"/>
            <a:r>
              <a:rPr lang="nb-NO" altLang="nb-NO" sz="2400" dirty="0">
                <a:latin typeface="Arial" panose="020B0604020202020204" pitchFamily="34" charset="0"/>
                <a:cs typeface="Arial" panose="020B0604020202020204" pitchFamily="34" charset="0"/>
              </a:rPr>
              <a:t>§ 25. Bruk av gift</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Bruk av kjemikalier eller gift til avlivning av annet vilt enn </a:t>
            </a:r>
            <a:r>
              <a:rPr lang="nb-NO" altLang="nb-NO" sz="2000" u="sng" dirty="0">
                <a:latin typeface="Arial" panose="020B0604020202020204" pitchFamily="34" charset="0"/>
                <a:cs typeface="Arial" panose="020B0604020202020204" pitchFamily="34" charset="0"/>
              </a:rPr>
              <a:t>smågnagere</a:t>
            </a:r>
            <a:r>
              <a:rPr lang="nb-NO" altLang="nb-NO" sz="2000" dirty="0">
                <a:latin typeface="Arial" panose="020B0604020202020204" pitchFamily="34" charset="0"/>
                <a:cs typeface="Arial" panose="020B0604020202020204" pitchFamily="34" charset="0"/>
              </a:rPr>
              <a:t> (og krypdyr) er forbudt. </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Departementet kan i særlige tilfeller gjøre unntak fra forbudet. </a:t>
            </a:r>
          </a:p>
          <a:p>
            <a:pPr lvl="2" eaLnBrk="1" hangingPunct="1">
              <a:buFontTx/>
              <a:buNone/>
            </a:pPr>
            <a:endParaRPr lang="nb-NO" altLang="nb-NO" dirty="0"/>
          </a:p>
          <a:p>
            <a:pPr lvl="1" eaLnBrk="1" hangingPunct="1"/>
            <a:endParaRPr lang="nb-NO" altLang="nb-NO" dirty="0"/>
          </a:p>
        </p:txBody>
      </p:sp>
      <p:sp>
        <p:nvSpPr>
          <p:cNvPr id="6148" name="Rectangle 12"/>
          <p:cNvSpPr>
            <a:spLocks noChangeArrowheads="1"/>
          </p:cNvSpPr>
          <p:nvPr/>
        </p:nvSpPr>
        <p:spPr bwMode="auto">
          <a:xfrm>
            <a:off x="4943475" y="620713"/>
            <a:ext cx="209993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nb-NO" altLang="nb-NO" sz="3600" b="1" dirty="0"/>
              <a:t>Viltloven</a:t>
            </a:r>
            <a:endParaRPr lang="nb-NO" altLang="nb-NO" sz="2000" b="1" dirty="0"/>
          </a:p>
        </p:txBody>
      </p:sp>
      <p:pic>
        <p:nvPicPr>
          <p:cNvPr id="6" name="Bilde 5"/>
          <p:cNvPicPr>
            <a:picLocks noChangeAspect="1"/>
          </p:cNvPicPr>
          <p:nvPr/>
        </p:nvPicPr>
        <p:blipFill>
          <a:blip r:embed="rId3"/>
          <a:stretch>
            <a:fillRect/>
          </a:stretch>
        </p:blipFill>
        <p:spPr>
          <a:xfrm>
            <a:off x="9689431" y="2549802"/>
            <a:ext cx="2411758" cy="1324952"/>
          </a:xfrm>
          <a:prstGeom prst="rect">
            <a:avLst/>
          </a:prstGeom>
        </p:spPr>
      </p:pic>
    </p:spTree>
    <p:extLst>
      <p:ext uri="{BB962C8B-B14F-4D97-AF65-F5344CB8AC3E}">
        <p14:creationId xmlns:p14="http://schemas.microsoft.com/office/powerpoint/2010/main" val="21061319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p:txBody>
          <a:bodyPr/>
          <a:lstStyle/>
          <a:p>
            <a:pPr eaLnBrk="1" hangingPunct="1"/>
            <a:r>
              <a:rPr lang="nb-NO" altLang="nb-NO" sz="2400" dirty="0">
                <a:latin typeface="Arial" panose="020B0604020202020204" pitchFamily="34" charset="0"/>
                <a:cs typeface="Arial" panose="020B0604020202020204" pitchFamily="34" charset="0"/>
              </a:rPr>
              <a:t>Formålet med loven er å fremme god dyrevelferd og respekt for dyr.</a:t>
            </a:r>
            <a:endParaRPr lang="nb-NO" altLang="nb-NO" sz="2400" i="1" dirty="0">
              <a:latin typeface="Arial" panose="020B0604020202020204" pitchFamily="34" charset="0"/>
              <a:cs typeface="Arial" panose="020B0604020202020204" pitchFamily="34" charset="0"/>
            </a:endParaRPr>
          </a:p>
          <a:p>
            <a:pPr eaLnBrk="1" hangingPunct="1"/>
            <a:r>
              <a:rPr lang="nb-NO" altLang="nb-NO" sz="2400" dirty="0">
                <a:latin typeface="Arial" panose="020B0604020202020204" pitchFamily="34" charset="0"/>
                <a:cs typeface="Arial" panose="020B0604020202020204" pitchFamily="34" charset="0"/>
              </a:rPr>
              <a:t>§ 12. Avliving </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Avliving av dyr og håndtering i forbindelse med avlivingen skal skje på dyrevelferdsmessig forsvarlig måte.</a:t>
            </a:r>
          </a:p>
          <a:p>
            <a:pPr eaLnBrk="1" hangingPunct="1"/>
            <a:r>
              <a:rPr lang="nb-NO" altLang="nb-NO" sz="2400" dirty="0">
                <a:latin typeface="Arial" panose="020B0604020202020204" pitchFamily="34" charset="0"/>
                <a:cs typeface="Arial" panose="020B0604020202020204" pitchFamily="34" charset="0"/>
              </a:rPr>
              <a:t>§ 14. Særskilte forbud </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Det er forbudt å utøve vold mot dyr.</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Det er forbudt å hensette dyr i hjelpeløs tilstand </a:t>
            </a:r>
          </a:p>
        </p:txBody>
      </p:sp>
      <p:sp>
        <p:nvSpPr>
          <p:cNvPr id="8196" name="Rectangle 4"/>
          <p:cNvSpPr>
            <a:spLocks noChangeArrowheads="1"/>
          </p:cNvSpPr>
          <p:nvPr/>
        </p:nvSpPr>
        <p:spPr bwMode="auto">
          <a:xfrm>
            <a:off x="4440238" y="620713"/>
            <a:ext cx="418576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nb-NO" altLang="nb-NO" sz="3600" b="1" dirty="0"/>
              <a:t>Dyrevelferdsloven</a:t>
            </a:r>
          </a:p>
        </p:txBody>
      </p:sp>
      <p:pic>
        <p:nvPicPr>
          <p:cNvPr id="89093" name="Picture 5" descr="hund i fell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0463" y="4581525"/>
            <a:ext cx="1592262"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ild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4991935"/>
            <a:ext cx="1909011" cy="1431758"/>
          </a:xfrm>
          <a:prstGeom prst="rect">
            <a:avLst/>
          </a:prstGeom>
        </p:spPr>
      </p:pic>
    </p:spTree>
    <p:extLst>
      <p:ext uri="{BB962C8B-B14F-4D97-AF65-F5344CB8AC3E}">
        <p14:creationId xmlns:p14="http://schemas.microsoft.com/office/powerpoint/2010/main" val="12324948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90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innhold 7">
            <a:extLst>
              <a:ext uri="{FF2B5EF4-FFF2-40B4-BE49-F238E27FC236}">
                <a16:creationId xmlns:a16="http://schemas.microsoft.com/office/drawing/2014/main" id="{A43A6757-D669-8A6B-7C71-AD13340F547F}"/>
              </a:ext>
            </a:extLst>
          </p:cNvPr>
          <p:cNvPicPr>
            <a:picLocks noGrp="1" noChangeAspect="1"/>
          </p:cNvPicPr>
          <p:nvPr>
            <p:ph sz="quarter" idx="13"/>
          </p:nvPr>
        </p:nvPicPr>
        <p:blipFill>
          <a:blip r:embed="rId3"/>
          <a:srcRect t="11548" b="4182"/>
          <a:stretch>
            <a:fillRect/>
          </a:stretch>
        </p:blipFill>
        <p:spPr>
          <a:xfrm>
            <a:off x="20" y="10"/>
            <a:ext cx="12191980" cy="6857990"/>
          </a:xfrm>
          <a:prstGeom prst="rect">
            <a:avLst/>
          </a:prstGeom>
          <a:noFill/>
        </p:spPr>
      </p:pic>
      <p:sp>
        <p:nvSpPr>
          <p:cNvPr id="4" name="Plassholder for lysbildenummer 3" hidden="1">
            <a:extLst>
              <a:ext uri="{FF2B5EF4-FFF2-40B4-BE49-F238E27FC236}">
                <a16:creationId xmlns:a16="http://schemas.microsoft.com/office/drawing/2014/main" id="{1588C5F1-676F-8A1F-7581-F5A46BA1C2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341FD356-1CC0-514B-B5D9-F98600AAE6F5}" type="slidenum">
              <a:rPr kumimoji="0" lang="nb-NO" sz="900" b="1" i="0" u="none" strike="noStrike" kern="1200" cap="none" spc="0" normalizeH="0" baseline="0" noProof="0" smtClean="0">
                <a:ln>
                  <a:noFill/>
                </a:ln>
                <a:solidFill>
                  <a:srgbClr val="035169"/>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auto" latinLnBrk="0" hangingPunct="1">
                <a:lnSpc>
                  <a:spcPct val="100000"/>
                </a:lnSpc>
                <a:spcBef>
                  <a:spcPts val="0"/>
                </a:spcBef>
                <a:spcAft>
                  <a:spcPts val="600"/>
                </a:spcAft>
                <a:buClrTx/>
                <a:buSzTx/>
                <a:buFontTx/>
                <a:buNone/>
                <a:tabLst/>
                <a:defRPr/>
              </a:pPr>
              <a:t>3</a:t>
            </a:fld>
            <a:endParaRPr kumimoji="0" lang="nb-NO" sz="900" b="1" i="0" u="none" strike="noStrike" kern="1200" cap="none" spc="0" normalizeH="0" baseline="0" noProof="0">
              <a:ln>
                <a:noFill/>
              </a:ln>
              <a:solidFill>
                <a:srgbClr val="035169"/>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5389722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Grp="1" noChangeArrowheads="1"/>
          </p:cNvSpPr>
          <p:nvPr>
            <p:ph type="title"/>
          </p:nvPr>
        </p:nvSpPr>
        <p:spPr/>
        <p:txBody>
          <a:bodyPr>
            <a:normAutofit/>
          </a:bodyPr>
          <a:lstStyle/>
          <a:p>
            <a:pPr eaLnBrk="1" hangingPunct="1"/>
            <a:r>
              <a:rPr lang="nb-NO" altLang="nb-NO" sz="3600" b="1" dirty="0">
                <a:latin typeface="Arial" panose="020B0604020202020204" pitchFamily="34" charset="0"/>
                <a:cs typeface="Arial" panose="020B0604020202020204" pitchFamily="34" charset="0"/>
              </a:rPr>
              <a:t>Rotter og mus er pattedyr med i prinsippet de samme egenskaper som andre pattedyr </a:t>
            </a:r>
          </a:p>
        </p:txBody>
      </p:sp>
      <p:pic>
        <p:nvPicPr>
          <p:cNvPr id="10243" name="Picture 9" descr="rat"/>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751139" y="2228851"/>
            <a:ext cx="3609975" cy="3609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244" name="Picture 10" descr="mus"/>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845301" y="2043114"/>
            <a:ext cx="3197225" cy="39830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258517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Grp="1" noChangeArrowheads="1"/>
          </p:cNvSpPr>
          <p:nvPr>
            <p:ph type="title"/>
          </p:nvPr>
        </p:nvSpPr>
        <p:spPr/>
        <p:txBody>
          <a:bodyPr>
            <a:noAutofit/>
          </a:bodyPr>
          <a:lstStyle/>
          <a:p>
            <a:pPr eaLnBrk="1" hangingPunct="1"/>
            <a:r>
              <a:rPr lang="nb-NO" altLang="nb-NO" sz="3600" b="1" dirty="0">
                <a:latin typeface="Arial" panose="020B0604020202020204" pitchFamily="34" charset="0"/>
                <a:cs typeface="Arial" panose="020B0604020202020204" pitchFamily="34" charset="0"/>
              </a:rPr>
              <a:t>Våre holdninger til dyret har betydning for handlingene!</a:t>
            </a:r>
          </a:p>
        </p:txBody>
      </p:sp>
      <p:sp>
        <p:nvSpPr>
          <p:cNvPr id="8195" name="Rectangle 5"/>
          <p:cNvSpPr>
            <a:spLocks noGrp="1" noChangeArrowheads="1"/>
          </p:cNvSpPr>
          <p:nvPr>
            <p:ph type="body" sz="half" idx="1"/>
          </p:nvPr>
        </p:nvSpPr>
        <p:spPr>
          <a:xfrm>
            <a:off x="801103" y="2171451"/>
            <a:ext cx="5354638" cy="3983037"/>
          </a:xfrm>
        </p:spPr>
        <p:txBody>
          <a:bodyPr>
            <a:normAutofit/>
          </a:bodyPr>
          <a:lstStyle/>
          <a:p>
            <a:pPr eaLnBrk="1" hangingPunct="1"/>
            <a:r>
              <a:rPr lang="nb-NO" altLang="nb-NO" sz="2400" dirty="0">
                <a:latin typeface="Arial" panose="020B0604020202020204" pitchFamily="34" charset="0"/>
                <a:cs typeface="Arial" panose="020B0604020202020204" pitchFamily="34" charset="0"/>
              </a:rPr>
              <a:t>Dyr vi karakteriserer som skadedyr </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Lav/negativ verdi</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Spesielt utsatt for dårlig behandling fra vår side</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Til tross for tilsvarende eller identiske biologiske egenskaper med dyr som er høyt verdsatt av oss</a:t>
            </a:r>
          </a:p>
        </p:txBody>
      </p:sp>
      <p:pic>
        <p:nvPicPr>
          <p:cNvPr id="8197" name="Bild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47066" y="1782513"/>
            <a:ext cx="3048000"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Bild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500478" y="2791369"/>
            <a:ext cx="2101850"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de 3"/>
          <p:cNvPicPr>
            <a:picLocks noChangeAspect="1"/>
          </p:cNvPicPr>
          <p:nvPr/>
        </p:nvPicPr>
        <p:blipFill rotWithShape="1">
          <a:blip r:embed="rId5"/>
          <a:srcRect l="27554" r="12501"/>
          <a:stretch/>
        </p:blipFill>
        <p:spPr>
          <a:xfrm>
            <a:off x="8021053" y="4286027"/>
            <a:ext cx="2286000" cy="2147608"/>
          </a:xfrm>
          <a:prstGeom prst="rect">
            <a:avLst/>
          </a:prstGeom>
        </p:spPr>
      </p:pic>
    </p:spTree>
    <p:extLst>
      <p:ext uri="{BB962C8B-B14F-4D97-AF65-F5344CB8AC3E}">
        <p14:creationId xmlns:p14="http://schemas.microsoft.com/office/powerpoint/2010/main" val="33542098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Grp="1" noChangeArrowheads="1"/>
          </p:cNvSpPr>
          <p:nvPr>
            <p:ph type="title"/>
          </p:nvPr>
        </p:nvSpPr>
        <p:spPr>
          <a:xfrm>
            <a:off x="998048" y="380002"/>
            <a:ext cx="10185400" cy="914400"/>
          </a:xfrm>
        </p:spPr>
        <p:txBody>
          <a:bodyPr>
            <a:normAutofit/>
          </a:bodyPr>
          <a:lstStyle/>
          <a:p>
            <a:pPr algn="ctr" eaLnBrk="1" hangingPunct="1"/>
            <a:r>
              <a:rPr lang="nb-NO" altLang="nb-NO" u="sng" dirty="0">
                <a:cs typeface="Arial" panose="020B0604020202020204" pitchFamily="34" charset="0"/>
              </a:rPr>
              <a:t>Litt biologi om rotter og mus</a:t>
            </a:r>
          </a:p>
        </p:txBody>
      </p:sp>
      <p:sp>
        <p:nvSpPr>
          <p:cNvPr id="8195" name="Rectangle 5"/>
          <p:cNvSpPr>
            <a:spLocks noGrp="1" noChangeArrowheads="1"/>
          </p:cNvSpPr>
          <p:nvPr>
            <p:ph type="body" sz="half" idx="1"/>
          </p:nvPr>
        </p:nvSpPr>
        <p:spPr>
          <a:xfrm>
            <a:off x="763827" y="1839913"/>
            <a:ext cx="7491663" cy="4435475"/>
          </a:xfrm>
        </p:spPr>
        <p:txBody>
          <a:bodyPr/>
          <a:lstStyle/>
          <a:p>
            <a:pPr eaLnBrk="1" hangingPunct="1">
              <a:defRPr/>
            </a:pPr>
            <a:r>
              <a:rPr lang="nb-NO" altLang="nb-NO" sz="2400" dirty="0">
                <a:latin typeface="Arial" panose="020B0604020202020204" pitchFamily="34" charset="0"/>
                <a:cs typeface="Arial" panose="020B0604020202020204" pitchFamily="34" charset="0"/>
              </a:rPr>
              <a:t>Tilpasningsdyktige</a:t>
            </a:r>
          </a:p>
          <a:p>
            <a:pPr eaLnBrk="1" hangingPunct="1">
              <a:defRPr/>
            </a:pPr>
            <a:r>
              <a:rPr lang="nb-NO" altLang="nb-NO" sz="2400" dirty="0">
                <a:latin typeface="Arial" panose="020B0604020202020204" pitchFamily="34" charset="0"/>
                <a:cs typeface="Arial" panose="020B0604020202020204" pitchFamily="34" charset="0"/>
              </a:rPr>
              <a:t>Gode sanser, god hukommelse, intelligente</a:t>
            </a:r>
          </a:p>
          <a:p>
            <a:pPr eaLnBrk="1" hangingPunct="1">
              <a:defRPr/>
            </a:pPr>
            <a:r>
              <a:rPr lang="nb-NO" altLang="nb-NO" sz="2400" dirty="0">
                <a:latin typeface="Arial" panose="020B0604020202020204" pitchFamily="34" charset="0"/>
                <a:cs typeface="Arial" panose="020B0604020202020204" pitchFamily="34" charset="0"/>
              </a:rPr>
              <a:t>Sosiale og </a:t>
            </a:r>
            <a:r>
              <a:rPr lang="nb-NO" altLang="nb-NO" sz="2400" dirty="0" err="1">
                <a:latin typeface="Arial" panose="020B0604020202020204" pitchFamily="34" charset="0"/>
                <a:cs typeface="Arial" panose="020B0604020202020204" pitchFamily="34" charset="0"/>
              </a:rPr>
              <a:t>lettlærte</a:t>
            </a:r>
            <a:endParaRPr lang="nb-NO" altLang="nb-NO" sz="2400" dirty="0">
              <a:latin typeface="Arial" panose="020B0604020202020204" pitchFamily="34" charset="0"/>
              <a:cs typeface="Arial" panose="020B0604020202020204" pitchFamily="34" charset="0"/>
            </a:endParaRPr>
          </a:p>
          <a:p>
            <a:pPr lvl="1" eaLnBrk="1" hangingPunct="1">
              <a:buFont typeface="Wingdings" panose="05000000000000000000" pitchFamily="2" charset="2"/>
              <a:buChar char="Ø"/>
              <a:defRPr/>
            </a:pPr>
            <a:r>
              <a:rPr lang="nb-NO" altLang="nb-NO" sz="2000" dirty="0">
                <a:latin typeface="Arial" panose="020B0604020202020204" pitchFamily="34" charset="0"/>
                <a:cs typeface="Arial" panose="020B0604020202020204" pitchFamily="34" charset="0"/>
              </a:rPr>
              <a:t>Godt egnet som kjæledyr</a:t>
            </a:r>
          </a:p>
          <a:p>
            <a:pPr eaLnBrk="1" hangingPunct="1">
              <a:defRPr/>
            </a:pPr>
            <a:r>
              <a:rPr lang="nb-NO" altLang="nb-NO" sz="2400" dirty="0">
                <a:latin typeface="Arial" panose="020B0604020202020204" pitchFamily="34" charset="0"/>
                <a:cs typeface="Arial" panose="020B0604020202020204" pitchFamily="34" charset="0"/>
              </a:rPr>
              <a:t>Påvist at rotter har latter</a:t>
            </a:r>
          </a:p>
          <a:p>
            <a:pPr eaLnBrk="1" hangingPunct="1">
              <a:defRPr/>
            </a:pPr>
            <a:r>
              <a:rPr lang="nb-NO" altLang="nb-NO" sz="2400" dirty="0">
                <a:latin typeface="Arial" panose="020B0604020202020204" pitchFamily="34" charset="0"/>
                <a:cs typeface="Arial" panose="020B0604020202020204" pitchFamily="34" charset="0"/>
              </a:rPr>
              <a:t>Rotter og mus viser empati (medfølelse)</a:t>
            </a:r>
          </a:p>
          <a:p>
            <a:pPr marL="0" indent="0">
              <a:buNone/>
              <a:defRPr/>
            </a:pPr>
            <a:endParaRPr lang="en-US" altLang="nb-NO" sz="1400" b="1" dirty="0"/>
          </a:p>
          <a:p>
            <a:pPr marL="0" indent="0">
              <a:buNone/>
              <a:defRPr/>
            </a:pPr>
            <a:endParaRPr lang="nb-NO" altLang="nb-NO" sz="1400" dirty="0"/>
          </a:p>
          <a:p>
            <a:pPr eaLnBrk="1" hangingPunct="1">
              <a:defRPr/>
            </a:pPr>
            <a:endParaRPr lang="nb-NO" altLang="nb-NO" sz="2000" dirty="0"/>
          </a:p>
          <a:p>
            <a:pPr eaLnBrk="1" hangingPunct="1">
              <a:defRPr/>
            </a:pPr>
            <a:endParaRPr lang="nb-NO" altLang="nb-NO" sz="2000" dirty="0"/>
          </a:p>
          <a:p>
            <a:pPr lvl="1" eaLnBrk="1" hangingPunct="1">
              <a:defRPr/>
            </a:pPr>
            <a:endParaRPr lang="nb-NO" altLang="nb-NO" sz="1400" dirty="0"/>
          </a:p>
        </p:txBody>
      </p:sp>
      <p:pic>
        <p:nvPicPr>
          <p:cNvPr id="14340" name="Picture 7" descr="RatWhiskers"/>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8433720" y="1294402"/>
            <a:ext cx="2901950" cy="3122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1" name="Bild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33720" y="4535121"/>
            <a:ext cx="2901950" cy="162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de 2"/>
          <p:cNvPicPr>
            <a:picLocks noChangeAspect="1"/>
          </p:cNvPicPr>
          <p:nvPr/>
        </p:nvPicPr>
        <p:blipFill>
          <a:blip r:embed="rId5"/>
          <a:stretch>
            <a:fillRect/>
          </a:stretch>
        </p:blipFill>
        <p:spPr>
          <a:xfrm>
            <a:off x="4172248" y="4422043"/>
            <a:ext cx="3286029" cy="1853345"/>
          </a:xfrm>
          <a:prstGeom prst="rect">
            <a:avLst/>
          </a:prstGeom>
        </p:spPr>
      </p:pic>
    </p:spTree>
    <p:extLst>
      <p:ext uri="{BB962C8B-B14F-4D97-AF65-F5344CB8AC3E}">
        <p14:creationId xmlns:p14="http://schemas.microsoft.com/office/powerpoint/2010/main" val="18851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19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34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19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34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195">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p:txBody>
          <a:bodyPr>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nb-NO" altLang="nb-NO"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Limfeller er forbudt</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nb-NO" altLang="nb-NO"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Disse fellene «</a:t>
            </a:r>
            <a:r>
              <a:rPr kumimoji="0" lang="nb-NO" altLang="nb-NO" sz="2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hensetter dyr i hjelpeløs tilstand»</a:t>
            </a:r>
          </a:p>
          <a:p>
            <a:pPr marL="685800" marR="0" lvl="1" indent="-228600" algn="l" defTabSz="914400" rtl="0" eaLnBrk="1" fontAlgn="auto" latinLnBrk="0" hangingPunct="1">
              <a:lnSpc>
                <a:spcPct val="90000"/>
              </a:lnSpc>
              <a:spcBef>
                <a:spcPts val="500"/>
              </a:spcBef>
              <a:spcAft>
                <a:spcPts val="0"/>
              </a:spcAft>
              <a:buClrTx/>
              <a:buSzTx/>
              <a:buFont typeface="Wingdings" panose="05000000000000000000" pitchFamily="2" charset="2"/>
              <a:buChar char="Ø"/>
              <a:tabLst/>
              <a:defRPr/>
            </a:pPr>
            <a:r>
              <a:rPr kumimoji="0" lang="nb-NO" altLang="nb-NO"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Avlivningsmetoden er ikke momentan</a:t>
            </a:r>
          </a:p>
          <a:p>
            <a:pPr eaLnBrk="1" hangingPunct="1"/>
            <a:endParaRPr lang="nb-NO" altLang="nb-NO" sz="2400" dirty="0">
              <a:latin typeface="Arial" panose="020B0604020202020204" pitchFamily="34" charset="0"/>
              <a:cs typeface="Arial" panose="020B0604020202020204" pitchFamily="34" charset="0"/>
            </a:endParaRPr>
          </a:p>
          <a:p>
            <a:pPr eaLnBrk="1" hangingPunct="1"/>
            <a:r>
              <a:rPr lang="nb-NO" altLang="nb-NO" sz="2400" dirty="0">
                <a:latin typeface="Arial" panose="020B0604020202020204" pitchFamily="34" charset="0"/>
                <a:cs typeface="Arial" panose="020B0604020202020204" pitchFamily="34" charset="0"/>
              </a:rPr>
              <a:t>Unntak </a:t>
            </a:r>
          </a:p>
          <a:p>
            <a:pPr lvl="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Hvis man er til stede og avliver dyret humant straks det har gått i </a:t>
            </a:r>
            <a:r>
              <a:rPr lang="nb-NO" altLang="nb-NO" sz="2000" dirty="0" err="1">
                <a:latin typeface="Arial" panose="020B0604020202020204" pitchFamily="34" charset="0"/>
                <a:cs typeface="Arial" panose="020B0604020202020204" pitchFamily="34" charset="0"/>
              </a:rPr>
              <a:t>limfella</a:t>
            </a:r>
            <a:endParaRPr lang="nb-NO" altLang="nb-NO" sz="2000" i="1" dirty="0">
              <a:latin typeface="Arial" panose="020B0604020202020204" pitchFamily="34" charset="0"/>
              <a:cs typeface="Arial" panose="020B0604020202020204" pitchFamily="34" charset="0"/>
            </a:endParaRPr>
          </a:p>
        </p:txBody>
      </p:sp>
      <p:sp>
        <p:nvSpPr>
          <p:cNvPr id="8196" name="Rectangle 4"/>
          <p:cNvSpPr>
            <a:spLocks noChangeArrowheads="1"/>
          </p:cNvSpPr>
          <p:nvPr/>
        </p:nvSpPr>
        <p:spPr bwMode="auto">
          <a:xfrm>
            <a:off x="3973432" y="616869"/>
            <a:ext cx="424513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nb-NO" altLang="nb-NO" sz="4400" b="0" i="0" u="sng" strike="noStrike" kern="1200" cap="none" spc="0" normalizeH="0" baseline="0" noProof="0" dirty="0">
                <a:ln>
                  <a:noFill/>
                </a:ln>
                <a:solidFill>
                  <a:prstClr val="black"/>
                </a:solidFill>
                <a:effectLst/>
                <a:uLnTx/>
                <a:uFillTx/>
                <a:latin typeface="Calibri Light" panose="020F0302020204030204"/>
                <a:ea typeface="+mn-ea"/>
                <a:cs typeface="+mn-cs"/>
              </a:rPr>
              <a:t>Dyrevelferdsloven</a:t>
            </a:r>
          </a:p>
        </p:txBody>
      </p:sp>
      <p:pic>
        <p:nvPicPr>
          <p:cNvPr id="2" name="Bilde 1"/>
          <p:cNvPicPr>
            <a:picLocks noChangeAspect="1"/>
          </p:cNvPicPr>
          <p:nvPr/>
        </p:nvPicPr>
        <p:blipFill>
          <a:blip r:embed="rId3"/>
          <a:stretch>
            <a:fillRect/>
          </a:stretch>
        </p:blipFill>
        <p:spPr>
          <a:xfrm>
            <a:off x="8602579" y="1566946"/>
            <a:ext cx="3394644" cy="1909625"/>
          </a:xfrm>
          <a:prstGeom prst="rect">
            <a:avLst/>
          </a:prstGeom>
        </p:spPr>
      </p:pic>
    </p:spTree>
    <p:extLst>
      <p:ext uri="{BB962C8B-B14F-4D97-AF65-F5344CB8AC3E}">
        <p14:creationId xmlns:p14="http://schemas.microsoft.com/office/powerpoint/2010/main" val="3030882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p:txBody>
          <a:bodyPr>
            <a:normAutofit/>
          </a:bodyPr>
          <a:lstStyle/>
          <a:p>
            <a:pPr eaLnBrk="1" hangingPunct="1"/>
            <a:r>
              <a:rPr lang="nb-NO" altLang="nb-NO" sz="2400" dirty="0">
                <a:latin typeface="Arial" panose="020B0604020202020204" pitchFamily="34" charset="0"/>
                <a:cs typeface="Arial" panose="020B0604020202020204" pitchFamily="34" charset="0"/>
              </a:rPr>
              <a:t>Drukningsfeller</a:t>
            </a:r>
          </a:p>
          <a:p>
            <a:pPr lvl="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Disse fellene «</a:t>
            </a:r>
            <a:r>
              <a:rPr lang="nb-NO" altLang="nb-NO" sz="2000" i="1" dirty="0">
                <a:latin typeface="Arial" panose="020B0604020202020204" pitchFamily="34" charset="0"/>
                <a:cs typeface="Arial" panose="020B0604020202020204" pitchFamily="34" charset="0"/>
              </a:rPr>
              <a:t>hensetter dyr i hjelpeløs tilstand»</a:t>
            </a:r>
          </a:p>
          <a:p>
            <a:pPr lvl="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Avlivningsmetoden er ikke momentan</a:t>
            </a:r>
          </a:p>
        </p:txBody>
      </p:sp>
      <p:sp>
        <p:nvSpPr>
          <p:cNvPr id="8196" name="Rectangle 4"/>
          <p:cNvSpPr>
            <a:spLocks noChangeArrowheads="1"/>
          </p:cNvSpPr>
          <p:nvPr/>
        </p:nvSpPr>
        <p:spPr bwMode="auto">
          <a:xfrm>
            <a:off x="3843586" y="608847"/>
            <a:ext cx="424513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nb-NO" altLang="nb-NO" sz="4400" b="0" i="0" u="sng" strike="noStrike" kern="1200" cap="none" spc="0" normalizeH="0" baseline="0" noProof="0" dirty="0">
                <a:ln>
                  <a:noFill/>
                </a:ln>
                <a:solidFill>
                  <a:prstClr val="black"/>
                </a:solidFill>
                <a:effectLst/>
                <a:uLnTx/>
                <a:uFillTx/>
                <a:latin typeface="Calibri Light" panose="020F0302020204030204"/>
                <a:ea typeface="+mn-ea"/>
                <a:cs typeface="+mn-cs"/>
              </a:rPr>
              <a:t>Dyrevelferdsloven</a:t>
            </a:r>
          </a:p>
        </p:txBody>
      </p:sp>
      <p:pic>
        <p:nvPicPr>
          <p:cNvPr id="4" name="Bild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5200" y="1610306"/>
            <a:ext cx="4784518" cy="2734010"/>
          </a:xfrm>
          <a:prstGeom prst="rect">
            <a:avLst/>
          </a:prstGeom>
        </p:spPr>
      </p:pic>
    </p:spTree>
    <p:extLst>
      <p:ext uri="{BB962C8B-B14F-4D97-AF65-F5344CB8AC3E}">
        <p14:creationId xmlns:p14="http://schemas.microsoft.com/office/powerpoint/2010/main" val="33886040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Et bilde som inneholder tekst, Font, skjermbilde&#10;&#10;Automatisk generert beskrivelse">
            <a:extLst>
              <a:ext uri="{FF2B5EF4-FFF2-40B4-BE49-F238E27FC236}">
                <a16:creationId xmlns:a16="http://schemas.microsoft.com/office/drawing/2014/main" id="{A71870F8-B16C-EF51-8D51-3E8B854709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923" y="503000"/>
            <a:ext cx="10896600" cy="3276600"/>
          </a:xfrm>
          <a:prstGeom prst="rect">
            <a:avLst/>
          </a:prstGeom>
        </p:spPr>
      </p:pic>
      <p:pic>
        <p:nvPicPr>
          <p:cNvPr id="5" name="Bilde 4" descr="Et bilde som inneholder grunn, person, utendørs, verktøy&#10;&#10;Automatisk generert beskrivelse">
            <a:extLst>
              <a:ext uri="{FF2B5EF4-FFF2-40B4-BE49-F238E27FC236}">
                <a16:creationId xmlns:a16="http://schemas.microsoft.com/office/drawing/2014/main" id="{C582E070-DBE7-C12B-270D-00A29E9BA2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8477" y="1806046"/>
            <a:ext cx="3806782" cy="1622954"/>
          </a:xfrm>
          <a:prstGeom prst="rect">
            <a:avLst/>
          </a:prstGeom>
        </p:spPr>
      </p:pic>
    </p:spTree>
    <p:extLst>
      <p:ext uri="{BB962C8B-B14F-4D97-AF65-F5344CB8AC3E}">
        <p14:creationId xmlns:p14="http://schemas.microsoft.com/office/powerpoint/2010/main" val="30505952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287F6CEE-4CD2-3ED6-8905-EBBC4AA18D03}"/>
              </a:ext>
            </a:extLst>
          </p:cNvPr>
          <p:cNvSpPr txBox="1"/>
          <p:nvPr/>
        </p:nvSpPr>
        <p:spPr>
          <a:xfrm>
            <a:off x="418241" y="148517"/>
            <a:ext cx="6866879" cy="35394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mn-cs"/>
              </a:rPr>
              <a:t>Landbruksdepartementet har i brev av 20.10.1994 konkludert med at drukning av dyr er en avlivingsmetode som strider mot dyrevernloven.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b-NO" sz="2800" b="0" i="0" u="none" strike="noStrike" kern="1200" cap="none" spc="0" normalizeH="0" baseline="0" noProof="0" dirty="0">
                <a:ln>
                  <a:noFill/>
                </a:ln>
                <a:solidFill>
                  <a:prstClr val="black"/>
                </a:solidFill>
                <a:effectLst/>
                <a:uLnTx/>
                <a:uFillTx/>
                <a:latin typeface="Calibri" panose="020F0502020204030204"/>
                <a:ea typeface="+mn-ea"/>
                <a:cs typeface="+mn-cs"/>
              </a:rPr>
              <a:t>Veterinærinstituttet støtter departementets vurdering om at drukning ikke er en akseptabel avlivingsmetode. </a:t>
            </a:r>
          </a:p>
        </p:txBody>
      </p:sp>
      <p:pic>
        <p:nvPicPr>
          <p:cNvPr id="5" name="Bilde 4">
            <a:extLst>
              <a:ext uri="{FF2B5EF4-FFF2-40B4-BE49-F238E27FC236}">
                <a16:creationId xmlns:a16="http://schemas.microsoft.com/office/drawing/2014/main" id="{AD2B08A6-17EF-8323-AD40-ABA9F526EA92}"/>
              </a:ext>
            </a:extLst>
          </p:cNvPr>
          <p:cNvPicPr>
            <a:picLocks noChangeAspect="1"/>
          </p:cNvPicPr>
          <p:nvPr/>
        </p:nvPicPr>
        <p:blipFill>
          <a:blip r:embed="rId2"/>
          <a:stretch>
            <a:fillRect/>
          </a:stretch>
        </p:blipFill>
        <p:spPr>
          <a:xfrm>
            <a:off x="7427230" y="0"/>
            <a:ext cx="4764770" cy="6858000"/>
          </a:xfrm>
          <a:prstGeom prst="rect">
            <a:avLst/>
          </a:prstGeom>
        </p:spPr>
      </p:pic>
    </p:spTree>
    <p:extLst>
      <p:ext uri="{BB962C8B-B14F-4D97-AF65-F5344CB8AC3E}">
        <p14:creationId xmlns:p14="http://schemas.microsoft.com/office/powerpoint/2010/main" val="155658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D8508BCB-4302-3CAC-D86B-85382EC05638}"/>
              </a:ext>
            </a:extLst>
          </p:cNvPr>
          <p:cNvPicPr>
            <a:picLocks noChangeAspect="1"/>
          </p:cNvPicPr>
          <p:nvPr/>
        </p:nvPicPr>
        <p:blipFill>
          <a:blip r:embed="rId3"/>
          <a:stretch>
            <a:fillRect/>
          </a:stretch>
        </p:blipFill>
        <p:spPr>
          <a:xfrm>
            <a:off x="2779706" y="0"/>
            <a:ext cx="6632588" cy="6858000"/>
          </a:xfrm>
          <a:prstGeom prst="rect">
            <a:avLst/>
          </a:prstGeom>
        </p:spPr>
      </p:pic>
    </p:spTree>
    <p:extLst>
      <p:ext uri="{BB962C8B-B14F-4D97-AF65-F5344CB8AC3E}">
        <p14:creationId xmlns:p14="http://schemas.microsoft.com/office/powerpoint/2010/main" val="7993044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p:txBody>
          <a:bodyPr>
            <a:normAutofit/>
          </a:bodyPr>
          <a:lstStyle/>
          <a:p>
            <a:pPr eaLnBrk="1" hangingPunct="1"/>
            <a:r>
              <a:rPr lang="nb-NO" altLang="nb-NO" sz="2400" dirty="0">
                <a:latin typeface="Arial" panose="020B0604020202020204" pitchFamily="34" charset="0"/>
                <a:cs typeface="Arial" panose="020B0604020202020204" pitchFamily="34" charset="0"/>
              </a:rPr>
              <a:t>Sett feller slik at kun «</a:t>
            </a:r>
            <a:r>
              <a:rPr lang="nb-NO" altLang="nb-NO" sz="2400" dirty="0" err="1">
                <a:latin typeface="Arial" panose="020B0604020202020204" pitchFamily="34" charset="0"/>
                <a:cs typeface="Arial" panose="020B0604020202020204" pitchFamily="34" charset="0"/>
              </a:rPr>
              <a:t>måldyret</a:t>
            </a:r>
            <a:r>
              <a:rPr lang="nb-NO" altLang="nb-NO" sz="2400" dirty="0">
                <a:latin typeface="Arial" panose="020B0604020202020204" pitchFamily="34" charset="0"/>
                <a:cs typeface="Arial" panose="020B0604020202020204" pitchFamily="34" charset="0"/>
              </a:rPr>
              <a:t>» (gnageren) bli tatt</a:t>
            </a:r>
            <a:endParaRPr lang="nb-NO" altLang="nb-NO" sz="2400" i="1" dirty="0">
              <a:latin typeface="Arial" panose="020B0604020202020204" pitchFamily="34" charset="0"/>
              <a:cs typeface="Arial" panose="020B0604020202020204" pitchFamily="34" charset="0"/>
            </a:endParaRPr>
          </a:p>
        </p:txBody>
      </p:sp>
      <p:sp>
        <p:nvSpPr>
          <p:cNvPr id="8196" name="Rectangle 4"/>
          <p:cNvSpPr>
            <a:spLocks noChangeArrowheads="1"/>
          </p:cNvSpPr>
          <p:nvPr/>
        </p:nvSpPr>
        <p:spPr bwMode="auto">
          <a:xfrm>
            <a:off x="4440238" y="620713"/>
            <a:ext cx="418576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nb-NO" altLang="nb-NO" sz="3600" b="1" dirty="0"/>
              <a:t>Dyrevelferdsloven</a:t>
            </a:r>
          </a:p>
        </p:txBody>
      </p:sp>
      <p:pic>
        <p:nvPicPr>
          <p:cNvPr id="6" name="Picture 2" descr="http://www.sb.no/polopoly_fs/skj-re-1.6264217!/image/559818993.jpg_gen/derivatives/derivative_article_980/5598189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53978" y="2590389"/>
            <a:ext cx="4459705" cy="270292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d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66155" y="2590389"/>
            <a:ext cx="4806216" cy="2702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49055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09075" y="306388"/>
            <a:ext cx="10996862" cy="646112"/>
          </a:xfrm>
        </p:spPr>
        <p:txBody>
          <a:bodyPr>
            <a:noAutofit/>
          </a:bodyPr>
          <a:lstStyle/>
          <a:p>
            <a:pPr algn="ctr" eaLnBrk="1" hangingPunct="1"/>
            <a:r>
              <a:rPr lang="nb-NO" altLang="nb-NO" sz="3600" b="1" dirty="0">
                <a:latin typeface="Arial" panose="020B0604020202020204" pitchFamily="34" charset="0"/>
                <a:cs typeface="Arial" panose="020B0604020202020204" pitchFamily="34" charset="0"/>
              </a:rPr>
              <a:t>Krav om bedøving dersom avlivingsmetoden ikke er momentan</a:t>
            </a:r>
          </a:p>
        </p:txBody>
      </p:sp>
      <p:sp>
        <p:nvSpPr>
          <p:cNvPr id="30723" name="Rectangle 3"/>
          <p:cNvSpPr>
            <a:spLocks noGrp="1" noChangeArrowheads="1"/>
          </p:cNvSpPr>
          <p:nvPr>
            <p:ph type="body" sz="half" idx="1"/>
          </p:nvPr>
        </p:nvSpPr>
        <p:spPr>
          <a:xfrm>
            <a:off x="625641" y="1547814"/>
            <a:ext cx="10996863" cy="4934009"/>
          </a:xfrm>
        </p:spPr>
        <p:txBody>
          <a:bodyPr>
            <a:normAutofit fontScale="92500" lnSpcReduction="20000"/>
          </a:bodyPr>
          <a:lstStyle/>
          <a:p>
            <a:pPr eaLnBrk="1" hangingPunct="1">
              <a:lnSpc>
                <a:spcPct val="90000"/>
              </a:lnSpc>
            </a:pPr>
            <a:r>
              <a:rPr lang="nb-NO" altLang="nb-NO" sz="2600" dirty="0">
                <a:latin typeface="Arial" panose="020B0604020202020204" pitchFamily="34" charset="0"/>
                <a:cs typeface="Arial" panose="020B0604020202020204" pitchFamily="34" charset="0"/>
              </a:rPr>
              <a:t>Bedøving = tap av bevissthet og evne til å føle/sanse</a:t>
            </a:r>
          </a:p>
          <a:p>
            <a:pPr lvl="1" eaLnBrk="1" hangingPunct="1">
              <a:lnSpc>
                <a:spcPct val="90000"/>
              </a:lnSpc>
              <a:buFont typeface="Wingdings" panose="05000000000000000000" pitchFamily="2" charset="2"/>
              <a:buChar char="Ø"/>
            </a:pPr>
            <a:r>
              <a:rPr lang="nb-NO" altLang="nb-NO" sz="2200" dirty="0">
                <a:latin typeface="Arial" panose="020B0604020202020204" pitchFamily="34" charset="0"/>
                <a:cs typeface="Arial" panose="020B0604020202020204" pitchFamily="34" charset="0"/>
              </a:rPr>
              <a:t>Injeksjon</a:t>
            </a:r>
          </a:p>
          <a:p>
            <a:pPr lvl="1" eaLnBrk="1" hangingPunct="1">
              <a:lnSpc>
                <a:spcPct val="90000"/>
              </a:lnSpc>
              <a:buFont typeface="Wingdings" panose="05000000000000000000" pitchFamily="2" charset="2"/>
              <a:buChar char="Ø"/>
            </a:pPr>
            <a:r>
              <a:rPr lang="nb-NO" altLang="nb-NO" sz="2200" dirty="0">
                <a:latin typeface="Arial" panose="020B0604020202020204" pitchFamily="34" charset="0"/>
                <a:cs typeface="Arial" panose="020B0604020202020204" pitchFamily="34" charset="0"/>
              </a:rPr>
              <a:t>Inhalasjon av gass</a:t>
            </a:r>
          </a:p>
          <a:p>
            <a:pPr lvl="1" eaLnBrk="1" hangingPunct="1">
              <a:lnSpc>
                <a:spcPct val="90000"/>
              </a:lnSpc>
              <a:buFont typeface="Wingdings" panose="05000000000000000000" pitchFamily="2" charset="2"/>
              <a:buChar char="Ø"/>
            </a:pPr>
            <a:r>
              <a:rPr lang="nb-NO" altLang="nb-NO" sz="2200" dirty="0">
                <a:latin typeface="Arial" panose="020B0604020202020204" pitchFamily="34" charset="0"/>
                <a:cs typeface="Arial" panose="020B0604020202020204" pitchFamily="34" charset="0"/>
              </a:rPr>
              <a:t>Elektrobedøvelse</a:t>
            </a:r>
          </a:p>
          <a:p>
            <a:pPr lvl="1" eaLnBrk="1" hangingPunct="1">
              <a:lnSpc>
                <a:spcPct val="90000"/>
              </a:lnSpc>
              <a:buFont typeface="Wingdings" panose="05000000000000000000" pitchFamily="2" charset="2"/>
              <a:buChar char="Ø"/>
            </a:pPr>
            <a:r>
              <a:rPr lang="nb-NO" altLang="nb-NO" sz="2200" dirty="0">
                <a:latin typeface="Arial" panose="020B0604020202020204" pitchFamily="34" charset="0"/>
                <a:cs typeface="Arial" panose="020B0604020202020204" pitchFamily="34" charset="0"/>
              </a:rPr>
              <a:t>Slag/skudd mot skallen som gir øyeblikkelig bevissthetstap</a:t>
            </a:r>
          </a:p>
          <a:p>
            <a:pPr eaLnBrk="1" hangingPunct="1">
              <a:lnSpc>
                <a:spcPct val="90000"/>
              </a:lnSpc>
            </a:pPr>
            <a:endParaRPr lang="nb-NO" altLang="nb-NO" sz="5100" dirty="0">
              <a:latin typeface="Arial" panose="020B0604020202020204" pitchFamily="34" charset="0"/>
              <a:cs typeface="Arial" panose="020B0604020202020204" pitchFamily="34" charset="0"/>
            </a:endParaRPr>
          </a:p>
          <a:p>
            <a:pPr eaLnBrk="1" hangingPunct="1">
              <a:lnSpc>
                <a:spcPct val="90000"/>
              </a:lnSpc>
            </a:pPr>
            <a:r>
              <a:rPr lang="nb-NO" altLang="nb-NO" sz="2600" dirty="0">
                <a:latin typeface="Arial" panose="020B0604020202020204" pitchFamily="34" charset="0"/>
                <a:cs typeface="Arial" panose="020B0604020202020204" pitchFamily="34" charset="0"/>
              </a:rPr>
              <a:t>Avliving av bevisstløst dyr</a:t>
            </a:r>
          </a:p>
          <a:p>
            <a:pPr lvl="1" eaLnBrk="1" hangingPunct="1">
              <a:lnSpc>
                <a:spcPct val="90000"/>
              </a:lnSpc>
              <a:buFont typeface="Wingdings" panose="05000000000000000000" pitchFamily="2" charset="2"/>
              <a:buChar char="Ø"/>
            </a:pPr>
            <a:r>
              <a:rPr lang="nb-NO" altLang="nb-NO" sz="2200" dirty="0">
                <a:latin typeface="Arial" panose="020B0604020202020204" pitchFamily="34" charset="0"/>
                <a:cs typeface="Arial" panose="020B0604020202020204" pitchFamily="34" charset="0"/>
              </a:rPr>
              <a:t>Mekanisk: kutte halsens store blodkar, kutte av hodet, knuse hodet, nakketrekk </a:t>
            </a:r>
          </a:p>
          <a:p>
            <a:pPr lvl="1" eaLnBrk="1" hangingPunct="1">
              <a:lnSpc>
                <a:spcPct val="90000"/>
              </a:lnSpc>
              <a:buFont typeface="Wingdings" panose="05000000000000000000" pitchFamily="2" charset="2"/>
              <a:buChar char="Ø"/>
            </a:pPr>
            <a:r>
              <a:rPr lang="nb-NO" altLang="nb-NO" sz="2200" dirty="0">
                <a:latin typeface="Arial" panose="020B0604020202020204" pitchFamily="34" charset="0"/>
                <a:cs typeface="Arial" panose="020B0604020202020204" pitchFamily="34" charset="0"/>
              </a:rPr>
              <a:t>Letal injeksjon</a:t>
            </a:r>
          </a:p>
          <a:p>
            <a:pPr lvl="1" eaLnBrk="1" hangingPunct="1">
              <a:lnSpc>
                <a:spcPct val="90000"/>
              </a:lnSpc>
              <a:buFont typeface="Wingdings" panose="05000000000000000000" pitchFamily="2" charset="2"/>
              <a:buChar char="Ø"/>
            </a:pPr>
            <a:r>
              <a:rPr lang="nb-NO" altLang="nb-NO" sz="2200" dirty="0">
                <a:latin typeface="Arial" panose="020B0604020202020204" pitchFamily="34" charset="0"/>
                <a:cs typeface="Arial" panose="020B0604020202020204" pitchFamily="34" charset="0"/>
              </a:rPr>
              <a:t>Inhalasjon av dødelig gass </a:t>
            </a:r>
          </a:p>
          <a:p>
            <a:pPr lvl="1" eaLnBrk="1" hangingPunct="1">
              <a:lnSpc>
                <a:spcPct val="90000"/>
              </a:lnSpc>
              <a:buFont typeface="Wingdings" panose="05000000000000000000" pitchFamily="2" charset="2"/>
              <a:buChar char="Ø"/>
            </a:pPr>
            <a:endParaRPr lang="nb-NO" altLang="nb-NO" sz="3800" dirty="0">
              <a:latin typeface="Arial" panose="020B0604020202020204" pitchFamily="34" charset="0"/>
              <a:cs typeface="Arial" panose="020B0604020202020204" pitchFamily="34" charset="0"/>
            </a:endParaRPr>
          </a:p>
          <a:p>
            <a:pPr marL="457200" lvl="1" indent="0" algn="ctr" eaLnBrk="1" hangingPunct="1">
              <a:lnSpc>
                <a:spcPct val="90000"/>
              </a:lnSpc>
              <a:buNone/>
            </a:pPr>
            <a:endParaRPr lang="nb-NO" altLang="nb-NO" sz="2800" dirty="0">
              <a:latin typeface="Arial" panose="020B0604020202020204" pitchFamily="34" charset="0"/>
              <a:cs typeface="Arial" panose="020B0604020202020204" pitchFamily="34" charset="0"/>
            </a:endParaRPr>
          </a:p>
          <a:p>
            <a:pPr marL="0" indent="0" algn="ctr" eaLnBrk="1" hangingPunct="1">
              <a:lnSpc>
                <a:spcPct val="90000"/>
              </a:lnSpc>
              <a:buNone/>
            </a:pPr>
            <a:r>
              <a:rPr lang="nb-NO" altLang="nb-NO" u="sng" dirty="0">
                <a:latin typeface="Arial" panose="020B0604020202020204" pitchFamily="34" charset="0"/>
                <a:cs typeface="Arial" panose="020B0604020202020204" pitchFamily="34" charset="0"/>
              </a:rPr>
              <a:t>KONTROLLER alltid at dyret er dødt etter avlivningen </a:t>
            </a:r>
          </a:p>
          <a:p>
            <a:pPr lvl="1" eaLnBrk="1" hangingPunct="1">
              <a:lnSpc>
                <a:spcPct val="90000"/>
              </a:lnSpc>
            </a:pPr>
            <a:endParaRPr lang="nb-NO" altLang="nb-NO" sz="1800" dirty="0"/>
          </a:p>
        </p:txBody>
      </p:sp>
    </p:spTree>
    <p:extLst>
      <p:ext uri="{BB962C8B-B14F-4D97-AF65-F5344CB8AC3E}">
        <p14:creationId xmlns:p14="http://schemas.microsoft.com/office/powerpoint/2010/main" val="247914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2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72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2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2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2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72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72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72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72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53EB4-9F09-DDA3-8C21-FD6E12B58776}"/>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34DE529-9EF8-10F6-FE62-56F5F1223C3B}"/>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1FD356-1CC0-514B-B5D9-F98600AAE6F5}" type="slidenum">
              <a:rPr kumimoji="0" lang="nb-NO" sz="900" b="1" i="0" u="none" strike="noStrike" kern="1200" cap="none" spc="0" normalizeH="0" baseline="0" noProof="0" smtClean="0">
                <a:ln>
                  <a:noFill/>
                </a:ln>
                <a:solidFill>
                  <a:srgbClr val="035169"/>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nb-NO" sz="900" b="1" i="0" u="none" strike="noStrike" kern="1200" cap="none" spc="0" normalizeH="0" baseline="0" noProof="0" dirty="0">
              <a:ln>
                <a:noFill/>
              </a:ln>
              <a:solidFill>
                <a:srgbClr val="035169"/>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6" name="Content Placeholder 5">
            <a:extLst>
              <a:ext uri="{FF2B5EF4-FFF2-40B4-BE49-F238E27FC236}">
                <a16:creationId xmlns:a16="http://schemas.microsoft.com/office/drawing/2014/main" id="{83471B26-CB97-3EB6-AE47-4404CD4A2156}"/>
              </a:ext>
            </a:extLst>
          </p:cNvPr>
          <p:cNvSpPr>
            <a:spLocks noGrp="1"/>
          </p:cNvSpPr>
          <p:nvPr>
            <p:ph sz="quarter" idx="4294967295"/>
          </p:nvPr>
        </p:nvSpPr>
        <p:spPr>
          <a:xfrm>
            <a:off x="695325" y="1624437"/>
            <a:ext cx="10801350" cy="4643437"/>
          </a:xfrm>
        </p:spPr>
        <p:txBody>
          <a:bodyPr>
            <a:normAutofit/>
          </a:bodyPr>
          <a:lstStyle/>
          <a:p>
            <a:pPr>
              <a:buSzPct val="100000"/>
            </a:pPr>
            <a:r>
              <a:rPr lang="nb-NO" dirty="0"/>
              <a:t>Inspeksjon </a:t>
            </a:r>
            <a:r>
              <a:rPr lang="nb-NO" sz="1800" dirty="0"/>
              <a:t>(arter, omfang, årsak)</a:t>
            </a:r>
          </a:p>
          <a:p>
            <a:pPr>
              <a:buSzPct val="100000"/>
            </a:pPr>
            <a:r>
              <a:rPr lang="nb-NO" dirty="0"/>
              <a:t>Forebygging </a:t>
            </a:r>
            <a:r>
              <a:rPr lang="nb-NO" sz="1800" dirty="0"/>
              <a:t>(sanitasjon og sikring)</a:t>
            </a:r>
          </a:p>
          <a:p>
            <a:pPr>
              <a:buSzPct val="100000"/>
            </a:pPr>
            <a:r>
              <a:rPr lang="nb-NO" dirty="0"/>
              <a:t>Terskelverdier </a:t>
            </a:r>
            <a:r>
              <a:rPr lang="nb-NO" sz="1800" dirty="0"/>
              <a:t>(når skal det bekjempes?)</a:t>
            </a:r>
            <a:endParaRPr lang="nb-NO" dirty="0"/>
          </a:p>
          <a:p>
            <a:pPr>
              <a:buSzPct val="100000"/>
            </a:pPr>
            <a:r>
              <a:rPr lang="nb-NO" dirty="0"/>
              <a:t>Kontroll/bekjempelse </a:t>
            </a:r>
            <a:r>
              <a:rPr lang="nb-NO" sz="1800" dirty="0"/>
              <a:t>(ulike metoder)</a:t>
            </a:r>
          </a:p>
          <a:p>
            <a:pPr>
              <a:buSzPct val="100000"/>
            </a:pPr>
            <a:r>
              <a:rPr lang="nb-NO" dirty="0"/>
              <a:t>Etterkontroll </a:t>
            </a:r>
            <a:r>
              <a:rPr lang="nb-NO" sz="1800" dirty="0"/>
              <a:t>(evaluering og oppfølging)</a:t>
            </a:r>
          </a:p>
          <a:p>
            <a:pPr>
              <a:buSzPct val="100000"/>
            </a:pPr>
            <a:r>
              <a:rPr lang="nb-NO" dirty="0"/>
              <a:t>Overvåkning </a:t>
            </a:r>
            <a:r>
              <a:rPr lang="nb-NO" sz="1800" dirty="0"/>
              <a:t>(helst 24/7)</a:t>
            </a:r>
            <a:endParaRPr lang="nb-NO" dirty="0"/>
          </a:p>
        </p:txBody>
      </p:sp>
      <p:sp>
        <p:nvSpPr>
          <p:cNvPr id="2" name="Title 1">
            <a:extLst>
              <a:ext uri="{FF2B5EF4-FFF2-40B4-BE49-F238E27FC236}">
                <a16:creationId xmlns:a16="http://schemas.microsoft.com/office/drawing/2014/main" id="{F0960D60-2449-69C9-52BB-5A11A3A67609}"/>
              </a:ext>
            </a:extLst>
          </p:cNvPr>
          <p:cNvSpPr>
            <a:spLocks noGrp="1"/>
          </p:cNvSpPr>
          <p:nvPr>
            <p:ph type="title" idx="4294967295"/>
          </p:nvPr>
        </p:nvSpPr>
        <p:spPr>
          <a:xfrm>
            <a:off x="2674014" y="337611"/>
            <a:ext cx="10801350" cy="693737"/>
          </a:xfrm>
        </p:spPr>
        <p:txBody>
          <a:bodyPr>
            <a:normAutofit/>
          </a:bodyPr>
          <a:lstStyle/>
          <a:p>
            <a:r>
              <a:rPr lang="nb-NO" sz="3600" b="1" dirty="0">
                <a:latin typeface="Arial" panose="020B0604020202020204" pitchFamily="34" charset="0"/>
                <a:cs typeface="Arial" panose="020B0604020202020204" pitchFamily="34" charset="0"/>
              </a:rPr>
              <a:t>Hvordan bekjempe skadedyr?</a:t>
            </a:r>
          </a:p>
        </p:txBody>
      </p:sp>
      <p:sp>
        <p:nvSpPr>
          <p:cNvPr id="3" name="Høyre klammeparentes 2">
            <a:extLst>
              <a:ext uri="{FF2B5EF4-FFF2-40B4-BE49-F238E27FC236}">
                <a16:creationId xmlns:a16="http://schemas.microsoft.com/office/drawing/2014/main" id="{36BDC691-AB50-EBC7-E951-7C438A4AD964}"/>
              </a:ext>
            </a:extLst>
          </p:cNvPr>
          <p:cNvSpPr/>
          <p:nvPr/>
        </p:nvSpPr>
        <p:spPr>
          <a:xfrm>
            <a:off x="5329989" y="1665287"/>
            <a:ext cx="721896" cy="3057108"/>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02020"/>
              </a:solidFill>
              <a:effectLst/>
              <a:uLnTx/>
              <a:uFillTx/>
              <a:latin typeface="Calibri" panose="020F0502020204030204"/>
              <a:ea typeface="+mn-ea"/>
              <a:cs typeface="+mn-cs"/>
            </a:endParaRPr>
          </a:p>
        </p:txBody>
      </p:sp>
      <p:sp>
        <p:nvSpPr>
          <p:cNvPr id="4" name="TekstSylinder 3">
            <a:extLst>
              <a:ext uri="{FF2B5EF4-FFF2-40B4-BE49-F238E27FC236}">
                <a16:creationId xmlns:a16="http://schemas.microsoft.com/office/drawing/2014/main" id="{62BE83C0-E8E9-32E5-892A-9379D6E850D5}"/>
              </a:ext>
            </a:extLst>
          </p:cNvPr>
          <p:cNvSpPr txBox="1"/>
          <p:nvPr/>
        </p:nvSpPr>
        <p:spPr>
          <a:xfrm>
            <a:off x="6246396" y="2810614"/>
            <a:ext cx="5803232"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srgbClr val="202020"/>
                </a:solidFill>
                <a:effectLst/>
                <a:uLnTx/>
                <a:uFillTx/>
                <a:latin typeface="Roboto" panose="02000000000000000000" pitchFamily="2" charset="0"/>
                <a:ea typeface="Roboto" panose="02000000000000000000" pitchFamily="2" charset="0"/>
                <a:cs typeface="Roboto" panose="02000000000000000000" pitchFamily="2" charset="0"/>
              </a:rPr>
              <a:t>Integrert skadedyrkontroll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400" b="0" i="0" u="none" strike="noStrike" kern="1200" cap="none" spc="0" normalizeH="0" baseline="0" noProof="0" dirty="0">
                <a:ln>
                  <a:noFill/>
                </a:ln>
                <a:solidFill>
                  <a:srgbClr val="202020"/>
                </a:solidFill>
                <a:effectLst/>
                <a:uLnTx/>
                <a:uFillTx/>
                <a:latin typeface="Roboto" panose="02000000000000000000" pitchFamily="2" charset="0"/>
                <a:ea typeface="Roboto" panose="02000000000000000000" pitchFamily="2" charset="0"/>
                <a:cs typeface="Roboto" panose="02000000000000000000" pitchFamily="2" charset="0"/>
              </a:rPr>
              <a:t>(</a:t>
            </a:r>
            <a:r>
              <a:rPr kumimoji="0" lang="nb-NO" sz="2400" b="1" i="0" u="none" strike="noStrike" kern="1200" cap="none" spc="0" normalizeH="0" baseline="0" noProof="0" dirty="0">
                <a:ln>
                  <a:noFill/>
                </a:ln>
                <a:solidFill>
                  <a:srgbClr val="202020"/>
                </a:solidFill>
                <a:effectLst/>
                <a:uLnTx/>
                <a:uFillTx/>
                <a:latin typeface="Roboto" panose="02000000000000000000" pitchFamily="2" charset="0"/>
                <a:ea typeface="Roboto" panose="02000000000000000000" pitchFamily="2" charset="0"/>
                <a:cs typeface="Roboto" panose="02000000000000000000" pitchFamily="2" charset="0"/>
              </a:rPr>
              <a:t>IPM</a:t>
            </a:r>
            <a:r>
              <a:rPr kumimoji="0" lang="nb-NO" sz="2400" b="0" i="0" u="none" strike="noStrike" kern="1200" cap="none" spc="0" normalizeH="0" baseline="0" noProof="0" dirty="0">
                <a:ln>
                  <a:noFill/>
                </a:ln>
                <a:solidFill>
                  <a:srgbClr val="202020"/>
                </a:solidFill>
                <a:effectLst/>
                <a:uLnTx/>
                <a:uFillTx/>
                <a:latin typeface="Roboto" panose="02000000000000000000" pitchFamily="2" charset="0"/>
                <a:ea typeface="Roboto" panose="02000000000000000000" pitchFamily="2" charset="0"/>
                <a:cs typeface="Roboto" panose="02000000000000000000" pitchFamily="2" charset="0"/>
              </a:rPr>
              <a:t> - </a:t>
            </a:r>
            <a:r>
              <a:rPr kumimoji="0" lang="nb-NO" sz="2400" b="1" i="0" u="none" strike="noStrike" kern="1200" cap="none" spc="0" normalizeH="0" baseline="0" noProof="0" dirty="0">
                <a:ln>
                  <a:noFill/>
                </a:ln>
                <a:solidFill>
                  <a:srgbClr val="202020"/>
                </a:solidFill>
                <a:effectLst/>
                <a:uLnTx/>
                <a:uFillTx/>
                <a:latin typeface="Roboto" panose="02000000000000000000" pitchFamily="2" charset="0"/>
                <a:ea typeface="Roboto" panose="02000000000000000000" pitchFamily="2" charset="0"/>
                <a:cs typeface="Roboto" panose="02000000000000000000" pitchFamily="2" charset="0"/>
              </a:rPr>
              <a:t>I</a:t>
            </a:r>
            <a:r>
              <a:rPr kumimoji="0" lang="nb-NO" sz="2400" b="0" i="0" u="none" strike="noStrike" kern="1200" cap="none" spc="0" normalizeH="0" baseline="0" noProof="0" dirty="0">
                <a:ln>
                  <a:noFill/>
                </a:ln>
                <a:solidFill>
                  <a:srgbClr val="202020"/>
                </a:solidFill>
                <a:effectLst/>
                <a:uLnTx/>
                <a:uFillTx/>
                <a:latin typeface="Roboto" panose="02000000000000000000" pitchFamily="2" charset="0"/>
                <a:ea typeface="Roboto" panose="02000000000000000000" pitchFamily="2" charset="0"/>
                <a:cs typeface="Roboto" panose="02000000000000000000" pitchFamily="2" charset="0"/>
              </a:rPr>
              <a:t>ntegrated </a:t>
            </a:r>
            <a:r>
              <a:rPr kumimoji="0" lang="nb-NO" sz="2400" b="1" i="0" u="none" strike="noStrike" kern="1200" cap="none" spc="0" normalizeH="0" baseline="0" noProof="0" dirty="0">
                <a:ln>
                  <a:noFill/>
                </a:ln>
                <a:solidFill>
                  <a:srgbClr val="202020"/>
                </a:solidFill>
                <a:effectLst/>
                <a:uLnTx/>
                <a:uFillTx/>
                <a:latin typeface="Roboto" panose="02000000000000000000" pitchFamily="2" charset="0"/>
                <a:ea typeface="Roboto" panose="02000000000000000000" pitchFamily="2" charset="0"/>
                <a:cs typeface="Roboto" panose="02000000000000000000" pitchFamily="2" charset="0"/>
              </a:rPr>
              <a:t>P</a:t>
            </a:r>
            <a:r>
              <a:rPr kumimoji="0" lang="nb-NO" sz="2400" b="0" i="0" u="none" strike="noStrike" kern="1200" cap="none" spc="0" normalizeH="0" baseline="0" noProof="0" dirty="0">
                <a:ln>
                  <a:noFill/>
                </a:ln>
                <a:solidFill>
                  <a:srgbClr val="202020"/>
                </a:solidFill>
                <a:effectLst/>
                <a:uLnTx/>
                <a:uFillTx/>
                <a:latin typeface="Roboto" panose="02000000000000000000" pitchFamily="2" charset="0"/>
                <a:ea typeface="Roboto" panose="02000000000000000000" pitchFamily="2" charset="0"/>
                <a:cs typeface="Roboto" panose="02000000000000000000" pitchFamily="2" charset="0"/>
              </a:rPr>
              <a:t>est </a:t>
            </a:r>
            <a:r>
              <a:rPr kumimoji="0" lang="nb-NO" sz="2400" b="1" i="0" u="none" strike="noStrike" kern="1200" cap="none" spc="0" normalizeH="0" baseline="0" noProof="0" dirty="0">
                <a:ln>
                  <a:noFill/>
                </a:ln>
                <a:solidFill>
                  <a:srgbClr val="202020"/>
                </a:solidFill>
                <a:effectLst/>
                <a:uLnTx/>
                <a:uFillTx/>
                <a:latin typeface="Roboto" panose="02000000000000000000" pitchFamily="2" charset="0"/>
                <a:ea typeface="Roboto" panose="02000000000000000000" pitchFamily="2" charset="0"/>
                <a:cs typeface="Roboto" panose="02000000000000000000" pitchFamily="2" charset="0"/>
              </a:rPr>
              <a:t>M</a:t>
            </a:r>
            <a:r>
              <a:rPr kumimoji="0" lang="nb-NO" sz="2400" b="0" i="0" u="none" strike="noStrike" kern="1200" cap="none" spc="0" normalizeH="0" baseline="0" noProof="0" dirty="0">
                <a:ln>
                  <a:noFill/>
                </a:ln>
                <a:solidFill>
                  <a:srgbClr val="202020"/>
                </a:solidFill>
                <a:effectLst/>
                <a:uLnTx/>
                <a:uFillTx/>
                <a:latin typeface="Roboto" panose="02000000000000000000" pitchFamily="2" charset="0"/>
                <a:ea typeface="Roboto" panose="02000000000000000000" pitchFamily="2" charset="0"/>
                <a:cs typeface="Roboto" panose="02000000000000000000" pitchFamily="2" charset="0"/>
              </a:rPr>
              <a:t>anagement)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202020"/>
              </a:solidFill>
              <a:effectLst/>
              <a:uLnTx/>
              <a:uFillTx/>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879912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nvPr>
        </p:nvSpPr>
        <p:spPr>
          <a:xfrm>
            <a:off x="919956" y="368720"/>
            <a:ext cx="10185400" cy="914400"/>
          </a:xfrm>
        </p:spPr>
        <p:txBody>
          <a:bodyPr>
            <a:normAutofit/>
          </a:bodyPr>
          <a:lstStyle/>
          <a:p>
            <a:pPr algn="ctr" eaLnBrk="1" hangingPunct="1"/>
            <a:r>
              <a:rPr lang="nb-NO" altLang="nb-NO" sz="3600" b="1" dirty="0">
                <a:latin typeface="Arial" panose="020B0604020202020204" pitchFamily="34" charset="0"/>
                <a:cs typeface="Arial" panose="020B0604020202020204" pitchFamily="34" charset="0"/>
              </a:rPr>
              <a:t>Feller</a:t>
            </a:r>
          </a:p>
        </p:txBody>
      </p:sp>
      <p:sp>
        <p:nvSpPr>
          <p:cNvPr id="36867" name="Rectangle 5"/>
          <p:cNvSpPr>
            <a:spLocks noGrp="1" noChangeArrowheads="1"/>
          </p:cNvSpPr>
          <p:nvPr>
            <p:ph type="body" sz="half" idx="1"/>
          </p:nvPr>
        </p:nvSpPr>
        <p:spPr>
          <a:xfrm>
            <a:off x="923424" y="1839913"/>
            <a:ext cx="8156281" cy="3983038"/>
          </a:xfrm>
        </p:spPr>
        <p:txBody>
          <a:bodyPr>
            <a:normAutofit/>
          </a:bodyPr>
          <a:lstStyle/>
          <a:p>
            <a:pPr eaLnBrk="1" hangingPunct="1"/>
            <a:r>
              <a:rPr lang="nb-NO" altLang="nb-NO" sz="2400" dirty="0">
                <a:latin typeface="Arial" panose="020B0604020202020204" pitchFamily="34" charset="0"/>
                <a:cs typeface="Arial" panose="020B0604020202020204" pitchFamily="34" charset="0"/>
              </a:rPr>
              <a:t>Elektriske feller er </a:t>
            </a:r>
            <a:r>
              <a:rPr lang="nb-NO" altLang="nb-NO" sz="2400" dirty="0" err="1">
                <a:latin typeface="Arial" panose="020B0604020202020204" pitchFamily="34" charset="0"/>
                <a:cs typeface="Arial" panose="020B0604020202020204" pitchFamily="34" charset="0"/>
              </a:rPr>
              <a:t>dyrevernmessig</a:t>
            </a:r>
            <a:r>
              <a:rPr lang="nb-NO" altLang="nb-NO" sz="2400" dirty="0">
                <a:latin typeface="Arial" panose="020B0604020202020204" pitchFamily="34" charset="0"/>
                <a:cs typeface="Arial" panose="020B0604020202020204" pitchFamily="34" charset="0"/>
              </a:rPr>
              <a:t> akseptabelt hvis:</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Spenning/strømstyrke er høy nok</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Strømmen ledes gjennom hjernen</a:t>
            </a:r>
          </a:p>
          <a:p>
            <a:pPr eaLnBrk="1" hangingPunct="1"/>
            <a:endParaRPr lang="nb-NO" altLang="nb-NO" sz="2400" dirty="0">
              <a:latin typeface="Arial" panose="020B0604020202020204" pitchFamily="34" charset="0"/>
              <a:cs typeface="Arial" panose="020B0604020202020204" pitchFamily="34" charset="0"/>
            </a:endParaRPr>
          </a:p>
          <a:p>
            <a:pPr eaLnBrk="1" hangingPunct="1"/>
            <a:r>
              <a:rPr lang="nb-NO" altLang="nb-NO" sz="2400" dirty="0" err="1">
                <a:latin typeface="Arial" panose="020B0604020202020204" pitchFamily="34" charset="0"/>
                <a:cs typeface="Arial" panose="020B0604020202020204" pitchFamily="34" charset="0"/>
              </a:rPr>
              <a:t>Gassfeller</a:t>
            </a:r>
            <a:r>
              <a:rPr lang="nb-NO" altLang="nb-NO" sz="2400" dirty="0">
                <a:latin typeface="Arial" panose="020B0604020202020204" pitchFamily="34" charset="0"/>
                <a:cs typeface="Arial" panose="020B0604020202020204" pitchFamily="34" charset="0"/>
              </a:rPr>
              <a:t> er </a:t>
            </a:r>
            <a:r>
              <a:rPr lang="nb-NO" altLang="nb-NO" sz="2400" dirty="0" err="1">
                <a:latin typeface="Arial" panose="020B0604020202020204" pitchFamily="34" charset="0"/>
                <a:cs typeface="Arial" panose="020B0604020202020204" pitchFamily="34" charset="0"/>
              </a:rPr>
              <a:t>dyrevernmessig</a:t>
            </a:r>
            <a:r>
              <a:rPr lang="nb-NO" altLang="nb-NO" sz="2400" dirty="0">
                <a:latin typeface="Arial" panose="020B0604020202020204" pitchFamily="34" charset="0"/>
                <a:cs typeface="Arial" panose="020B0604020202020204" pitchFamily="34" charset="0"/>
              </a:rPr>
              <a:t> akseptabelt hvis:</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Dødelig gasskonsentrasjon</a:t>
            </a:r>
          </a:p>
          <a:p>
            <a:pPr lvl="1" eaLnBrk="1" hangingPunct="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Gass som er lite eller ikke irriterende på slimhinner f.eks. CO</a:t>
            </a:r>
            <a:r>
              <a:rPr lang="nb-NO" altLang="nb-NO" sz="2000" baseline="-25000" dirty="0">
                <a:latin typeface="Arial" panose="020B0604020202020204" pitchFamily="34" charset="0"/>
                <a:cs typeface="Arial" panose="020B0604020202020204" pitchFamily="34" charset="0"/>
              </a:rPr>
              <a:t>2</a:t>
            </a:r>
          </a:p>
          <a:p>
            <a:pPr lvl="2" eaLnBrk="1" hangingPunct="1"/>
            <a:endParaRPr lang="nb-NO" altLang="nb-NO" sz="1600" dirty="0"/>
          </a:p>
        </p:txBody>
      </p:sp>
      <p:pic>
        <p:nvPicPr>
          <p:cNvPr id="36868" name="Bild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55025" y="1801939"/>
            <a:ext cx="1249362"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Bild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287529" y="1254377"/>
            <a:ext cx="1511300"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Bild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079706" y="3694196"/>
            <a:ext cx="2025650"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62969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nvPr>
        </p:nvSpPr>
        <p:spPr>
          <a:xfrm>
            <a:off x="919956" y="368720"/>
            <a:ext cx="10185400" cy="914400"/>
          </a:xfrm>
        </p:spPr>
        <p:txBody>
          <a:bodyPr>
            <a:normAutofit/>
          </a:bodyPr>
          <a:lstStyle/>
          <a:p>
            <a:pPr algn="ctr" eaLnBrk="1" hangingPunct="1"/>
            <a:r>
              <a:rPr lang="nb-NO" altLang="nb-NO" u="sng" dirty="0">
                <a:cs typeface="Arial" panose="020B0604020202020204" pitchFamily="34" charset="0"/>
              </a:rPr>
              <a:t>Dyrevelferdsloven og gift</a:t>
            </a:r>
          </a:p>
        </p:txBody>
      </p:sp>
      <p:sp>
        <p:nvSpPr>
          <p:cNvPr id="36867" name="Rectangle 5"/>
          <p:cNvSpPr>
            <a:spLocks noGrp="1" noChangeArrowheads="1"/>
          </p:cNvSpPr>
          <p:nvPr>
            <p:ph type="body" sz="half" idx="1"/>
          </p:nvPr>
        </p:nvSpPr>
        <p:spPr>
          <a:xfrm>
            <a:off x="923424" y="1839913"/>
            <a:ext cx="10440402" cy="3983038"/>
          </a:xfrm>
        </p:spPr>
        <p:txBody>
          <a:bodyPr>
            <a:normAutofit/>
          </a:bodyPr>
          <a:lstStyle/>
          <a:p>
            <a:pPr eaLnBrk="1" hangingPunct="1"/>
            <a:r>
              <a:rPr lang="nb-NO" altLang="nb-NO" sz="2400" dirty="0">
                <a:latin typeface="Arial" panose="020B0604020202020204" pitchFamily="34" charset="0"/>
                <a:cs typeface="Arial" panose="020B0604020202020204" pitchFamily="34" charset="0"/>
              </a:rPr>
              <a:t>En perfekt gnagergift:</a:t>
            </a:r>
          </a:p>
          <a:p>
            <a:pPr lvl="1">
              <a:buFont typeface="Wingdings" panose="05000000000000000000" pitchFamily="2" charset="2"/>
              <a:buChar char="ü"/>
            </a:pPr>
            <a:r>
              <a:rPr lang="nb-NO" altLang="nb-NO" sz="2000" dirty="0">
                <a:latin typeface="Arial" panose="020B0604020202020204" pitchFamily="34" charset="0"/>
                <a:cs typeface="Arial" panose="020B0604020202020204" pitchFamily="34" charset="0"/>
              </a:rPr>
              <a:t>Spises villig av gnagere</a:t>
            </a:r>
          </a:p>
          <a:p>
            <a:pPr lvl="1">
              <a:buFont typeface="Wingdings" panose="05000000000000000000" pitchFamily="2" charset="2"/>
              <a:buChar char="ü"/>
            </a:pPr>
            <a:r>
              <a:rPr lang="nb-NO" altLang="nb-NO" sz="2000" dirty="0">
                <a:latin typeface="Arial" panose="020B0604020202020204" pitchFamily="34" charset="0"/>
                <a:cs typeface="Arial" panose="020B0604020202020204" pitchFamily="34" charset="0"/>
              </a:rPr>
              <a:t>Er ufarlig for alle andre dyr</a:t>
            </a:r>
          </a:p>
          <a:p>
            <a:pPr lvl="1">
              <a:buFont typeface="Wingdings" panose="05000000000000000000" pitchFamily="2" charset="2"/>
              <a:buChar char="ü"/>
            </a:pPr>
            <a:r>
              <a:rPr lang="nb-NO" altLang="nb-NO" sz="2000" dirty="0">
                <a:latin typeface="Arial" panose="020B0604020202020204" pitchFamily="34" charset="0"/>
                <a:cs typeface="Arial" panose="020B0604020202020204" pitchFamily="34" charset="0"/>
              </a:rPr>
              <a:t>Er smertefri</a:t>
            </a:r>
          </a:p>
          <a:p>
            <a:pPr lvl="1">
              <a:buFont typeface="Wingdings" panose="05000000000000000000" pitchFamily="2" charset="2"/>
              <a:buChar char="ü"/>
            </a:pPr>
            <a:r>
              <a:rPr lang="nb-NO" altLang="nb-NO" sz="2000" dirty="0">
                <a:latin typeface="Arial" panose="020B0604020202020204" pitchFamily="34" charset="0"/>
                <a:cs typeface="Arial" panose="020B0604020202020204" pitchFamily="34" charset="0"/>
              </a:rPr>
              <a:t>Kort virkningstid før dyret dør</a:t>
            </a:r>
          </a:p>
          <a:p>
            <a:pPr lvl="1">
              <a:buFont typeface="Wingdings" panose="05000000000000000000" pitchFamily="2" charset="2"/>
              <a:buChar char="ü"/>
            </a:pPr>
            <a:r>
              <a:rPr lang="nb-NO" altLang="nb-NO" sz="2000" dirty="0">
                <a:latin typeface="Arial" panose="020B0604020202020204" pitchFamily="34" charset="0"/>
                <a:cs typeface="Arial" panose="020B0604020202020204" pitchFamily="34" charset="0"/>
              </a:rPr>
              <a:t>Giften går over i morsmelken, og har noe forsinket effekt på mordyret</a:t>
            </a:r>
          </a:p>
          <a:p>
            <a:pPr lvl="1">
              <a:buFont typeface="Wingdings" panose="05000000000000000000" pitchFamily="2" charset="2"/>
              <a:buChar char="ü"/>
            </a:pPr>
            <a:r>
              <a:rPr lang="nb-NO" altLang="nb-NO" sz="2000" dirty="0" err="1">
                <a:latin typeface="Arial" panose="020B0604020202020204" pitchFamily="34" charset="0"/>
                <a:cs typeface="Arial" panose="020B0604020202020204" pitchFamily="34" charset="0"/>
              </a:rPr>
              <a:t>Dieunger</a:t>
            </a:r>
            <a:r>
              <a:rPr lang="nb-NO" altLang="nb-NO" sz="2000" dirty="0">
                <a:latin typeface="Arial" panose="020B0604020202020204" pitchFamily="34" charset="0"/>
                <a:cs typeface="Arial" panose="020B0604020202020204" pitchFamily="34" charset="0"/>
              </a:rPr>
              <a:t> blir også forgiftet, og dør samtidig med moren</a:t>
            </a:r>
          </a:p>
          <a:p>
            <a:pPr eaLnBrk="1" hangingPunct="1"/>
            <a:r>
              <a:rPr lang="nb-NO" altLang="nb-NO" sz="2400" b="1" dirty="0">
                <a:latin typeface="Arial" panose="020B0604020202020204" pitchFamily="34" charset="0"/>
                <a:cs typeface="Arial" panose="020B0604020202020204" pitchFamily="34" charset="0"/>
              </a:rPr>
              <a:t>Gift med alle disse nevnte egenskapene finnes ikke!</a:t>
            </a:r>
          </a:p>
          <a:p>
            <a:pPr marL="457200" lvl="1" indent="0">
              <a:buNone/>
            </a:pPr>
            <a:endParaRPr lang="nb-NO" altLang="nb-NO" sz="2000" dirty="0">
              <a:latin typeface="Arial" panose="020B0604020202020204" pitchFamily="34" charset="0"/>
              <a:cs typeface="Arial" panose="020B0604020202020204" pitchFamily="34" charset="0"/>
            </a:endParaRPr>
          </a:p>
          <a:p>
            <a:pPr eaLnBrk="1" hangingPunct="1"/>
            <a:endParaRPr lang="nb-NO" altLang="nb-NO" sz="2400" dirty="0">
              <a:latin typeface="Arial" panose="020B0604020202020204" pitchFamily="34" charset="0"/>
              <a:cs typeface="Arial" panose="020B0604020202020204" pitchFamily="34" charset="0"/>
            </a:endParaRPr>
          </a:p>
          <a:p>
            <a:pPr lvl="2" eaLnBrk="1" hangingPunct="1"/>
            <a:endParaRPr lang="nb-NO" altLang="nb-NO" sz="1600" dirty="0"/>
          </a:p>
        </p:txBody>
      </p:sp>
      <p:pic>
        <p:nvPicPr>
          <p:cNvPr id="2" name="Bilde 1">
            <a:extLst>
              <a:ext uri="{FF2B5EF4-FFF2-40B4-BE49-F238E27FC236}">
                <a16:creationId xmlns:a16="http://schemas.microsoft.com/office/drawing/2014/main" id="{83CA6BE2-5F4B-EC4F-BE83-FCD8D6CC4700}"/>
              </a:ext>
            </a:extLst>
          </p:cNvPr>
          <p:cNvPicPr>
            <a:picLocks noChangeAspect="1"/>
          </p:cNvPicPr>
          <p:nvPr/>
        </p:nvPicPr>
        <p:blipFill>
          <a:blip r:embed="rId3"/>
          <a:srcRect t="40349"/>
          <a:stretch/>
        </p:blipFill>
        <p:spPr>
          <a:xfrm>
            <a:off x="10458743" y="3922295"/>
            <a:ext cx="1619665" cy="966142"/>
          </a:xfrm>
          <a:prstGeom prst="rect">
            <a:avLst/>
          </a:prstGeom>
        </p:spPr>
      </p:pic>
    </p:spTree>
    <p:extLst>
      <p:ext uri="{BB962C8B-B14F-4D97-AF65-F5344CB8AC3E}">
        <p14:creationId xmlns:p14="http://schemas.microsoft.com/office/powerpoint/2010/main" val="604641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8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8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8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8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8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686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86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p:txBody>
          <a:bodyPr/>
          <a:lstStyle/>
          <a:p>
            <a:pPr eaLnBrk="1" hangingPunct="1"/>
            <a:r>
              <a:rPr lang="nb-NO" altLang="nb-NO" sz="2400" dirty="0" err="1">
                <a:latin typeface="Arial" panose="020B0604020202020204" pitchFamily="34" charset="0"/>
                <a:cs typeface="Arial" panose="020B0604020202020204" pitchFamily="34" charset="0"/>
              </a:rPr>
              <a:t>Skadedyrforskriften</a:t>
            </a:r>
            <a:r>
              <a:rPr lang="nb-NO" altLang="nb-NO" sz="2400" dirty="0">
                <a:latin typeface="Arial" panose="020B0604020202020204" pitchFamily="34" charset="0"/>
                <a:cs typeface="Arial" panose="020B0604020202020204" pitchFamily="34" charset="0"/>
              </a:rPr>
              <a:t> gjelder alle som skal forebygge og bekjempe gnagere</a:t>
            </a:r>
          </a:p>
          <a:p>
            <a:pPr lvl="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Plikt til å forebygge og bekjempe</a:t>
            </a:r>
          </a:p>
          <a:p>
            <a:pPr lvl="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Substitusjonsprinsippet</a:t>
            </a:r>
          </a:p>
          <a:p>
            <a:pPr lvl="1">
              <a:buFont typeface="Wingdings" panose="05000000000000000000" pitchFamily="2" charset="2"/>
              <a:buChar char="Ø"/>
            </a:pPr>
            <a:r>
              <a:rPr lang="nb-NO" altLang="nb-NO" sz="2000" dirty="0">
                <a:latin typeface="Arial" panose="020B0604020202020204" pitchFamily="34" charset="0"/>
                <a:cs typeface="Arial" panose="020B0604020202020204" pitchFamily="34" charset="0"/>
              </a:rPr>
              <a:t>Nabovarsel</a:t>
            </a:r>
          </a:p>
          <a:p>
            <a:pPr lvl="1">
              <a:buFont typeface="Wingdings" panose="05000000000000000000" pitchFamily="2" charset="2"/>
              <a:buChar char="Ø"/>
            </a:pPr>
            <a:r>
              <a:rPr lang="nb-NO" altLang="nb-NO" sz="2000">
                <a:latin typeface="Arial" panose="020B0604020202020204" pitchFamily="34" charset="0"/>
                <a:cs typeface="Arial" panose="020B0604020202020204" pitchFamily="34" charset="0"/>
              </a:rPr>
              <a:t>Protokoll</a:t>
            </a:r>
            <a:endParaRPr lang="nb-NO" altLang="nb-NO" sz="2000" dirty="0">
              <a:latin typeface="Arial" panose="020B0604020202020204" pitchFamily="34" charset="0"/>
              <a:cs typeface="Arial" panose="020B0604020202020204" pitchFamily="34" charset="0"/>
            </a:endParaRPr>
          </a:p>
          <a:p>
            <a:pPr eaLnBrk="1" hangingPunct="1"/>
            <a:endParaRPr lang="nb-NO" altLang="nb-NO" sz="2200" dirty="0"/>
          </a:p>
          <a:p>
            <a:pPr eaLnBrk="1" hangingPunct="1"/>
            <a:r>
              <a:rPr lang="nb-NO" altLang="nb-NO" sz="2400" dirty="0">
                <a:latin typeface="Arial" panose="020B0604020202020204" pitchFamily="34" charset="0"/>
                <a:cs typeface="Arial" panose="020B0604020202020204" pitchFamily="34" charset="0"/>
              </a:rPr>
              <a:t>Husk å følge andre lover og forskrifter</a:t>
            </a:r>
          </a:p>
          <a:p>
            <a:pPr lvl="1">
              <a:buFont typeface="Wingdings" panose="05000000000000000000" pitchFamily="2" charset="2"/>
              <a:buChar char="Ø"/>
            </a:pPr>
            <a:r>
              <a:rPr lang="nb-NO" altLang="nb-NO" sz="2000" dirty="0" err="1">
                <a:latin typeface="Arial" panose="020B0604020202020204" pitchFamily="34" charset="0"/>
                <a:cs typeface="Arial" panose="020B0604020202020204" pitchFamily="34" charset="0"/>
              </a:rPr>
              <a:t>F.eks</a:t>
            </a:r>
            <a:r>
              <a:rPr lang="nb-NO" altLang="nb-NO" sz="2000" dirty="0">
                <a:latin typeface="Arial" panose="020B0604020202020204" pitchFamily="34" charset="0"/>
                <a:cs typeface="Arial" panose="020B0604020202020204" pitchFamily="34" charset="0"/>
              </a:rPr>
              <a:t> dyrevelferdsloven, viltloven</a:t>
            </a:r>
          </a:p>
          <a:p>
            <a:pPr eaLnBrk="1" hangingPunct="1"/>
            <a:endParaRPr lang="nb-NO" altLang="nb-NO" sz="2200" i="1" dirty="0"/>
          </a:p>
        </p:txBody>
      </p:sp>
      <p:sp>
        <p:nvSpPr>
          <p:cNvPr id="8196" name="Rectangle 4"/>
          <p:cNvSpPr>
            <a:spLocks noChangeArrowheads="1"/>
          </p:cNvSpPr>
          <p:nvPr/>
        </p:nvSpPr>
        <p:spPr bwMode="auto">
          <a:xfrm>
            <a:off x="4440238" y="620713"/>
            <a:ext cx="359585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nb-NO" altLang="nb-NO" sz="3600" b="1" dirty="0"/>
              <a:t>Oppsummering</a:t>
            </a:r>
          </a:p>
        </p:txBody>
      </p:sp>
      <p:pic>
        <p:nvPicPr>
          <p:cNvPr id="2" name="Bilde 1"/>
          <p:cNvPicPr>
            <a:picLocks noChangeAspect="1"/>
          </p:cNvPicPr>
          <p:nvPr/>
        </p:nvPicPr>
        <p:blipFill>
          <a:blip r:embed="rId3"/>
          <a:stretch>
            <a:fillRect/>
          </a:stretch>
        </p:blipFill>
        <p:spPr>
          <a:xfrm>
            <a:off x="9130758" y="2608237"/>
            <a:ext cx="1999661" cy="2786113"/>
          </a:xfrm>
          <a:prstGeom prst="rect">
            <a:avLst/>
          </a:prstGeom>
        </p:spPr>
      </p:pic>
    </p:spTree>
    <p:extLst>
      <p:ext uri="{BB962C8B-B14F-4D97-AF65-F5344CB8AC3E}">
        <p14:creationId xmlns:p14="http://schemas.microsoft.com/office/powerpoint/2010/main" val="2715518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kstSylinder 16"/>
          <p:cNvSpPr txBox="1"/>
          <p:nvPr/>
        </p:nvSpPr>
        <p:spPr>
          <a:xfrm>
            <a:off x="3361474" y="3518228"/>
            <a:ext cx="184731" cy="369332"/>
          </a:xfrm>
          <a:prstGeom prst="rect">
            <a:avLst/>
          </a:prstGeom>
          <a:noFill/>
        </p:spPr>
        <p:txBody>
          <a:bodyPr wrap="none" rtlCol="0">
            <a:spAutoFit/>
          </a:bodyPr>
          <a:lstStyle/>
          <a:p>
            <a:endParaRPr lang="nb-NO" dirty="0">
              <a:solidFill>
                <a:prstClr val="black"/>
              </a:solidFill>
            </a:endParaRPr>
          </a:p>
        </p:txBody>
      </p:sp>
      <p:sp>
        <p:nvSpPr>
          <p:cNvPr id="3" name="Tittel 2"/>
          <p:cNvSpPr>
            <a:spLocks noGrp="1"/>
          </p:cNvSpPr>
          <p:nvPr>
            <p:ph type="title"/>
          </p:nvPr>
        </p:nvSpPr>
        <p:spPr/>
        <p:txBody>
          <a:bodyPr>
            <a:normAutofit/>
          </a:bodyPr>
          <a:lstStyle/>
          <a:p>
            <a:pPr algn="ctr"/>
            <a:r>
              <a:rPr lang="nb-NO" sz="3600" b="1" dirty="0">
                <a:latin typeface="Arial" panose="020B0604020202020204" pitchFamily="34" charset="0"/>
                <a:cs typeface="Arial" panose="020B0604020202020204" pitchFamily="34" charset="0"/>
              </a:rPr>
              <a:t>Er gnagere noe problem? </a:t>
            </a:r>
            <a:br>
              <a:rPr lang="nb-NO" sz="3600" b="1" dirty="0">
                <a:latin typeface="Arial" panose="020B0604020202020204" pitchFamily="34" charset="0"/>
                <a:cs typeface="Arial" panose="020B0604020202020204" pitchFamily="34" charset="0"/>
              </a:rPr>
            </a:br>
            <a:r>
              <a:rPr lang="nb-NO" sz="3600" b="1" dirty="0">
                <a:latin typeface="Arial" panose="020B0604020202020204" pitchFamily="34" charset="0"/>
                <a:cs typeface="Arial" panose="020B0604020202020204" pitchFamily="34" charset="0"/>
              </a:rPr>
              <a:t>Det finnes jo rottegift …</a:t>
            </a:r>
          </a:p>
        </p:txBody>
      </p:sp>
      <p:sp>
        <p:nvSpPr>
          <p:cNvPr id="4" name="Plassholder for innhold 3"/>
          <p:cNvSpPr>
            <a:spLocks noGrp="1"/>
          </p:cNvSpPr>
          <p:nvPr>
            <p:ph sz="half" idx="1"/>
          </p:nvPr>
        </p:nvSpPr>
        <p:spPr/>
        <p:txBody>
          <a:bodyPr>
            <a:normAutofit/>
          </a:bodyPr>
          <a:lstStyle/>
          <a:p>
            <a:pPr marL="457200" lvl="1" indent="0">
              <a:buNone/>
            </a:pPr>
            <a:endParaRPr lang="nb-NO" altLang="nb-NO" sz="2000" dirty="0"/>
          </a:p>
          <a:p>
            <a:pPr marL="457200" lvl="1" indent="0">
              <a:buNone/>
            </a:pPr>
            <a:endParaRPr lang="nb-NO" altLang="nb-NO" sz="2000" dirty="0"/>
          </a:p>
          <a:p>
            <a:endParaRPr lang="nb-NO" altLang="nb-NO" sz="2400" dirty="0"/>
          </a:p>
          <a:p>
            <a:pPr marL="0" indent="0">
              <a:buNone/>
            </a:pPr>
            <a:endParaRPr lang="nb-NO" dirty="0"/>
          </a:p>
        </p:txBody>
      </p:sp>
      <p:pic>
        <p:nvPicPr>
          <p:cNvPr id="6" name="Bilde 5"/>
          <p:cNvPicPr>
            <a:picLocks noChangeAspect="1"/>
          </p:cNvPicPr>
          <p:nvPr/>
        </p:nvPicPr>
        <p:blipFill>
          <a:blip r:embed="rId3"/>
          <a:stretch>
            <a:fillRect/>
          </a:stretch>
        </p:blipFill>
        <p:spPr>
          <a:xfrm>
            <a:off x="2590800" y="1941086"/>
            <a:ext cx="6858000" cy="3857625"/>
          </a:xfrm>
          <a:prstGeom prst="rect">
            <a:avLst/>
          </a:prstGeom>
        </p:spPr>
      </p:pic>
    </p:spTree>
    <p:extLst>
      <p:ext uri="{BB962C8B-B14F-4D97-AF65-F5344CB8AC3E}">
        <p14:creationId xmlns:p14="http://schemas.microsoft.com/office/powerpoint/2010/main" val="3750262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kstSylinder 16"/>
          <p:cNvSpPr txBox="1"/>
          <p:nvPr/>
        </p:nvSpPr>
        <p:spPr>
          <a:xfrm>
            <a:off x="3361474" y="3518228"/>
            <a:ext cx="184731" cy="369332"/>
          </a:xfrm>
          <a:prstGeom prst="rect">
            <a:avLst/>
          </a:prstGeom>
          <a:noFill/>
        </p:spPr>
        <p:txBody>
          <a:bodyPr wrap="none" rtlCol="0">
            <a:spAutoFit/>
          </a:bodyPr>
          <a:lstStyle/>
          <a:p>
            <a:endParaRPr lang="nb-NO" dirty="0">
              <a:solidFill>
                <a:prstClr val="black"/>
              </a:solidFill>
            </a:endParaRPr>
          </a:p>
        </p:txBody>
      </p:sp>
      <p:sp>
        <p:nvSpPr>
          <p:cNvPr id="4" name="Plassholder for innhold 3"/>
          <p:cNvSpPr>
            <a:spLocks noGrp="1"/>
          </p:cNvSpPr>
          <p:nvPr>
            <p:ph sz="half" idx="2"/>
          </p:nvPr>
        </p:nvSpPr>
        <p:spPr/>
        <p:txBody>
          <a:bodyPr>
            <a:normAutofit/>
          </a:bodyPr>
          <a:lstStyle/>
          <a:p>
            <a:pPr marL="457200" lvl="1" indent="0">
              <a:buNone/>
            </a:pPr>
            <a:endParaRPr lang="nb-NO" altLang="nb-NO" sz="2000" dirty="0"/>
          </a:p>
          <a:p>
            <a:pPr marL="457200" lvl="1" indent="0">
              <a:buNone/>
            </a:pPr>
            <a:endParaRPr lang="nb-NO" altLang="nb-NO" sz="2000" dirty="0"/>
          </a:p>
          <a:p>
            <a:endParaRPr lang="nb-NO" altLang="nb-NO" sz="2400" dirty="0"/>
          </a:p>
          <a:p>
            <a:pPr marL="0" indent="0">
              <a:buNone/>
            </a:pPr>
            <a:endParaRPr lang="nb-NO" dirty="0"/>
          </a:p>
        </p:txBody>
      </p:sp>
      <p:pic>
        <p:nvPicPr>
          <p:cNvPr id="7" name="Bilde 6"/>
          <p:cNvPicPr>
            <a:picLocks noChangeAspect="1"/>
          </p:cNvPicPr>
          <p:nvPr/>
        </p:nvPicPr>
        <p:blipFill>
          <a:blip r:embed="rId3"/>
          <a:stretch>
            <a:fillRect/>
          </a:stretch>
        </p:blipFill>
        <p:spPr>
          <a:xfrm>
            <a:off x="2612442" y="272199"/>
            <a:ext cx="5029636" cy="5054022"/>
          </a:xfrm>
          <a:prstGeom prst="rect">
            <a:avLst/>
          </a:prstGeom>
        </p:spPr>
      </p:pic>
      <p:pic>
        <p:nvPicPr>
          <p:cNvPr id="8" name="Bilde 7"/>
          <p:cNvPicPr>
            <a:picLocks noChangeAspect="1"/>
          </p:cNvPicPr>
          <p:nvPr/>
        </p:nvPicPr>
        <p:blipFill>
          <a:blip r:embed="rId4"/>
          <a:stretch>
            <a:fillRect/>
          </a:stretch>
        </p:blipFill>
        <p:spPr>
          <a:xfrm>
            <a:off x="453837" y="508816"/>
            <a:ext cx="5657820" cy="5009457"/>
          </a:xfrm>
          <a:prstGeom prst="rect">
            <a:avLst/>
          </a:prstGeom>
        </p:spPr>
      </p:pic>
      <p:pic>
        <p:nvPicPr>
          <p:cNvPr id="19" name="Bilde 18"/>
          <p:cNvPicPr>
            <a:picLocks noChangeAspect="1"/>
          </p:cNvPicPr>
          <p:nvPr/>
        </p:nvPicPr>
        <p:blipFill>
          <a:blip r:embed="rId5"/>
          <a:stretch>
            <a:fillRect/>
          </a:stretch>
        </p:blipFill>
        <p:spPr>
          <a:xfrm>
            <a:off x="5229795" y="16797"/>
            <a:ext cx="6407852" cy="5614697"/>
          </a:xfrm>
          <a:prstGeom prst="rect">
            <a:avLst/>
          </a:prstGeom>
        </p:spPr>
      </p:pic>
      <p:pic>
        <p:nvPicPr>
          <p:cNvPr id="20" name="Bilde 19"/>
          <p:cNvPicPr>
            <a:picLocks noChangeAspect="1"/>
          </p:cNvPicPr>
          <p:nvPr/>
        </p:nvPicPr>
        <p:blipFill>
          <a:blip r:embed="rId6"/>
          <a:stretch>
            <a:fillRect/>
          </a:stretch>
        </p:blipFill>
        <p:spPr>
          <a:xfrm rot="727983">
            <a:off x="2407102" y="676960"/>
            <a:ext cx="5645385" cy="5480779"/>
          </a:xfrm>
          <a:prstGeom prst="rect">
            <a:avLst/>
          </a:prstGeom>
        </p:spPr>
      </p:pic>
      <p:pic>
        <p:nvPicPr>
          <p:cNvPr id="21" name="Bilde 20"/>
          <p:cNvPicPr>
            <a:picLocks noChangeAspect="1"/>
          </p:cNvPicPr>
          <p:nvPr/>
        </p:nvPicPr>
        <p:blipFill>
          <a:blip r:embed="rId7"/>
          <a:stretch>
            <a:fillRect/>
          </a:stretch>
        </p:blipFill>
        <p:spPr>
          <a:xfrm rot="435526">
            <a:off x="5138151" y="1998545"/>
            <a:ext cx="5182049" cy="4797968"/>
          </a:xfrm>
          <a:prstGeom prst="rect">
            <a:avLst/>
          </a:prstGeom>
        </p:spPr>
      </p:pic>
    </p:spTree>
    <p:extLst>
      <p:ext uri="{BB962C8B-B14F-4D97-AF65-F5344CB8AC3E}">
        <p14:creationId xmlns:p14="http://schemas.microsoft.com/office/powerpoint/2010/main" val="157599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1000" fill="hold"/>
                                        <p:tgtEl>
                                          <p:spTgt spid="19"/>
                                        </p:tgtEl>
                                        <p:attrNameLst>
                                          <p:attrName>ppt_w</p:attrName>
                                        </p:attrNameLst>
                                      </p:cBhvr>
                                      <p:tavLst>
                                        <p:tav tm="0">
                                          <p:val>
                                            <p:fltVal val="0"/>
                                          </p:val>
                                        </p:tav>
                                        <p:tav tm="100000">
                                          <p:val>
                                            <p:strVal val="#ppt_w"/>
                                          </p:val>
                                        </p:tav>
                                      </p:tavLst>
                                    </p:anim>
                                    <p:anim calcmode="lin" valueType="num">
                                      <p:cBhvr>
                                        <p:cTn id="24" dur="1000" fill="hold"/>
                                        <p:tgtEl>
                                          <p:spTgt spid="19"/>
                                        </p:tgtEl>
                                        <p:attrNameLst>
                                          <p:attrName>ppt_h</p:attrName>
                                        </p:attrNameLst>
                                      </p:cBhvr>
                                      <p:tavLst>
                                        <p:tav tm="0">
                                          <p:val>
                                            <p:fltVal val="0"/>
                                          </p:val>
                                        </p:tav>
                                        <p:tav tm="100000">
                                          <p:val>
                                            <p:strVal val="#ppt_h"/>
                                          </p:val>
                                        </p:tav>
                                      </p:tavLst>
                                    </p:anim>
                                    <p:anim calcmode="lin" valueType="num">
                                      <p:cBhvr>
                                        <p:cTn id="25" dur="1000" fill="hold"/>
                                        <p:tgtEl>
                                          <p:spTgt spid="19"/>
                                        </p:tgtEl>
                                        <p:attrNameLst>
                                          <p:attrName>style.rotation</p:attrName>
                                        </p:attrNameLst>
                                      </p:cBhvr>
                                      <p:tavLst>
                                        <p:tav tm="0">
                                          <p:val>
                                            <p:fltVal val="90"/>
                                          </p:val>
                                        </p:tav>
                                        <p:tav tm="100000">
                                          <p:val>
                                            <p:fltVal val="0"/>
                                          </p:val>
                                        </p:tav>
                                      </p:tavLst>
                                    </p:anim>
                                    <p:animEffect transition="in" filter="fade">
                                      <p:cBhvr>
                                        <p:cTn id="26" dur="10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p:cTn id="31" dur="1000" fill="hold"/>
                                        <p:tgtEl>
                                          <p:spTgt spid="20"/>
                                        </p:tgtEl>
                                        <p:attrNameLst>
                                          <p:attrName>ppt_w</p:attrName>
                                        </p:attrNameLst>
                                      </p:cBhvr>
                                      <p:tavLst>
                                        <p:tav tm="0">
                                          <p:val>
                                            <p:fltVal val="0"/>
                                          </p:val>
                                        </p:tav>
                                        <p:tav tm="100000">
                                          <p:val>
                                            <p:strVal val="#ppt_w"/>
                                          </p:val>
                                        </p:tav>
                                      </p:tavLst>
                                    </p:anim>
                                    <p:anim calcmode="lin" valueType="num">
                                      <p:cBhvr>
                                        <p:cTn id="32" dur="1000" fill="hold"/>
                                        <p:tgtEl>
                                          <p:spTgt spid="20"/>
                                        </p:tgtEl>
                                        <p:attrNameLst>
                                          <p:attrName>ppt_h</p:attrName>
                                        </p:attrNameLst>
                                      </p:cBhvr>
                                      <p:tavLst>
                                        <p:tav tm="0">
                                          <p:val>
                                            <p:fltVal val="0"/>
                                          </p:val>
                                        </p:tav>
                                        <p:tav tm="100000">
                                          <p:val>
                                            <p:strVal val="#ppt_h"/>
                                          </p:val>
                                        </p:tav>
                                      </p:tavLst>
                                    </p:anim>
                                    <p:anim calcmode="lin" valueType="num">
                                      <p:cBhvr>
                                        <p:cTn id="33" dur="1000" fill="hold"/>
                                        <p:tgtEl>
                                          <p:spTgt spid="20"/>
                                        </p:tgtEl>
                                        <p:attrNameLst>
                                          <p:attrName>style.rotation</p:attrName>
                                        </p:attrNameLst>
                                      </p:cBhvr>
                                      <p:tavLst>
                                        <p:tav tm="0">
                                          <p:val>
                                            <p:fltVal val="90"/>
                                          </p:val>
                                        </p:tav>
                                        <p:tav tm="100000">
                                          <p:val>
                                            <p:fltVal val="0"/>
                                          </p:val>
                                        </p:tav>
                                      </p:tavLst>
                                    </p:anim>
                                    <p:animEffect transition="in" filter="fade">
                                      <p:cBhvr>
                                        <p:cTn id="34" dur="10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1000" fill="hold"/>
                                        <p:tgtEl>
                                          <p:spTgt spid="21"/>
                                        </p:tgtEl>
                                        <p:attrNameLst>
                                          <p:attrName>ppt_w</p:attrName>
                                        </p:attrNameLst>
                                      </p:cBhvr>
                                      <p:tavLst>
                                        <p:tav tm="0">
                                          <p:val>
                                            <p:fltVal val="0"/>
                                          </p:val>
                                        </p:tav>
                                        <p:tav tm="100000">
                                          <p:val>
                                            <p:strVal val="#ppt_w"/>
                                          </p:val>
                                        </p:tav>
                                      </p:tavLst>
                                    </p:anim>
                                    <p:anim calcmode="lin" valueType="num">
                                      <p:cBhvr>
                                        <p:cTn id="40" dur="1000" fill="hold"/>
                                        <p:tgtEl>
                                          <p:spTgt spid="21"/>
                                        </p:tgtEl>
                                        <p:attrNameLst>
                                          <p:attrName>ppt_h</p:attrName>
                                        </p:attrNameLst>
                                      </p:cBhvr>
                                      <p:tavLst>
                                        <p:tav tm="0">
                                          <p:val>
                                            <p:fltVal val="0"/>
                                          </p:val>
                                        </p:tav>
                                        <p:tav tm="100000">
                                          <p:val>
                                            <p:strVal val="#ppt_h"/>
                                          </p:val>
                                        </p:tav>
                                      </p:tavLst>
                                    </p:anim>
                                    <p:anim calcmode="lin" valueType="num">
                                      <p:cBhvr>
                                        <p:cTn id="41" dur="1000" fill="hold"/>
                                        <p:tgtEl>
                                          <p:spTgt spid="21"/>
                                        </p:tgtEl>
                                        <p:attrNameLst>
                                          <p:attrName>style.rotation</p:attrName>
                                        </p:attrNameLst>
                                      </p:cBhvr>
                                      <p:tavLst>
                                        <p:tav tm="0">
                                          <p:val>
                                            <p:fltVal val="90"/>
                                          </p:val>
                                        </p:tav>
                                        <p:tav tm="100000">
                                          <p:val>
                                            <p:fltVal val="0"/>
                                          </p:val>
                                        </p:tav>
                                      </p:tavLst>
                                    </p:anim>
                                    <p:animEffect transition="in" filter="fade">
                                      <p:cBhvr>
                                        <p:cTn id="42"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kstSylinder 16"/>
          <p:cNvSpPr txBox="1"/>
          <p:nvPr/>
        </p:nvSpPr>
        <p:spPr>
          <a:xfrm>
            <a:off x="3361474" y="3518228"/>
            <a:ext cx="184731" cy="369332"/>
          </a:xfrm>
          <a:prstGeom prst="rect">
            <a:avLst/>
          </a:prstGeom>
          <a:noFill/>
        </p:spPr>
        <p:txBody>
          <a:bodyPr wrap="none" rtlCol="0">
            <a:spAutoFit/>
          </a:bodyPr>
          <a:lstStyle/>
          <a:p>
            <a:endParaRPr lang="nb-NO" dirty="0">
              <a:solidFill>
                <a:prstClr val="black"/>
              </a:solidFill>
            </a:endParaRPr>
          </a:p>
        </p:txBody>
      </p:sp>
      <p:sp>
        <p:nvSpPr>
          <p:cNvPr id="4" name="Plassholder for innhold 3"/>
          <p:cNvSpPr>
            <a:spLocks noGrp="1"/>
          </p:cNvSpPr>
          <p:nvPr>
            <p:ph sz="half" idx="2"/>
          </p:nvPr>
        </p:nvSpPr>
        <p:spPr/>
        <p:txBody>
          <a:bodyPr>
            <a:normAutofit/>
          </a:bodyPr>
          <a:lstStyle/>
          <a:p>
            <a:pPr marL="457200" lvl="1" indent="0">
              <a:buNone/>
            </a:pPr>
            <a:endParaRPr lang="nb-NO" altLang="nb-NO" sz="2000" dirty="0"/>
          </a:p>
          <a:p>
            <a:pPr marL="457200" lvl="1" indent="0">
              <a:buNone/>
            </a:pPr>
            <a:endParaRPr lang="nb-NO" altLang="nb-NO" sz="2000" dirty="0"/>
          </a:p>
          <a:p>
            <a:endParaRPr lang="nb-NO" altLang="nb-NO" sz="2400" dirty="0"/>
          </a:p>
          <a:p>
            <a:pPr marL="0" indent="0">
              <a:buNone/>
            </a:pPr>
            <a:endParaRPr lang="nb-NO" dirty="0"/>
          </a:p>
        </p:txBody>
      </p:sp>
      <p:pic>
        <p:nvPicPr>
          <p:cNvPr id="9" name="Bilde 8"/>
          <p:cNvPicPr>
            <a:picLocks noChangeAspect="1"/>
          </p:cNvPicPr>
          <p:nvPr/>
        </p:nvPicPr>
        <p:blipFill>
          <a:blip r:embed="rId3"/>
          <a:stretch>
            <a:fillRect/>
          </a:stretch>
        </p:blipFill>
        <p:spPr>
          <a:xfrm>
            <a:off x="2207568" y="951816"/>
            <a:ext cx="8659292" cy="4508496"/>
          </a:xfrm>
          <a:prstGeom prst="rect">
            <a:avLst/>
          </a:prstGeom>
        </p:spPr>
      </p:pic>
      <p:pic>
        <p:nvPicPr>
          <p:cNvPr id="11" name="Bilde 10"/>
          <p:cNvPicPr>
            <a:picLocks noChangeAspect="1"/>
          </p:cNvPicPr>
          <p:nvPr/>
        </p:nvPicPr>
        <p:blipFill>
          <a:blip r:embed="rId4"/>
          <a:stretch>
            <a:fillRect/>
          </a:stretch>
        </p:blipFill>
        <p:spPr>
          <a:xfrm>
            <a:off x="2660799" y="-130427"/>
            <a:ext cx="6937041" cy="6575246"/>
          </a:xfrm>
          <a:prstGeom prst="rect">
            <a:avLst/>
          </a:prstGeom>
        </p:spPr>
      </p:pic>
      <p:pic>
        <p:nvPicPr>
          <p:cNvPr id="12" name="Bilde 11"/>
          <p:cNvPicPr>
            <a:picLocks noChangeAspect="1"/>
          </p:cNvPicPr>
          <p:nvPr/>
        </p:nvPicPr>
        <p:blipFill>
          <a:blip r:embed="rId5"/>
          <a:stretch>
            <a:fillRect/>
          </a:stretch>
        </p:blipFill>
        <p:spPr>
          <a:xfrm>
            <a:off x="2475014" y="701747"/>
            <a:ext cx="8638260" cy="5733425"/>
          </a:xfrm>
          <a:prstGeom prst="rect">
            <a:avLst/>
          </a:prstGeom>
        </p:spPr>
      </p:pic>
      <p:pic>
        <p:nvPicPr>
          <p:cNvPr id="13" name="Bilde 12"/>
          <p:cNvPicPr>
            <a:picLocks noChangeAspect="1"/>
          </p:cNvPicPr>
          <p:nvPr/>
        </p:nvPicPr>
        <p:blipFill>
          <a:blip r:embed="rId6"/>
          <a:stretch>
            <a:fillRect/>
          </a:stretch>
        </p:blipFill>
        <p:spPr>
          <a:xfrm rot="21112054">
            <a:off x="2543421" y="880420"/>
            <a:ext cx="5680848" cy="5152165"/>
          </a:xfrm>
          <a:prstGeom prst="rect">
            <a:avLst/>
          </a:prstGeom>
        </p:spPr>
      </p:pic>
      <p:pic>
        <p:nvPicPr>
          <p:cNvPr id="2" name="Bild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87436" y="96283"/>
            <a:ext cx="4854099" cy="6472132"/>
          </a:xfrm>
          <a:prstGeom prst="rect">
            <a:avLst/>
          </a:prstGeom>
        </p:spPr>
      </p:pic>
    </p:spTree>
    <p:extLst>
      <p:ext uri="{BB962C8B-B14F-4D97-AF65-F5344CB8AC3E}">
        <p14:creationId xmlns:p14="http://schemas.microsoft.com/office/powerpoint/2010/main" val="511701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fltVal val="0"/>
                                          </p:val>
                                        </p:tav>
                                        <p:tav tm="100000">
                                          <p:val>
                                            <p:strVal val="#ppt_w"/>
                                          </p:val>
                                        </p:tav>
                                      </p:tavLst>
                                    </p:anim>
                                    <p:anim calcmode="lin" valueType="num">
                                      <p:cBhvr>
                                        <p:cTn id="32" dur="1000" fill="hold"/>
                                        <p:tgtEl>
                                          <p:spTgt spid="13"/>
                                        </p:tgtEl>
                                        <p:attrNameLst>
                                          <p:attrName>ppt_h</p:attrName>
                                        </p:attrNameLst>
                                      </p:cBhvr>
                                      <p:tavLst>
                                        <p:tav tm="0">
                                          <p:val>
                                            <p:fltVal val="0"/>
                                          </p:val>
                                        </p:tav>
                                        <p:tav tm="100000">
                                          <p:val>
                                            <p:strVal val="#ppt_h"/>
                                          </p:val>
                                        </p:tav>
                                      </p:tavLst>
                                    </p:anim>
                                    <p:anim calcmode="lin" valueType="num">
                                      <p:cBhvr>
                                        <p:cTn id="33" dur="1000" fill="hold"/>
                                        <p:tgtEl>
                                          <p:spTgt spid="13"/>
                                        </p:tgtEl>
                                        <p:attrNameLst>
                                          <p:attrName>style.rotation</p:attrName>
                                        </p:attrNameLst>
                                      </p:cBhvr>
                                      <p:tavLst>
                                        <p:tav tm="0">
                                          <p:val>
                                            <p:fltVal val="90"/>
                                          </p:val>
                                        </p:tav>
                                        <p:tav tm="100000">
                                          <p:val>
                                            <p:fltVal val="0"/>
                                          </p:val>
                                        </p:tav>
                                      </p:tavLst>
                                    </p:anim>
                                    <p:animEffect transition="in" filter="fade">
                                      <p:cBhvr>
                                        <p:cTn id="34" dur="10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1000" fill="hold"/>
                                        <p:tgtEl>
                                          <p:spTgt spid="2"/>
                                        </p:tgtEl>
                                        <p:attrNameLst>
                                          <p:attrName>ppt_w</p:attrName>
                                        </p:attrNameLst>
                                      </p:cBhvr>
                                      <p:tavLst>
                                        <p:tav tm="0">
                                          <p:val>
                                            <p:fltVal val="0"/>
                                          </p:val>
                                        </p:tav>
                                        <p:tav tm="100000">
                                          <p:val>
                                            <p:strVal val="#ppt_w"/>
                                          </p:val>
                                        </p:tav>
                                      </p:tavLst>
                                    </p:anim>
                                    <p:anim calcmode="lin" valueType="num">
                                      <p:cBhvr>
                                        <p:cTn id="40" dur="1000" fill="hold"/>
                                        <p:tgtEl>
                                          <p:spTgt spid="2"/>
                                        </p:tgtEl>
                                        <p:attrNameLst>
                                          <p:attrName>ppt_h</p:attrName>
                                        </p:attrNameLst>
                                      </p:cBhvr>
                                      <p:tavLst>
                                        <p:tav tm="0">
                                          <p:val>
                                            <p:fltVal val="0"/>
                                          </p:val>
                                        </p:tav>
                                        <p:tav tm="100000">
                                          <p:val>
                                            <p:strVal val="#ppt_h"/>
                                          </p:val>
                                        </p:tav>
                                      </p:tavLst>
                                    </p:anim>
                                    <p:anim calcmode="lin" valueType="num">
                                      <p:cBhvr>
                                        <p:cTn id="41" dur="1000" fill="hold"/>
                                        <p:tgtEl>
                                          <p:spTgt spid="2"/>
                                        </p:tgtEl>
                                        <p:attrNameLst>
                                          <p:attrName>style.rotation</p:attrName>
                                        </p:attrNameLst>
                                      </p:cBhvr>
                                      <p:tavLst>
                                        <p:tav tm="0">
                                          <p:val>
                                            <p:fltVal val="90"/>
                                          </p:val>
                                        </p:tav>
                                        <p:tav tm="100000">
                                          <p:val>
                                            <p:fltVal val="0"/>
                                          </p:val>
                                        </p:tav>
                                      </p:tavLst>
                                    </p:anim>
                                    <p:animEffect transition="in" filter="fade">
                                      <p:cBhvr>
                                        <p:cTn id="4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kstSylinder 16"/>
          <p:cNvSpPr txBox="1"/>
          <p:nvPr/>
        </p:nvSpPr>
        <p:spPr>
          <a:xfrm>
            <a:off x="3361474" y="3518228"/>
            <a:ext cx="184731" cy="369332"/>
          </a:xfrm>
          <a:prstGeom prst="rect">
            <a:avLst/>
          </a:prstGeom>
          <a:noFill/>
        </p:spPr>
        <p:txBody>
          <a:bodyPr wrap="none" rtlCol="0">
            <a:spAutoFit/>
          </a:bodyPr>
          <a:lstStyle/>
          <a:p>
            <a:endParaRPr lang="nb-NO" dirty="0">
              <a:solidFill>
                <a:prstClr val="black"/>
              </a:solidFill>
            </a:endParaRPr>
          </a:p>
        </p:txBody>
      </p:sp>
      <p:sp>
        <p:nvSpPr>
          <p:cNvPr id="4" name="Plassholder for innhold 3"/>
          <p:cNvSpPr>
            <a:spLocks noGrp="1"/>
          </p:cNvSpPr>
          <p:nvPr>
            <p:ph idx="1"/>
          </p:nvPr>
        </p:nvSpPr>
        <p:spPr/>
        <p:txBody>
          <a:bodyPr>
            <a:normAutofit/>
          </a:bodyPr>
          <a:lstStyle/>
          <a:p>
            <a:pPr marL="457200" lvl="1" indent="0">
              <a:buNone/>
            </a:pPr>
            <a:endParaRPr lang="nb-NO" altLang="nb-NO" sz="2000" dirty="0"/>
          </a:p>
          <a:p>
            <a:pPr marL="457200" lvl="1" indent="0">
              <a:buNone/>
            </a:pPr>
            <a:endParaRPr lang="nb-NO" altLang="nb-NO" sz="2000" dirty="0"/>
          </a:p>
          <a:p>
            <a:endParaRPr lang="nb-NO" altLang="nb-NO" sz="2400" dirty="0"/>
          </a:p>
          <a:p>
            <a:pPr marL="0" indent="0">
              <a:buNone/>
            </a:pPr>
            <a:endParaRPr lang="nb-NO" dirty="0"/>
          </a:p>
        </p:txBody>
      </p:sp>
      <p:pic>
        <p:nvPicPr>
          <p:cNvPr id="3" name="Bilde 2"/>
          <p:cNvPicPr>
            <a:picLocks noChangeAspect="1"/>
          </p:cNvPicPr>
          <p:nvPr/>
        </p:nvPicPr>
        <p:blipFill>
          <a:blip r:embed="rId3"/>
          <a:stretch>
            <a:fillRect/>
          </a:stretch>
        </p:blipFill>
        <p:spPr>
          <a:xfrm>
            <a:off x="1816210" y="119790"/>
            <a:ext cx="8029575" cy="2400300"/>
          </a:xfrm>
          <a:prstGeom prst="rect">
            <a:avLst/>
          </a:prstGeom>
        </p:spPr>
      </p:pic>
      <p:pic>
        <p:nvPicPr>
          <p:cNvPr id="6" name="Bilde 5"/>
          <p:cNvPicPr>
            <a:picLocks noChangeAspect="1"/>
          </p:cNvPicPr>
          <p:nvPr/>
        </p:nvPicPr>
        <p:blipFill>
          <a:blip r:embed="rId4"/>
          <a:stretch>
            <a:fillRect/>
          </a:stretch>
        </p:blipFill>
        <p:spPr>
          <a:xfrm>
            <a:off x="1816210" y="2670268"/>
            <a:ext cx="2829911" cy="3321492"/>
          </a:xfrm>
          <a:prstGeom prst="rect">
            <a:avLst/>
          </a:prstGeom>
        </p:spPr>
      </p:pic>
    </p:spTree>
    <p:extLst>
      <p:ext uri="{BB962C8B-B14F-4D97-AF65-F5344CB8AC3E}">
        <p14:creationId xmlns:p14="http://schemas.microsoft.com/office/powerpoint/2010/main" val="653444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CE3E0-754C-F9A3-227F-7617C2E2BDB8}"/>
            </a:ext>
          </a:extLst>
        </p:cNvPr>
        <p:cNvGrpSpPr/>
        <p:nvPr/>
      </p:nvGrpSpPr>
      <p:grpSpPr>
        <a:xfrm>
          <a:off x="0" y="0"/>
          <a:ext cx="0" cy="0"/>
          <a:chOff x="0" y="0"/>
          <a:chExt cx="0" cy="0"/>
        </a:xfrm>
      </p:grpSpPr>
      <p:sp>
        <p:nvSpPr>
          <p:cNvPr id="17" name="TekstSylinder 16">
            <a:extLst>
              <a:ext uri="{FF2B5EF4-FFF2-40B4-BE49-F238E27FC236}">
                <a16:creationId xmlns:a16="http://schemas.microsoft.com/office/drawing/2014/main" id="{0A77ED67-C1E3-C12A-814E-1A8A697B86D2}"/>
              </a:ext>
            </a:extLst>
          </p:cNvPr>
          <p:cNvSpPr txBox="1"/>
          <p:nvPr/>
        </p:nvSpPr>
        <p:spPr>
          <a:xfrm>
            <a:off x="3361474" y="3518228"/>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ittel 2">
            <a:extLst>
              <a:ext uri="{FF2B5EF4-FFF2-40B4-BE49-F238E27FC236}">
                <a16:creationId xmlns:a16="http://schemas.microsoft.com/office/drawing/2014/main" id="{4061EE9C-126D-BDC9-FBA7-EC3CA5540316}"/>
              </a:ext>
            </a:extLst>
          </p:cNvPr>
          <p:cNvSpPr>
            <a:spLocks noGrp="1"/>
          </p:cNvSpPr>
          <p:nvPr>
            <p:ph type="title"/>
          </p:nvPr>
        </p:nvSpPr>
        <p:spPr/>
        <p:txBody>
          <a:bodyPr/>
          <a:lstStyle/>
          <a:p>
            <a:pPr algn="ctr"/>
            <a:r>
              <a:rPr lang="nb-NO" b="1" dirty="0"/>
              <a:t>Rottegift - antikoagulanter</a:t>
            </a:r>
          </a:p>
        </p:txBody>
      </p:sp>
      <p:sp>
        <p:nvSpPr>
          <p:cNvPr id="4" name="Plassholder for innhold 3">
            <a:extLst>
              <a:ext uri="{FF2B5EF4-FFF2-40B4-BE49-F238E27FC236}">
                <a16:creationId xmlns:a16="http://schemas.microsoft.com/office/drawing/2014/main" id="{12D071DC-5A42-CA2B-59CD-2516A5025DE3}"/>
              </a:ext>
            </a:extLst>
          </p:cNvPr>
          <p:cNvSpPr>
            <a:spLocks noGrp="1"/>
          </p:cNvSpPr>
          <p:nvPr>
            <p:ph sz="half" idx="1"/>
          </p:nvPr>
        </p:nvSpPr>
        <p:spPr/>
        <p:txBody>
          <a:bodyPr>
            <a:normAutofit/>
          </a:bodyPr>
          <a:lstStyle/>
          <a:p>
            <a:pPr marL="457200" lvl="1" indent="0">
              <a:buNone/>
            </a:pPr>
            <a:endParaRPr lang="nb-NO" altLang="nb-NO" sz="2000" dirty="0"/>
          </a:p>
          <a:p>
            <a:pPr marL="457200" lvl="1" indent="0">
              <a:buNone/>
            </a:pPr>
            <a:endParaRPr lang="nb-NO" altLang="nb-NO" sz="2000" dirty="0"/>
          </a:p>
          <a:p>
            <a:endParaRPr lang="nb-NO" altLang="nb-NO" sz="2400" dirty="0"/>
          </a:p>
          <a:p>
            <a:pPr marL="0" indent="0">
              <a:buNone/>
            </a:pPr>
            <a:endParaRPr lang="nb-NO" dirty="0"/>
          </a:p>
        </p:txBody>
      </p:sp>
      <p:sp>
        <p:nvSpPr>
          <p:cNvPr id="7" name="Plassholder for innhold 6">
            <a:extLst>
              <a:ext uri="{FF2B5EF4-FFF2-40B4-BE49-F238E27FC236}">
                <a16:creationId xmlns:a16="http://schemas.microsoft.com/office/drawing/2014/main" id="{0FA93CB5-B5B2-3926-436F-84BA644331CA}"/>
              </a:ext>
            </a:extLst>
          </p:cNvPr>
          <p:cNvSpPr>
            <a:spLocks noGrp="1"/>
          </p:cNvSpPr>
          <p:nvPr>
            <p:ph sz="half" idx="2"/>
          </p:nvPr>
        </p:nvSpPr>
        <p:spPr>
          <a:xfrm>
            <a:off x="697832" y="1527225"/>
            <a:ext cx="5181600" cy="4351338"/>
          </a:xfrm>
        </p:spPr>
        <p:txBody>
          <a:bodyPr/>
          <a:lstStyle/>
          <a:p>
            <a:r>
              <a:rPr lang="nb-NO" dirty="0"/>
              <a:t>Miljøfarlig</a:t>
            </a:r>
          </a:p>
          <a:p>
            <a:endParaRPr lang="nb-NO" dirty="0"/>
          </a:p>
          <a:p>
            <a:r>
              <a:rPr lang="nb-NO" dirty="0"/>
              <a:t>Kronisk helsefare</a:t>
            </a:r>
          </a:p>
          <a:p>
            <a:pPr lvl="1">
              <a:buFont typeface="Wingdings" panose="05000000000000000000" pitchFamily="2" charset="2"/>
              <a:buChar char="ü"/>
            </a:pPr>
            <a:endParaRPr lang="nb-NO" dirty="0"/>
          </a:p>
          <a:p>
            <a:pPr lvl="1">
              <a:buFont typeface="Wingdings" panose="05000000000000000000" pitchFamily="2" charset="2"/>
              <a:buChar char="ü"/>
            </a:pPr>
            <a:r>
              <a:rPr lang="nb-NO" dirty="0"/>
              <a:t>Reproduksjonsskadelig</a:t>
            </a:r>
          </a:p>
          <a:p>
            <a:pPr lvl="1">
              <a:buFont typeface="Wingdings" panose="05000000000000000000" pitchFamily="2" charset="2"/>
              <a:buChar char="ü"/>
            </a:pPr>
            <a:r>
              <a:rPr lang="nb-NO" dirty="0"/>
              <a:t>Organtoksiske</a:t>
            </a:r>
          </a:p>
          <a:p>
            <a:pPr lvl="1">
              <a:buFont typeface="Wingdings" panose="05000000000000000000" pitchFamily="2" charset="2"/>
              <a:buChar char="ü"/>
            </a:pPr>
            <a:r>
              <a:rPr lang="nb-NO" dirty="0"/>
              <a:t>Skadelig for foster</a:t>
            </a:r>
          </a:p>
          <a:p>
            <a:pPr lvl="1">
              <a:buFont typeface="Wingdings" panose="05000000000000000000" pitchFamily="2" charset="2"/>
              <a:buChar char="ü"/>
            </a:pPr>
            <a:r>
              <a:rPr lang="nb-NO" dirty="0"/>
              <a:t>Påvirker immunforsvaret</a:t>
            </a:r>
          </a:p>
          <a:p>
            <a:endParaRPr lang="nb-NO" dirty="0"/>
          </a:p>
        </p:txBody>
      </p:sp>
      <p:pic>
        <p:nvPicPr>
          <p:cNvPr id="2" name="Bilde 1">
            <a:extLst>
              <a:ext uri="{FF2B5EF4-FFF2-40B4-BE49-F238E27FC236}">
                <a16:creationId xmlns:a16="http://schemas.microsoft.com/office/drawing/2014/main" id="{BDF1C515-4022-34B3-8595-963B0134F77E}"/>
              </a:ext>
            </a:extLst>
          </p:cNvPr>
          <p:cNvPicPr>
            <a:picLocks noChangeAspect="1"/>
          </p:cNvPicPr>
          <p:nvPr/>
        </p:nvPicPr>
        <p:blipFill>
          <a:blip r:embed="rId3"/>
          <a:stretch>
            <a:fillRect/>
          </a:stretch>
        </p:blipFill>
        <p:spPr>
          <a:xfrm>
            <a:off x="7400902" y="1527225"/>
            <a:ext cx="4011575" cy="3321492"/>
          </a:xfrm>
          <a:prstGeom prst="rect">
            <a:avLst/>
          </a:prstGeom>
        </p:spPr>
      </p:pic>
      <p:pic>
        <p:nvPicPr>
          <p:cNvPr id="5" name="Bilde 4">
            <a:extLst>
              <a:ext uri="{FF2B5EF4-FFF2-40B4-BE49-F238E27FC236}">
                <a16:creationId xmlns:a16="http://schemas.microsoft.com/office/drawing/2014/main" id="{7B7E9232-E82C-5CF0-B322-CB7356DB8150}"/>
              </a:ext>
            </a:extLst>
          </p:cNvPr>
          <p:cNvPicPr>
            <a:picLocks noChangeAspect="1"/>
          </p:cNvPicPr>
          <p:nvPr/>
        </p:nvPicPr>
        <p:blipFill>
          <a:blip r:embed="rId4"/>
          <a:stretch>
            <a:fillRect/>
          </a:stretch>
        </p:blipFill>
        <p:spPr>
          <a:xfrm>
            <a:off x="2767379" y="1373419"/>
            <a:ext cx="1042506" cy="1042506"/>
          </a:xfrm>
          <a:prstGeom prst="rect">
            <a:avLst/>
          </a:prstGeom>
        </p:spPr>
      </p:pic>
      <p:pic>
        <p:nvPicPr>
          <p:cNvPr id="8" name="Bilde 7">
            <a:extLst>
              <a:ext uri="{FF2B5EF4-FFF2-40B4-BE49-F238E27FC236}">
                <a16:creationId xmlns:a16="http://schemas.microsoft.com/office/drawing/2014/main" id="{F7A1DD08-36D7-94C9-53BC-82D357A529E6}"/>
              </a:ext>
            </a:extLst>
          </p:cNvPr>
          <p:cNvPicPr>
            <a:picLocks noChangeAspect="1"/>
          </p:cNvPicPr>
          <p:nvPr/>
        </p:nvPicPr>
        <p:blipFill>
          <a:blip r:embed="rId5"/>
          <a:stretch>
            <a:fillRect/>
          </a:stretch>
        </p:blipFill>
        <p:spPr>
          <a:xfrm>
            <a:off x="3672011" y="2269871"/>
            <a:ext cx="999831" cy="999831"/>
          </a:xfrm>
          <a:prstGeom prst="rect">
            <a:avLst/>
          </a:prstGeom>
        </p:spPr>
      </p:pic>
    </p:spTree>
    <p:extLst>
      <p:ext uri="{BB962C8B-B14F-4D97-AF65-F5344CB8AC3E}">
        <p14:creationId xmlns:p14="http://schemas.microsoft.com/office/powerpoint/2010/main" val="286292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tema">
  <a:themeElements>
    <a:clrScheme name="Custom 9">
      <a:dk1>
        <a:srgbClr val="202020"/>
      </a:dk1>
      <a:lt1>
        <a:srgbClr val="FFFFFF"/>
      </a:lt1>
      <a:dk2>
        <a:srgbClr val="504F4F"/>
      </a:dk2>
      <a:lt2>
        <a:srgbClr val="F0F5FF"/>
      </a:lt2>
      <a:accent1>
        <a:srgbClr val="0069E8"/>
      </a:accent1>
      <a:accent2>
        <a:srgbClr val="035169"/>
      </a:accent2>
      <a:accent3>
        <a:srgbClr val="047FA3"/>
      </a:accent3>
      <a:accent4>
        <a:srgbClr val="7C145C"/>
      </a:accent4>
      <a:accent5>
        <a:srgbClr val="366558"/>
      </a:accent5>
      <a:accent6>
        <a:srgbClr val="FFBF0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z="1200" dirty="0" err="1" smtClean="0">
            <a:latin typeface="Roboto" panose="02000000000000000000" pitchFamily="2" charset="0"/>
            <a:ea typeface="Roboto" panose="02000000000000000000" pitchFamily="2" charset="0"/>
            <a:cs typeface="Roboto" panose="02000000000000000000" pitchFamily="2" charset="0"/>
          </a:defRPr>
        </a:defPPr>
      </a:lstStyle>
    </a:txDef>
  </a:objectDefaults>
  <a:extraClrSchemeLst/>
  <a:extLst>
    <a:ext uri="{05A4C25C-085E-4340-85A3-A5531E510DB2}">
      <thm15:themeFamily xmlns:thm15="http://schemas.microsoft.com/office/thememl/2012/main" name="Hdir PPT-mal_12.19.2023" id="{E57521EC-D8EC-5548-B414-6181EA4E928E}" vid="{DD68071C-0B35-D04B-B33C-56E9E5808FC7}"/>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5D0BC8DA90DE34FB6A749B252622F8B" ma:contentTypeVersion="6" ma:contentTypeDescription="Opprett et nytt dokument." ma:contentTypeScope="" ma:versionID="bb78e3b738b98fead8bebe34fa047891">
  <xsd:schema xmlns:xsd="http://www.w3.org/2001/XMLSchema" xmlns:xs="http://www.w3.org/2001/XMLSchema" xmlns:p="http://schemas.microsoft.com/office/2006/metadata/properties" xmlns:ns2="49783f0b-48ac-43ed-8777-a9ae9a102946" xmlns:ns3="17c28d34-4070-45a3-85bc-dc9b91de2fc9" targetNamespace="http://schemas.microsoft.com/office/2006/metadata/properties" ma:root="true" ma:fieldsID="2c195c7787982a5b65b3ccb8c1547c33" ns2:_="" ns3:_="">
    <xsd:import namespace="49783f0b-48ac-43ed-8777-a9ae9a102946"/>
    <xsd:import namespace="17c28d34-4070-45a3-85bc-dc9b91de2fc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783f0b-48ac-43ed-8777-a9ae9a1029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7c28d34-4070-45a3-85bc-dc9b91de2fc9"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76746D8-EF2D-462D-8832-7EACFBAC8F17}"/>
</file>

<file path=customXml/itemProps2.xml><?xml version="1.0" encoding="utf-8"?>
<ds:datastoreItem xmlns:ds="http://schemas.openxmlformats.org/officeDocument/2006/customXml" ds:itemID="{55E184AC-FC37-42CB-855D-CF3DE912F7FD}"/>
</file>

<file path=customXml/itemProps3.xml><?xml version="1.0" encoding="utf-8"?>
<ds:datastoreItem xmlns:ds="http://schemas.openxmlformats.org/officeDocument/2006/customXml" ds:itemID="{7B6511C0-E47B-47D6-8DCC-07703812F4C9}"/>
</file>

<file path=docProps/app.xml><?xml version="1.0" encoding="utf-8"?>
<Properties xmlns="http://schemas.openxmlformats.org/officeDocument/2006/extended-properties" xmlns:vt="http://schemas.openxmlformats.org/officeDocument/2006/docPropsVTypes">
  <TotalTime>1680</TotalTime>
  <Words>4094</Words>
  <Application>Microsoft Office PowerPoint</Application>
  <PresentationFormat>Widescreen</PresentationFormat>
  <Paragraphs>436</Paragraphs>
  <Slides>42</Slides>
  <Notes>35</Notes>
  <HiddenSlides>0</HiddenSlides>
  <MMClips>0</MMClips>
  <ScaleCrop>false</ScaleCrop>
  <HeadingPairs>
    <vt:vector size="6" baseType="variant">
      <vt:variant>
        <vt:lpstr>Brukte skrifter</vt:lpstr>
      </vt:variant>
      <vt:variant>
        <vt:i4>7</vt:i4>
      </vt:variant>
      <vt:variant>
        <vt:lpstr>Tema</vt:lpstr>
      </vt:variant>
      <vt:variant>
        <vt:i4>2</vt:i4>
      </vt:variant>
      <vt:variant>
        <vt:lpstr>Lysbildetitler</vt:lpstr>
      </vt:variant>
      <vt:variant>
        <vt:i4>42</vt:i4>
      </vt:variant>
    </vt:vector>
  </HeadingPairs>
  <TitlesOfParts>
    <vt:vector size="51" baseType="lpstr">
      <vt:lpstr>Arial</vt:lpstr>
      <vt:lpstr>Calibri</vt:lpstr>
      <vt:lpstr>Calibri Light</vt:lpstr>
      <vt:lpstr>Roboto</vt:lpstr>
      <vt:lpstr>Roboto Light</vt:lpstr>
      <vt:lpstr>Times New Roman</vt:lpstr>
      <vt:lpstr>Wingdings</vt:lpstr>
      <vt:lpstr>Office-tema</vt:lpstr>
      <vt:lpstr>1_Office-tema</vt:lpstr>
      <vt:lpstr>Gnagerbekjempelse på landbrukseiendom</vt:lpstr>
      <vt:lpstr>Hvorfor bekjempe skadedyr?</vt:lpstr>
      <vt:lpstr>PowerPoint-presentasjon</vt:lpstr>
      <vt:lpstr>Hvordan bekjempe skadedyr?</vt:lpstr>
      <vt:lpstr>Er gnagere noe problem?  Det finnes jo rottegift …</vt:lpstr>
      <vt:lpstr>PowerPoint-presentasjon</vt:lpstr>
      <vt:lpstr>PowerPoint-presentasjon</vt:lpstr>
      <vt:lpstr>PowerPoint-presentasjon</vt:lpstr>
      <vt:lpstr>Rottegift - antikoagulanter</vt:lpstr>
      <vt:lpstr>Formålet med kurset</vt:lpstr>
      <vt:lpstr>Rettigheter etter godkjenning er mottatt </vt:lpstr>
      <vt:lpstr>Skadedyrforskriften og rundskrivet</vt:lpstr>
      <vt:lpstr>Tolkning av forskriften</vt:lpstr>
      <vt:lpstr>Skadedyrforskriften og rundskrivet</vt:lpstr>
      <vt:lpstr>Skadedyrforskriften</vt:lpstr>
      <vt:lpstr>Skadedyrforskriften</vt:lpstr>
      <vt:lpstr>§ 3-2. Bruk av bekjempelsesmidler</vt:lpstr>
      <vt:lpstr>Skadedyrforskriften</vt:lpstr>
      <vt:lpstr>Skadedyrforskriften</vt:lpstr>
      <vt:lpstr>Skadedyrforskriften</vt:lpstr>
      <vt:lpstr>Skadedyrforskriften</vt:lpstr>
      <vt:lpstr>Skadedyrforskriften</vt:lpstr>
      <vt:lpstr>Skadedyrforskriften</vt:lpstr>
      <vt:lpstr>Skadedyrforskriften</vt:lpstr>
      <vt:lpstr>Skadedyrforskriften</vt:lpstr>
      <vt:lpstr>Skadedyrforskriften</vt:lpstr>
      <vt:lpstr>PowerPoint-presentasjon</vt:lpstr>
      <vt:lpstr>PowerPoint-presentasjon</vt:lpstr>
      <vt:lpstr>PowerPoint-presentasjon</vt:lpstr>
      <vt:lpstr>Rotter og mus er pattedyr med i prinsippet de samme egenskaper som andre pattedyr </vt:lpstr>
      <vt:lpstr>Våre holdninger til dyret har betydning for handlingene!</vt:lpstr>
      <vt:lpstr>Litt biologi om rotter og mus</vt:lpstr>
      <vt:lpstr>PowerPoint-presentasjon</vt:lpstr>
      <vt:lpstr>PowerPoint-presentasjon</vt:lpstr>
      <vt:lpstr>PowerPoint-presentasjon</vt:lpstr>
      <vt:lpstr>PowerPoint-presentasjon</vt:lpstr>
      <vt:lpstr>PowerPoint-presentasjon</vt:lpstr>
      <vt:lpstr>PowerPoint-presentasjon</vt:lpstr>
      <vt:lpstr>Krav om bedøving dersom avlivingsmetoden ikke er momentan</vt:lpstr>
      <vt:lpstr>Feller</vt:lpstr>
      <vt:lpstr>Dyrevelferdsloven og gift</vt:lpstr>
      <vt:lpstr>PowerPoint-presentasjon</vt:lpstr>
    </vt:vector>
  </TitlesOfParts>
  <Company>FHI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Gnagerbekjempelse for bønder</dc:title>
  <dc:creator>Soleng, Arnulf</dc:creator>
  <cp:lastModifiedBy>Arnulf Soleng</cp:lastModifiedBy>
  <cp:revision>79</cp:revision>
  <dcterms:created xsi:type="dcterms:W3CDTF">2018-08-07T09:59:16Z</dcterms:created>
  <dcterms:modified xsi:type="dcterms:W3CDTF">2026-04-30T08:15:15Z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0x01010055D0BC8DA90DE34FB6A749B252622F8B</vt:lpwstr>
  </property>
</Properties>
</file>