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notesSlides/notesSlide29.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70" r:id="rId5"/>
    <p:sldId id="260" r:id="rId6"/>
    <p:sldId id="271" r:id="rId7"/>
    <p:sldId id="261" r:id="rId8"/>
    <p:sldId id="262" r:id="rId9"/>
    <p:sldId id="263" r:id="rId10"/>
    <p:sldId id="287" r:id="rId11"/>
    <p:sldId id="265" r:id="rId12"/>
    <p:sldId id="1694" r:id="rId13"/>
    <p:sldId id="266" r:id="rId14"/>
    <p:sldId id="267" r:id="rId15"/>
    <p:sldId id="268" r:id="rId16"/>
    <p:sldId id="1689" r:id="rId17"/>
    <p:sldId id="1692" r:id="rId18"/>
    <p:sldId id="1693" r:id="rId19"/>
    <p:sldId id="412" r:id="rId20"/>
    <p:sldId id="1582" r:id="rId21"/>
    <p:sldId id="1639" r:id="rId22"/>
    <p:sldId id="1643" r:id="rId23"/>
    <p:sldId id="1687" r:id="rId24"/>
    <p:sldId id="273" r:id="rId25"/>
    <p:sldId id="274" r:id="rId26"/>
    <p:sldId id="275" r:id="rId27"/>
    <p:sldId id="276" r:id="rId28"/>
    <p:sldId id="282" r:id="rId29"/>
    <p:sldId id="283" r:id="rId30"/>
    <p:sldId id="272" r:id="rId31"/>
    <p:sldId id="269" r:id="rId32"/>
    <p:sldId id="1688" r:id="rId33"/>
    <p:sldId id="285" r:id="rId3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3" autoAdjust="0"/>
    <p:restoredTop sz="87024" autoAdjust="0"/>
  </p:normalViewPr>
  <p:slideViewPr>
    <p:cSldViewPr snapToGrid="0">
      <p:cViewPr varScale="1">
        <p:scale>
          <a:sx n="138" d="100"/>
          <a:sy n="138" d="100"/>
        </p:scale>
        <p:origin x="342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66E39-7667-45E2-8C6A-FBDC3EAF5539}" type="datetimeFigureOut">
              <a:rPr lang="nb-NO" smtClean="0"/>
              <a:t>30.04.2026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3BDFF-190F-48BB-BC80-5A1FCE3EFCE0}" type="slidenum">
              <a:rPr lang="nb-NO" smtClean="0"/>
              <a:t>‹#›</a:t>
            </a:fld>
            <a:endParaRPr lang="nb-NO"/>
          </a:p>
        </p:txBody>
      </p:sp>
    </p:spTree>
    <p:extLst>
      <p:ext uri="{BB962C8B-B14F-4D97-AF65-F5344CB8AC3E}">
        <p14:creationId xmlns:p14="http://schemas.microsoft.com/office/powerpoint/2010/main" val="125832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Vil bare minne om det viktige substitusjonsprinsippet igjen. Dette betyr at man har PLIKT til å bruke andre metoder enn gift når man skal bekjempe</a:t>
            </a:r>
            <a:r>
              <a:rPr lang="nb-NO" baseline="0" dirty="0"/>
              <a:t> gnagere. Derfor vil FOREBYGGING (</a:t>
            </a:r>
            <a:r>
              <a:rPr lang="nb-NO" baseline="0" dirty="0" err="1"/>
              <a:t>sanitasjon</a:t>
            </a:r>
            <a:r>
              <a:rPr lang="nb-NO" baseline="0" dirty="0"/>
              <a:t> og sikring) være det første tiltaket man gjør. Deretter andre mekaniske tiltak slik som feller. Lykkes man ikke må man vurdere om gift er et alternativ – og i så tilfelle må man alltid begynne med den svakeste giften først.</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2</a:t>
            </a:fld>
            <a:endParaRPr lang="nb-NO"/>
          </a:p>
        </p:txBody>
      </p:sp>
    </p:spTree>
    <p:extLst>
      <p:ext uri="{BB962C8B-B14F-4D97-AF65-F5344CB8AC3E}">
        <p14:creationId xmlns:p14="http://schemas.microsoft.com/office/powerpoint/2010/main" val="1890749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Noen bygg er utfordrende å sikre andre lettere …se bilder</a:t>
            </a:r>
          </a:p>
          <a:p>
            <a:r>
              <a:rPr lang="nb-NO" dirty="0"/>
              <a:t>Sikringsarbeidet sjekkes hvert kvartal på eneboliger, hytter </a:t>
            </a:r>
            <a:r>
              <a:rPr lang="nb-NO" dirty="0" err="1"/>
              <a:t>osv</a:t>
            </a:r>
            <a:r>
              <a:rPr lang="nb-NO" dirty="0"/>
              <a:t> og </a:t>
            </a:r>
            <a:r>
              <a:rPr lang="nb-NO"/>
              <a:t>hver måned </a:t>
            </a:r>
            <a:r>
              <a:rPr lang="nb-NO" dirty="0"/>
              <a:t>på utsatte steder slik som gårdsbygg, lager, eller der man lager/oppbevarer næringsmidler</a:t>
            </a:r>
          </a:p>
          <a:p>
            <a:r>
              <a:rPr lang="nb-NO" dirty="0"/>
              <a:t>Sikre slik at gnagere ikke kan gnage seg inn gjennom materialene som benyttes</a:t>
            </a:r>
          </a:p>
        </p:txBody>
      </p:sp>
      <p:sp>
        <p:nvSpPr>
          <p:cNvPr id="4" name="Plassholder for lysbildenummer 3"/>
          <p:cNvSpPr>
            <a:spLocks noGrp="1"/>
          </p:cNvSpPr>
          <p:nvPr>
            <p:ph type="sldNum" sz="quarter" idx="10"/>
          </p:nvPr>
        </p:nvSpPr>
        <p:spPr/>
        <p:txBody>
          <a:bodyPr/>
          <a:lstStyle/>
          <a:p>
            <a:fld id="{89E3BDFF-190F-48BB-BC80-5A1FCE3EFCE0}" type="slidenum">
              <a:rPr lang="nb-NO" smtClean="0"/>
              <a:t>11</a:t>
            </a:fld>
            <a:endParaRPr lang="nb-NO"/>
          </a:p>
        </p:txBody>
      </p:sp>
    </p:spTree>
    <p:extLst>
      <p:ext uri="{BB962C8B-B14F-4D97-AF65-F5344CB8AC3E}">
        <p14:creationId xmlns:p14="http://schemas.microsoft.com/office/powerpoint/2010/main" val="1315813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FB5B6-8810-FB90-CB8F-B03C221DAA3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8D37D10-385A-C905-F5AB-EAD245EC9C1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0EADA16-CC64-8B4F-2BF2-34990C9FAE2F}"/>
              </a:ext>
            </a:extLst>
          </p:cNvPr>
          <p:cNvSpPr>
            <a:spLocks noGrp="1"/>
          </p:cNvSpPr>
          <p:nvPr>
            <p:ph type="body" idx="1"/>
          </p:nvPr>
        </p:nvSpPr>
        <p:spPr/>
        <p:txBody>
          <a:bodyPr/>
          <a:lstStyle/>
          <a:p>
            <a:r>
              <a:rPr lang="nb-NO" dirty="0"/>
              <a:t>Hull/sprekker over 5-6  mm må tettes for å holde mus ute</a:t>
            </a:r>
          </a:p>
          <a:p>
            <a:r>
              <a:rPr lang="nb-NO" dirty="0"/>
              <a:t>12 mm for rotter</a:t>
            </a:r>
          </a:p>
          <a:p>
            <a:endParaRPr lang="nb-NO" dirty="0"/>
          </a:p>
          <a:p>
            <a:r>
              <a:rPr lang="nb-NO" dirty="0"/>
              <a:t>Sjekk tall for mårdyrene </a:t>
            </a:r>
          </a:p>
          <a:p>
            <a:endParaRPr lang="nb-NO" dirty="0"/>
          </a:p>
          <a:p>
            <a:r>
              <a:rPr lang="nb-NO" dirty="0"/>
              <a:t>NB! Det må sikres slik at utluftingen opprettholdes</a:t>
            </a:r>
          </a:p>
          <a:p>
            <a:endParaRPr lang="nb-NO" dirty="0"/>
          </a:p>
        </p:txBody>
      </p:sp>
      <p:sp>
        <p:nvSpPr>
          <p:cNvPr id="4" name="Plassholder for lysbildenummer 3">
            <a:extLst>
              <a:ext uri="{FF2B5EF4-FFF2-40B4-BE49-F238E27FC236}">
                <a16:creationId xmlns:a16="http://schemas.microsoft.com/office/drawing/2014/main" id="{7FDA07DA-65BE-DB39-A840-2934A31718D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3BDFF-190F-48BB-BC80-5A1FCE3EFCE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898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a:t>
            </a:r>
            <a:r>
              <a:rPr lang="nb-NO" baseline="0" dirty="0"/>
              <a:t> port med glipe – svært vanlig syn som lar gnagere komme inn. Kan tettes med nylonbørste såfremt gnageren ikke kan sitte i fred på utsiden og gnage. Har den mulighet for dette må man ofte bruke en gummilist med innebygget metall som hindrer dyrene i å gnage.</a:t>
            </a:r>
          </a:p>
          <a:p>
            <a:r>
              <a:rPr lang="nb-NO" baseline="0" dirty="0"/>
              <a:t>Muse- og rottebørster til å putte inn under kledningen mellom grunnmur og treverk. Effektivt såfremt gnageren ikke </a:t>
            </a:r>
            <a:r>
              <a:rPr lang="nb-NO" baseline="0" dirty="0" err="1"/>
              <a:t>kenkelt</a:t>
            </a:r>
            <a:r>
              <a:rPr lang="nb-NO" baseline="0" dirty="0"/>
              <a:t> an rekke opp til børsten og kunne sitte der og gnage.</a:t>
            </a:r>
          </a:p>
          <a:p>
            <a:r>
              <a:rPr lang="nb-NO" baseline="0" dirty="0"/>
              <a:t>Sikring av søppelspann med netting</a:t>
            </a:r>
          </a:p>
          <a:p>
            <a:r>
              <a:rPr lang="nb-NO" baseline="0" dirty="0"/>
              <a:t>Musebånd under kledning mot grunnmur</a:t>
            </a:r>
          </a:p>
          <a:p>
            <a:r>
              <a:rPr lang="nb-NO" baseline="0" dirty="0" err="1"/>
              <a:t>Styringsboks</a:t>
            </a:r>
            <a:r>
              <a:rPr lang="nb-NO" baseline="0" dirty="0"/>
              <a:t> for TX-</a:t>
            </a:r>
            <a:r>
              <a:rPr lang="nb-NO" baseline="0" dirty="0" err="1"/>
              <a:t>Guardian</a:t>
            </a:r>
            <a:r>
              <a:rPr lang="nb-NO" baseline="0" dirty="0"/>
              <a:t> strømsikring</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13</a:t>
            </a:fld>
            <a:endParaRPr lang="nb-NO"/>
          </a:p>
        </p:txBody>
      </p:sp>
    </p:spTree>
    <p:extLst>
      <p:ext uri="{BB962C8B-B14F-4D97-AF65-F5344CB8AC3E}">
        <p14:creationId xmlns:p14="http://schemas.microsoft.com/office/powerpoint/2010/main" val="300093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Dansk</a:t>
            </a:r>
            <a:r>
              <a:rPr lang="nb-NO" baseline="0" dirty="0"/>
              <a:t> oppfinnelse (den gravide kone) som monteres under toalettet og som hindrer rotter i å klatre opp. Går ikke tett slik «</a:t>
            </a:r>
            <a:r>
              <a:rPr lang="nb-NO" baseline="0" dirty="0" err="1"/>
              <a:t>flappventiler</a:t>
            </a:r>
            <a:r>
              <a:rPr lang="nb-NO" baseline="0" dirty="0"/>
              <a:t>/nettingventiler» kan gjøre. </a:t>
            </a:r>
          </a:p>
          <a:p>
            <a:r>
              <a:rPr lang="nb-NO" baseline="0" dirty="0"/>
              <a:t>En vanlig feil er å </a:t>
            </a:r>
            <a:r>
              <a:rPr lang="nb-NO" baseline="0" dirty="0" err="1"/>
              <a:t>avblende</a:t>
            </a:r>
            <a:r>
              <a:rPr lang="nb-NO" baseline="0" dirty="0"/>
              <a:t> rørstumper med plastposer/plastlokk som rotter kan gnage seg gjennom.</a:t>
            </a:r>
          </a:p>
          <a:p>
            <a:r>
              <a:rPr lang="nb-NO" baseline="0" dirty="0"/>
              <a:t>Gjerder mot vånd går </a:t>
            </a:r>
            <a:r>
              <a:rPr lang="nb-NO" baseline="0" dirty="0" err="1"/>
              <a:t>ca</a:t>
            </a:r>
            <a:r>
              <a:rPr lang="nb-NO" baseline="0" dirty="0"/>
              <a:t> 50 cm ned i bakken og like høyt over med en 90-graders vinkel på toppen.</a:t>
            </a:r>
          </a:p>
          <a:p>
            <a:r>
              <a:rPr lang="nb-NO" baseline="0" dirty="0"/>
              <a:t>Sluk må sikres</a:t>
            </a:r>
          </a:p>
          <a:p>
            <a:r>
              <a:rPr lang="nb-NO" baseline="0" dirty="0"/>
              <a:t>Sement med metallnetting er effektivt</a:t>
            </a:r>
          </a:p>
          <a:p>
            <a:r>
              <a:rPr lang="nb-NO" baseline="0" dirty="0"/>
              <a:t>Sikring av rør/tau og ledninger med trakter og plater</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14</a:t>
            </a:fld>
            <a:endParaRPr lang="nb-NO"/>
          </a:p>
        </p:txBody>
      </p:sp>
    </p:spTree>
    <p:extLst>
      <p:ext uri="{BB962C8B-B14F-4D97-AF65-F5344CB8AC3E}">
        <p14:creationId xmlns:p14="http://schemas.microsoft.com/office/powerpoint/2010/main" val="1109275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Husk</a:t>
            </a:r>
            <a:r>
              <a:rPr lang="nb-NO" baseline="0" dirty="0"/>
              <a:t> å sjekke hele bygningen fra «topp til tå». Når det gjelder rotter så må man også sjekke kloakknettet. Er det feil på rør under bakken? Se etter rottehull på bakken. Få hjelp av et skadedyrfirma til å utføre en røykprøve på kloakksystemet.</a:t>
            </a:r>
          </a:p>
          <a:p>
            <a:r>
              <a:rPr lang="nb-NO" baseline="0" dirty="0"/>
              <a:t>En veldig vanlig vei inn i bygninger er gjennom utluftingsrøret for kloakken og opp på hustaket. Er ikke dette røret sikret med metallnetting er det fritt frem for rotter til taket og etter hvert hele bygningen.</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15</a:t>
            </a:fld>
            <a:endParaRPr lang="nb-NO"/>
          </a:p>
        </p:txBody>
      </p:sp>
    </p:spTree>
    <p:extLst>
      <p:ext uri="{BB962C8B-B14F-4D97-AF65-F5344CB8AC3E}">
        <p14:creationId xmlns:p14="http://schemas.microsoft.com/office/powerpoint/2010/main" val="350664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910D4B2-5520-45FB-9DFF-766152A75772}" type="slidenum">
              <a:rPr lang="nb-NO" smtClean="0"/>
              <a:t>16</a:t>
            </a:fld>
            <a:endParaRPr lang="nb-NO"/>
          </a:p>
        </p:txBody>
      </p:sp>
    </p:spTree>
    <p:extLst>
      <p:ext uri="{BB962C8B-B14F-4D97-AF65-F5344CB8AC3E}">
        <p14:creationId xmlns:p14="http://schemas.microsoft.com/office/powerpoint/2010/main" val="1466327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19</a:t>
            </a:fld>
            <a:endParaRPr lang="nb-NO"/>
          </a:p>
        </p:txBody>
      </p:sp>
    </p:spTree>
    <p:extLst>
      <p:ext uri="{BB962C8B-B14F-4D97-AF65-F5344CB8AC3E}">
        <p14:creationId xmlns:p14="http://schemas.microsoft.com/office/powerpoint/2010/main" val="3511717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Hjørnekasse sett nedenfra – mangler sikring – veldig typisk sted for mus å komme inn</a:t>
            </a:r>
          </a:p>
          <a:p>
            <a:r>
              <a:rPr lang="nb-NO" dirty="0"/>
              <a:t>Musebåndet til høyre  er bøyd nok til at mus kan komme inn under kledning</a:t>
            </a:r>
          </a:p>
          <a:p>
            <a:r>
              <a:rPr lang="nb-NO" dirty="0"/>
              <a:t>Sjekk hele bygningen – kan tettes enkelt med musebørster</a:t>
            </a:r>
          </a:p>
        </p:txBody>
      </p:sp>
      <p:sp>
        <p:nvSpPr>
          <p:cNvPr id="4" name="Plassholder for lysbildenummer 3"/>
          <p:cNvSpPr>
            <a:spLocks noGrp="1"/>
          </p:cNvSpPr>
          <p:nvPr>
            <p:ph type="sldNum" sz="quarter" idx="5"/>
          </p:nvPr>
        </p:nvSpPr>
        <p:spPr/>
        <p:txBody>
          <a:bodyPr/>
          <a:lstStyle/>
          <a:p>
            <a:fld id="{89E3BDFF-190F-48BB-BC80-5A1FCE3EFCE0}" type="slidenum">
              <a:rPr lang="nb-NO" smtClean="0"/>
              <a:t>20</a:t>
            </a:fld>
            <a:endParaRPr lang="nb-NO"/>
          </a:p>
        </p:txBody>
      </p:sp>
    </p:spTree>
    <p:extLst>
      <p:ext uri="{BB962C8B-B14F-4D97-AF65-F5344CB8AC3E}">
        <p14:creationId xmlns:p14="http://schemas.microsoft.com/office/powerpoint/2010/main" val="988587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Sjekk inntil grunnmur. Gnagere graver seg for inn til krypkjeller. Her har de gravd seg ned under en stein som har gitt skjul slik at de har kunnet grave i ro og fred</a:t>
            </a:r>
          </a:p>
        </p:txBody>
      </p:sp>
      <p:sp>
        <p:nvSpPr>
          <p:cNvPr id="4" name="Plassholder for lysbildenummer 3"/>
          <p:cNvSpPr>
            <a:spLocks noGrp="1"/>
          </p:cNvSpPr>
          <p:nvPr>
            <p:ph type="sldNum" sz="quarter" idx="5"/>
          </p:nvPr>
        </p:nvSpPr>
        <p:spPr/>
        <p:txBody>
          <a:bodyPr/>
          <a:lstStyle/>
          <a:p>
            <a:fld id="{89E3BDFF-190F-48BB-BC80-5A1FCE3EFCE0}" type="slidenum">
              <a:rPr lang="nb-NO" smtClean="0"/>
              <a:t>21</a:t>
            </a:fld>
            <a:endParaRPr lang="nb-NO"/>
          </a:p>
        </p:txBody>
      </p:sp>
    </p:spTree>
    <p:extLst>
      <p:ext uri="{BB962C8B-B14F-4D97-AF65-F5344CB8AC3E}">
        <p14:creationId xmlns:p14="http://schemas.microsoft.com/office/powerpoint/2010/main" val="1524406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Hull i grunnmur må tettes – kan være meget utfordrende</a:t>
            </a:r>
          </a:p>
        </p:txBody>
      </p:sp>
      <p:sp>
        <p:nvSpPr>
          <p:cNvPr id="4" name="Plassholder for lysbildenummer 3"/>
          <p:cNvSpPr>
            <a:spLocks noGrp="1"/>
          </p:cNvSpPr>
          <p:nvPr>
            <p:ph type="sldNum" sz="quarter" idx="5"/>
          </p:nvPr>
        </p:nvSpPr>
        <p:spPr/>
        <p:txBody>
          <a:bodyPr/>
          <a:lstStyle/>
          <a:p>
            <a:fld id="{89E3BDFF-190F-48BB-BC80-5A1FCE3EFCE0}" type="slidenum">
              <a:rPr lang="nb-NO" smtClean="0"/>
              <a:t>22</a:t>
            </a:fld>
            <a:endParaRPr lang="nb-NO"/>
          </a:p>
        </p:txBody>
      </p:sp>
    </p:spTree>
    <p:extLst>
      <p:ext uri="{BB962C8B-B14F-4D97-AF65-F5344CB8AC3E}">
        <p14:creationId xmlns:p14="http://schemas.microsoft.com/office/powerpoint/2010/main" val="106145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Inspeksjon: Er det noen steder gnagere kan komme inn i bygningen?</a:t>
            </a:r>
            <a:r>
              <a:rPr lang="nb-NO" baseline="0" dirty="0"/>
              <a:t> Er det noen steder de kan yngle? Hvor kan de finne man og vann? Skjulesteder? Vandringsveier? Er det dyr som kommer inn fra naboeiendommer med gnagerproblemer? Steder inne og ute som må sjekkes?</a:t>
            </a:r>
          </a:p>
          <a:p>
            <a:r>
              <a:rPr lang="nb-NO" baseline="0" dirty="0" err="1"/>
              <a:t>Sanitasjon</a:t>
            </a:r>
            <a:r>
              <a:rPr lang="nb-NO" baseline="0" dirty="0"/>
              <a:t>: Rett og slett opprydding. Fjern mat, vann, ynglesteder og skjulesteder. Er det vegetasjon inntil bygningene? Fjern dette – helst i et belte på 2 meter men minst 50 cm.</a:t>
            </a:r>
          </a:p>
          <a:p>
            <a:r>
              <a:rPr lang="nb-NO" baseline="0" dirty="0"/>
              <a:t>Sikring: Tetting av alle sprekker større enn 6 mm for mus og 12 mm for rotter,  men sikre uansett mot mus. Husk materialer som gnagere ikke kan gnage seg gjennom.</a:t>
            </a:r>
          </a:p>
          <a:p>
            <a:r>
              <a:rPr lang="nb-NO" baseline="0" dirty="0"/>
              <a:t>Overvåking: Elektroniske feller som gir beskjed om fangst, viltkamera, andre </a:t>
            </a:r>
            <a:r>
              <a:rPr lang="nb-NO" baseline="0" dirty="0" err="1"/>
              <a:t>sportegn</a:t>
            </a:r>
            <a:r>
              <a:rPr lang="nb-NO" baseline="0" dirty="0"/>
              <a:t>. Fjerne eventuelle dyr tidlig hvis det oppdages aktivitet. Gjør bekjempelsen lettere og skadeomfanget mindre. Er det skader og feil på sikringen? </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3</a:t>
            </a:fld>
            <a:endParaRPr lang="nb-NO"/>
          </a:p>
        </p:txBody>
      </p:sp>
    </p:spTree>
    <p:extLst>
      <p:ext uri="{BB962C8B-B14F-4D97-AF65-F5344CB8AC3E}">
        <p14:creationId xmlns:p14="http://schemas.microsoft.com/office/powerpoint/2010/main" val="2649896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Eksempel på sikring: Alle har et tak over hodet.</a:t>
            </a:r>
          </a:p>
        </p:txBody>
      </p:sp>
      <p:sp>
        <p:nvSpPr>
          <p:cNvPr id="4" name="Plassholder for lysbildenummer 3"/>
          <p:cNvSpPr>
            <a:spLocks noGrp="1"/>
          </p:cNvSpPr>
          <p:nvPr>
            <p:ph type="sldNum" sz="quarter" idx="10"/>
          </p:nvPr>
        </p:nvSpPr>
        <p:spPr/>
        <p:txBody>
          <a:bodyPr/>
          <a:lstStyle/>
          <a:p>
            <a:fld id="{9973A861-0B8D-4F1F-A55C-8F8957C0F3D3}" type="slidenum">
              <a:rPr lang="nb-NO" smtClean="0"/>
              <a:t>24</a:t>
            </a:fld>
            <a:endParaRPr lang="nb-NO"/>
          </a:p>
        </p:txBody>
      </p:sp>
    </p:spTree>
    <p:extLst>
      <p:ext uri="{BB962C8B-B14F-4D97-AF65-F5344CB8AC3E}">
        <p14:creationId xmlns:p14="http://schemas.microsoft.com/office/powerpoint/2010/main" val="2826966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gjør du hvis du oppdager at taket er lekk? Det renner</a:t>
            </a:r>
            <a:r>
              <a:rPr lang="nb-NO" baseline="0" dirty="0"/>
              <a:t> inn vann.</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25</a:t>
            </a:fld>
            <a:endParaRPr lang="nb-NO"/>
          </a:p>
        </p:txBody>
      </p:sp>
    </p:spTree>
    <p:extLst>
      <p:ext uri="{BB962C8B-B14F-4D97-AF65-F5344CB8AC3E}">
        <p14:creationId xmlns:p14="http://schemas.microsoft.com/office/powerpoint/2010/main" val="1320517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Du tar en tur på taket selv for å sjekke eller kontakter en taktekker.</a:t>
            </a:r>
          </a:p>
        </p:txBody>
      </p:sp>
      <p:sp>
        <p:nvSpPr>
          <p:cNvPr id="4" name="Plassholder for lysbildenummer 3"/>
          <p:cNvSpPr>
            <a:spLocks noGrp="1"/>
          </p:cNvSpPr>
          <p:nvPr>
            <p:ph type="sldNum" sz="quarter" idx="10"/>
          </p:nvPr>
        </p:nvSpPr>
        <p:spPr/>
        <p:txBody>
          <a:bodyPr/>
          <a:lstStyle/>
          <a:p>
            <a:fld id="{9973A861-0B8D-4F1F-A55C-8F8957C0F3D3}" type="slidenum">
              <a:rPr lang="nb-NO" smtClean="0"/>
              <a:t>26</a:t>
            </a:fld>
            <a:endParaRPr lang="nb-NO"/>
          </a:p>
        </p:txBody>
      </p:sp>
    </p:spTree>
    <p:extLst>
      <p:ext uri="{BB962C8B-B14F-4D97-AF65-F5344CB8AC3E}">
        <p14:creationId xmlns:p14="http://schemas.microsoft.com/office/powerpoint/2010/main" val="3432135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Er dette en løsning du er fornøyd med i det lange løp? Nei. Dette løser ikke problemet med vannlekkasjen.</a:t>
            </a:r>
          </a:p>
        </p:txBody>
      </p:sp>
      <p:sp>
        <p:nvSpPr>
          <p:cNvPr id="4" name="Plassholder for lysbildenummer 3"/>
          <p:cNvSpPr>
            <a:spLocks noGrp="1"/>
          </p:cNvSpPr>
          <p:nvPr>
            <p:ph type="sldNum" sz="quarter" idx="10"/>
          </p:nvPr>
        </p:nvSpPr>
        <p:spPr/>
        <p:txBody>
          <a:bodyPr/>
          <a:lstStyle/>
          <a:p>
            <a:fld id="{9973A861-0B8D-4F1F-A55C-8F8957C0F3D3}" type="slidenum">
              <a:rPr lang="nb-NO" smtClean="0"/>
              <a:t>27</a:t>
            </a:fld>
            <a:endParaRPr lang="nb-NO"/>
          </a:p>
        </p:txBody>
      </p:sp>
    </p:spTree>
    <p:extLst>
      <p:ext uri="{BB962C8B-B14F-4D97-AF65-F5344CB8AC3E}">
        <p14:creationId xmlns:p14="http://schemas.microsoft.com/office/powerpoint/2010/main" val="4081003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Disse situasjonene er like. Man godtar det </a:t>
            </a:r>
            <a:r>
              <a:rPr lang="nb-NO" u="sng" dirty="0"/>
              <a:t>ikke</a:t>
            </a:r>
            <a:r>
              <a:rPr lang="nb-NO" dirty="0"/>
              <a:t> når det gjelder vann, mens mange godtar det når det gjelder gnagere. Hvorfor er det slik?</a:t>
            </a:r>
          </a:p>
        </p:txBody>
      </p:sp>
      <p:sp>
        <p:nvSpPr>
          <p:cNvPr id="4" name="Plassholder for lysbildenummer 3"/>
          <p:cNvSpPr>
            <a:spLocks noGrp="1"/>
          </p:cNvSpPr>
          <p:nvPr>
            <p:ph type="sldNum" sz="quarter" idx="10"/>
          </p:nvPr>
        </p:nvSpPr>
        <p:spPr/>
        <p:txBody>
          <a:bodyPr/>
          <a:lstStyle/>
          <a:p>
            <a:fld id="{9973A861-0B8D-4F1F-A55C-8F8957C0F3D3}" type="slidenum">
              <a:rPr lang="nb-NO" smtClean="0"/>
              <a:t>28</a:t>
            </a:fld>
            <a:endParaRPr lang="nb-NO"/>
          </a:p>
        </p:txBody>
      </p:sp>
    </p:spTree>
    <p:extLst>
      <p:ext uri="{BB962C8B-B14F-4D97-AF65-F5344CB8AC3E}">
        <p14:creationId xmlns:p14="http://schemas.microsoft.com/office/powerpoint/2010/main" val="2948147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 må tette hull! Sikre bygg. Løse årsaken til problemene permanent</a:t>
            </a:r>
          </a:p>
          <a:p>
            <a:r>
              <a:rPr lang="nb-NO" dirty="0"/>
              <a:t>Kun gift løser aldri et gnagerproblem.</a:t>
            </a:r>
          </a:p>
        </p:txBody>
      </p:sp>
      <p:sp>
        <p:nvSpPr>
          <p:cNvPr id="4" name="Plassholder for lysbildenummer 3"/>
          <p:cNvSpPr>
            <a:spLocks noGrp="1"/>
          </p:cNvSpPr>
          <p:nvPr>
            <p:ph type="sldNum" sz="quarter" idx="10"/>
          </p:nvPr>
        </p:nvSpPr>
        <p:spPr/>
        <p:txBody>
          <a:bodyPr/>
          <a:lstStyle/>
          <a:p>
            <a:fld id="{9973A861-0B8D-4F1F-A55C-8F8957C0F3D3}" type="slidenum">
              <a:rPr lang="nb-NO" smtClean="0"/>
              <a:t>29</a:t>
            </a:fld>
            <a:endParaRPr lang="nb-NO"/>
          </a:p>
        </p:txBody>
      </p:sp>
    </p:spTree>
    <p:extLst>
      <p:ext uri="{BB962C8B-B14F-4D97-AF65-F5344CB8AC3E}">
        <p14:creationId xmlns:p14="http://schemas.microsoft.com/office/powerpoint/2010/main" val="1637883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hyppig overvåkning er meget viktig for å oppdage spor av gnagere på et tidlig stadium. Det er mye enklere å bli kvitt få der enn å drive «brannslukking» på et sted med masse dyr.</a:t>
            </a:r>
          </a:p>
          <a:p>
            <a:r>
              <a:rPr lang="nb-NO" dirty="0"/>
              <a:t>Man må lære seg å skille gnagerekskrementer fra andre ting som kan ligne.</a:t>
            </a:r>
          </a:p>
          <a:p>
            <a:r>
              <a:rPr lang="nb-NO" dirty="0"/>
              <a:t>Talkum eller et fluoriserende fargestoff (lys med UV-lys) kan brukes for å se etter fotspor</a:t>
            </a:r>
            <a:r>
              <a:rPr lang="nb-NO" baseline="0" dirty="0"/>
              <a:t>.</a:t>
            </a:r>
          </a:p>
          <a:p>
            <a:r>
              <a:rPr lang="nb-NO" baseline="0" dirty="0"/>
              <a:t>Man kan ofte høre lyd fra gnagerne hvis man oppholder seg i bygningen (spesielt i hytter/bolighus)</a:t>
            </a:r>
          </a:p>
          <a:p>
            <a:r>
              <a:rPr lang="nb-NO" baseline="0" dirty="0"/>
              <a:t>Viltkamera er billig og effektivt. Man får film direkte inn på mobil og PC og kan se hva slags dyr som er på ferde</a:t>
            </a:r>
          </a:p>
          <a:p>
            <a:r>
              <a:rPr lang="nb-NO" baseline="0" dirty="0"/>
              <a:t>Se på gnag på giftfri åte (non-tox voksblokker) – eventuelt med fluoriserende fargestoff som gjør at ekskrementene lyser opp under UV-lys.</a:t>
            </a:r>
          </a:p>
          <a:p>
            <a:r>
              <a:rPr lang="nb-NO" baseline="0" dirty="0"/>
              <a:t>Elektroniske feller kan sende beskjed om slag/fangst – CO2-drevne slagfeller (øverst til høyre) kan slå opp mot 40 ganger før de må etterfylles. </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30</a:t>
            </a:fld>
            <a:endParaRPr lang="nb-NO"/>
          </a:p>
        </p:txBody>
      </p:sp>
    </p:spTree>
    <p:extLst>
      <p:ext uri="{BB962C8B-B14F-4D97-AF65-F5344CB8AC3E}">
        <p14:creationId xmlns:p14="http://schemas.microsoft.com/office/powerpoint/2010/main" val="269381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Noen forsøker seg med lydrepellenter for å forebygge mot gnagere.</a:t>
            </a:r>
          </a:p>
          <a:p>
            <a:r>
              <a:rPr lang="nb-NO" dirty="0"/>
              <a:t>I vitenskapelige studier har</a:t>
            </a:r>
            <a:r>
              <a:rPr lang="nb-NO" baseline="0" dirty="0"/>
              <a:t> ikke de ulike lydrepellentene vist noen effekt av betydning for å holde gnagere borte.</a:t>
            </a:r>
          </a:p>
          <a:p>
            <a:r>
              <a:rPr lang="nb-NO" baseline="0" dirty="0"/>
              <a:t>Vi anbefaler derfor ikke slike tiltak.</a:t>
            </a:r>
          </a:p>
          <a:p>
            <a:r>
              <a:rPr lang="nb-NO" baseline="0" dirty="0"/>
              <a:t>Ultralyd er høyfrekvent lyd som vi ikke hører men som gnagere kan høre. Ultralyd går ikke gjennom vegger, og heller ikke rundt hindringer </a:t>
            </a:r>
            <a:r>
              <a:rPr lang="nb-NO" baseline="0" dirty="0" err="1"/>
              <a:t>f.eks</a:t>
            </a:r>
            <a:r>
              <a:rPr lang="nb-NO" baseline="0" dirty="0"/>
              <a:t> utstyr i rommet,</a:t>
            </a:r>
          </a:p>
          <a:p>
            <a:r>
              <a:rPr lang="nb-NO" baseline="0" dirty="0"/>
              <a:t>Lavfrekvente vibrasjon kan høres av oss. Mus er observert å ha bol  under togskinner (sikkert mer vibrasjon der enn dette apparatet klarer å sende ut).</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31</a:t>
            </a:fld>
            <a:endParaRPr lang="nb-NO"/>
          </a:p>
        </p:txBody>
      </p:sp>
    </p:spTree>
    <p:extLst>
      <p:ext uri="{BB962C8B-B14F-4D97-AF65-F5344CB8AC3E}">
        <p14:creationId xmlns:p14="http://schemas.microsoft.com/office/powerpoint/2010/main" val="2695591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ugle kan spise opptil 1000 mus i året, og får man hekkende ugler i området kan de holde gnagerbestander på et veldig lavt nivå. Oppsett av </a:t>
            </a:r>
            <a:r>
              <a:rPr lang="nb-NO" dirty="0" err="1"/>
              <a:t>uglekasser</a:t>
            </a:r>
            <a:r>
              <a:rPr lang="nb-NO" dirty="0"/>
              <a:t> på landbrukseiendommer er vist å være et svært effektivt tiltak</a:t>
            </a:r>
          </a:p>
        </p:txBody>
      </p:sp>
      <p:sp>
        <p:nvSpPr>
          <p:cNvPr id="4" name="Plassholder for lysbildenummer 3"/>
          <p:cNvSpPr>
            <a:spLocks noGrp="1"/>
          </p:cNvSpPr>
          <p:nvPr>
            <p:ph type="sldNum" sz="quarter" idx="5"/>
          </p:nvPr>
        </p:nvSpPr>
        <p:spPr/>
        <p:txBody>
          <a:bodyPr/>
          <a:lstStyle/>
          <a:p>
            <a:fld id="{89E3BDFF-190F-48BB-BC80-5A1FCE3EFCE0}" type="slidenum">
              <a:rPr lang="nb-NO" smtClean="0"/>
              <a:t>32</a:t>
            </a:fld>
            <a:endParaRPr lang="nb-NO"/>
          </a:p>
        </p:txBody>
      </p:sp>
    </p:spTree>
    <p:extLst>
      <p:ext uri="{BB962C8B-B14F-4D97-AF65-F5344CB8AC3E}">
        <p14:creationId xmlns:p14="http://schemas.microsoft.com/office/powerpoint/2010/main" val="3205896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a:p>
        </p:txBody>
      </p:sp>
      <p:sp>
        <p:nvSpPr>
          <p:cNvPr id="4" name="Plassholder for lysbildenummer 3"/>
          <p:cNvSpPr>
            <a:spLocks noGrp="1"/>
          </p:cNvSpPr>
          <p:nvPr>
            <p:ph type="sldNum" sz="quarter" idx="10"/>
          </p:nvPr>
        </p:nvSpPr>
        <p:spPr/>
        <p:txBody>
          <a:bodyPr/>
          <a:lstStyle/>
          <a:p>
            <a:fld id="{93CAFEB3-9EA1-41E1-BBE4-DBBE3EC35E79}" type="slidenum">
              <a:rPr lang="nb-NO" smtClean="0"/>
              <a:t>33</a:t>
            </a:fld>
            <a:endParaRPr lang="nb-NO"/>
          </a:p>
        </p:txBody>
      </p:sp>
    </p:spTree>
    <p:extLst>
      <p:ext uri="{BB962C8B-B14F-4D97-AF65-F5344CB8AC3E}">
        <p14:creationId xmlns:p14="http://schemas.microsoft.com/office/powerpoint/2010/main" val="97775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Er det noen steder gnagere kan komme inn i bygningen?</a:t>
            </a:r>
            <a:r>
              <a:rPr lang="nb-NO"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Er det noen steder de kan yngle (både innendørs og ute)?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Hvor kan de finne mat og vann?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Skjulesteder?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Vandringsveier?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Naboeiendommer?</a:t>
            </a:r>
          </a:p>
          <a:p>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4</a:t>
            </a:fld>
            <a:endParaRPr lang="nb-NO"/>
          </a:p>
        </p:txBody>
      </p:sp>
    </p:spTree>
    <p:extLst>
      <p:ext uri="{BB962C8B-B14F-4D97-AF65-F5344CB8AC3E}">
        <p14:creationId xmlns:p14="http://schemas.microsoft.com/office/powerpoint/2010/main" val="74527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Har man et gnagerproblem så betyr dette at dyrene finner minst en</a:t>
            </a:r>
            <a:r>
              <a:rPr lang="nb-NO" baseline="0" dirty="0"/>
              <a:t> av faktorene over i miljøet. De kan </a:t>
            </a:r>
            <a:r>
              <a:rPr lang="nb-NO" baseline="0" dirty="0" err="1"/>
              <a:t>f.eks</a:t>
            </a:r>
            <a:r>
              <a:rPr lang="nb-NO" baseline="0" dirty="0"/>
              <a:t> hente mat inne i en fjøs og ha ynglestedet i en enebolig like ved. </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5</a:t>
            </a:fld>
            <a:endParaRPr lang="nb-NO"/>
          </a:p>
        </p:txBody>
      </p:sp>
    </p:spTree>
    <p:extLst>
      <p:ext uri="{BB962C8B-B14F-4D97-AF65-F5344CB8AC3E}">
        <p14:creationId xmlns:p14="http://schemas.microsoft.com/office/powerpoint/2010/main" val="1897670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svært viktig</a:t>
            </a:r>
            <a:r>
              <a:rPr lang="nb-NO" baseline="0" dirty="0"/>
              <a:t> forebyggende tiltak for alle skadedyr – insekter, pattedyr, fugler</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6</a:t>
            </a:fld>
            <a:endParaRPr lang="nb-NO"/>
          </a:p>
        </p:txBody>
      </p:sp>
    </p:spTree>
    <p:extLst>
      <p:ext uri="{BB962C8B-B14F-4D97-AF65-F5344CB8AC3E}">
        <p14:creationId xmlns:p14="http://schemas.microsoft.com/office/powerpoint/2010/main" val="12737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Gnagere elsker skjulesteder – er miljøet sterilt uten slike steder å gjemme seg vil de mest sannsynlig finne andre steder å bo</a:t>
            </a:r>
          </a:p>
          <a:p>
            <a:r>
              <a:rPr lang="nb-NO" dirty="0"/>
              <a:t>Alle gnagere unntatt husmus må ha daglig tilgang på vann – er det mulig å fjerne</a:t>
            </a:r>
            <a:r>
              <a:rPr lang="nb-NO" baseline="0" dirty="0"/>
              <a:t> vannkilder både ute og inne?</a:t>
            </a:r>
          </a:p>
          <a:p>
            <a:r>
              <a:rPr lang="nb-NO" baseline="0" dirty="0"/>
              <a:t>Lavere reproduksjon – dyrevelferdsmessig bra da man har færre dyr å ta livet av.</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7</a:t>
            </a:fld>
            <a:endParaRPr lang="nb-NO"/>
          </a:p>
        </p:txBody>
      </p:sp>
    </p:spTree>
    <p:extLst>
      <p:ext uri="{BB962C8B-B14F-4D97-AF65-F5344CB8AC3E}">
        <p14:creationId xmlns:p14="http://schemas.microsoft.com/office/powerpoint/2010/main" val="2113340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Sjekk dreneringshull i søppeldunker – dette er et svært vanlig sted for rotter å krype inn og som gir dem tilgang til store mengder mat</a:t>
            </a:r>
          </a:p>
          <a:p>
            <a:r>
              <a:rPr lang="nb-NO" dirty="0"/>
              <a:t>Er det fugler som drar ut søppel blir det mat for gnagere også</a:t>
            </a:r>
          </a:p>
          <a:p>
            <a:r>
              <a:rPr lang="nb-NO" dirty="0"/>
              <a:t>Døde husdyr er mat til rotter </a:t>
            </a:r>
          </a:p>
        </p:txBody>
      </p:sp>
      <p:sp>
        <p:nvSpPr>
          <p:cNvPr id="4" name="Plassholder for lysbildenummer 3"/>
          <p:cNvSpPr>
            <a:spLocks noGrp="1"/>
          </p:cNvSpPr>
          <p:nvPr>
            <p:ph type="sldNum" sz="quarter" idx="10"/>
          </p:nvPr>
        </p:nvSpPr>
        <p:spPr/>
        <p:txBody>
          <a:bodyPr/>
          <a:lstStyle/>
          <a:p>
            <a:fld id="{89E3BDFF-190F-48BB-BC80-5A1FCE3EFCE0}" type="slidenum">
              <a:rPr lang="nb-NO" smtClean="0"/>
              <a:t>8</a:t>
            </a:fld>
            <a:endParaRPr lang="nb-NO"/>
          </a:p>
        </p:txBody>
      </p:sp>
    </p:spTree>
    <p:extLst>
      <p:ext uri="{BB962C8B-B14F-4D97-AF65-F5344CB8AC3E}">
        <p14:creationId xmlns:p14="http://schemas.microsoft.com/office/powerpoint/2010/main" val="511089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Lagres minst 45-50 cm høyt opp fra gulv</a:t>
            </a:r>
          </a:p>
          <a:p>
            <a:r>
              <a:rPr lang="nb-NO" dirty="0"/>
              <a:t>Rotter</a:t>
            </a:r>
            <a:r>
              <a:rPr lang="nb-NO" baseline="0" dirty="0"/>
              <a:t> kan løfte 1,2 kg</a:t>
            </a:r>
            <a:endParaRPr lang="nb-NO" dirty="0"/>
          </a:p>
        </p:txBody>
      </p:sp>
      <p:sp>
        <p:nvSpPr>
          <p:cNvPr id="4" name="Plassholder for lysbildenummer 3"/>
          <p:cNvSpPr>
            <a:spLocks noGrp="1"/>
          </p:cNvSpPr>
          <p:nvPr>
            <p:ph type="sldNum" sz="quarter" idx="10"/>
          </p:nvPr>
        </p:nvSpPr>
        <p:spPr/>
        <p:txBody>
          <a:bodyPr/>
          <a:lstStyle/>
          <a:p>
            <a:fld id="{89E3BDFF-190F-48BB-BC80-5A1FCE3EFCE0}" type="slidenum">
              <a:rPr lang="nb-NO" smtClean="0"/>
              <a:t>9</a:t>
            </a:fld>
            <a:endParaRPr lang="nb-NO"/>
          </a:p>
        </p:txBody>
      </p:sp>
    </p:spTree>
    <p:extLst>
      <p:ext uri="{BB962C8B-B14F-4D97-AF65-F5344CB8AC3E}">
        <p14:creationId xmlns:p14="http://schemas.microsoft.com/office/powerpoint/2010/main" val="2498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eksempel fra USA  på en rottebestands utvikling over tid. De første årene bekjempet man med gift. Bestanden svinger når gift benyttes fordi enkelte dyr vil spise gift og dø – men ikke </a:t>
            </a:r>
            <a:r>
              <a:rPr lang="nb-NO" dirty="0" err="1"/>
              <a:t>alle!Effekten</a:t>
            </a:r>
            <a:r>
              <a:rPr lang="nb-NO" dirty="0"/>
              <a:t> av sanitasjon er mye større enn effekten av gift alene. </a:t>
            </a:r>
          </a:p>
          <a:p>
            <a:r>
              <a:rPr lang="nb-NO" dirty="0"/>
              <a:t>Rød pil viser økning i antall rotter. Årsaken var at søppeltømmere streiket og at rottene dermed fikk rikelig tilgang på mat.</a:t>
            </a:r>
          </a:p>
        </p:txBody>
      </p:sp>
      <p:sp>
        <p:nvSpPr>
          <p:cNvPr id="4" name="Plassholder for lysbildenummer 3"/>
          <p:cNvSpPr>
            <a:spLocks noGrp="1"/>
          </p:cNvSpPr>
          <p:nvPr>
            <p:ph type="sldNum" sz="quarter" idx="5"/>
          </p:nvPr>
        </p:nvSpPr>
        <p:spPr/>
        <p:txBody>
          <a:bodyPr/>
          <a:lstStyle/>
          <a:p>
            <a:fld id="{89E3BDFF-190F-48BB-BC80-5A1FCE3EFCE0}" type="slidenum">
              <a:rPr lang="nb-NO" smtClean="0"/>
              <a:t>10</a:t>
            </a:fld>
            <a:endParaRPr lang="nb-NO"/>
          </a:p>
        </p:txBody>
      </p:sp>
    </p:spTree>
    <p:extLst>
      <p:ext uri="{BB962C8B-B14F-4D97-AF65-F5344CB8AC3E}">
        <p14:creationId xmlns:p14="http://schemas.microsoft.com/office/powerpoint/2010/main" val="306909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E5F041F2-29B3-4558-8D28-E887289849DC}"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3766604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5F041F2-29B3-4558-8D28-E887289849DC}"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212112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5F041F2-29B3-4558-8D28-E887289849DC}"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3042900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5F041F2-29B3-4558-8D28-E887289849DC}"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180306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E5F041F2-29B3-4558-8D28-E887289849DC}"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265378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E5F041F2-29B3-4558-8D28-E887289849DC}"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867555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E5F041F2-29B3-4558-8D28-E887289849DC}" type="datetimeFigureOut">
              <a:rPr lang="nb-NO" smtClean="0"/>
              <a:t>30.04.2026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89945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E5F041F2-29B3-4558-8D28-E887289849DC}" type="datetimeFigureOut">
              <a:rPr lang="nb-NO" smtClean="0"/>
              <a:t>30.04.2026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201268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E5F041F2-29B3-4558-8D28-E887289849DC}" type="datetimeFigureOut">
              <a:rPr lang="nb-NO" smtClean="0"/>
              <a:t>30.04.2026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229387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E5F041F2-29B3-4558-8D28-E887289849DC}"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339582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E5F041F2-29B3-4558-8D28-E887289849DC}"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318CF02-5A3F-4031-B8E6-DA5E49AC6691}" type="slidenum">
              <a:rPr lang="nb-NO" smtClean="0"/>
              <a:t>‹#›</a:t>
            </a:fld>
            <a:endParaRPr lang="nb-NO"/>
          </a:p>
        </p:txBody>
      </p:sp>
    </p:spTree>
    <p:extLst>
      <p:ext uri="{BB962C8B-B14F-4D97-AF65-F5344CB8AC3E}">
        <p14:creationId xmlns:p14="http://schemas.microsoft.com/office/powerpoint/2010/main" val="30288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041F2-29B3-4558-8D28-E887289849DC}" type="datetimeFigureOut">
              <a:rPr lang="nb-NO" smtClean="0"/>
              <a:t>30.04.2026</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8CF02-5A3F-4031-B8E6-DA5E49AC6691}" type="slidenum">
              <a:rPr lang="nb-NO" smtClean="0"/>
              <a:t>‹#›</a:t>
            </a:fld>
            <a:endParaRPr lang="nb-NO"/>
          </a:p>
        </p:txBody>
      </p:sp>
    </p:spTree>
    <p:extLst>
      <p:ext uri="{BB962C8B-B14F-4D97-AF65-F5344CB8AC3E}">
        <p14:creationId xmlns:p14="http://schemas.microsoft.com/office/powerpoint/2010/main" val="875764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pn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23999" y="111711"/>
            <a:ext cx="9144000" cy="2387600"/>
          </a:xfrm>
        </p:spPr>
        <p:txBody>
          <a:bodyPr>
            <a:normAutofit/>
          </a:bodyPr>
          <a:lstStyle/>
          <a:p>
            <a:r>
              <a:rPr lang="nb-NO" sz="4800" b="1" dirty="0">
                <a:latin typeface="Arial" panose="020B0604020202020204" pitchFamily="34" charset="0"/>
                <a:cs typeface="Arial" panose="020B0604020202020204" pitchFamily="34" charset="0"/>
              </a:rPr>
              <a:t>Forebygging mot gnagere</a:t>
            </a:r>
            <a:br>
              <a:rPr lang="nb-NO" dirty="0"/>
            </a:br>
            <a:endParaRPr lang="nb-NO" dirty="0"/>
          </a:p>
        </p:txBody>
      </p:sp>
      <p:pic>
        <p:nvPicPr>
          <p:cNvPr id="5" name="Bilde 4"/>
          <p:cNvPicPr>
            <a:picLocks noChangeAspect="1"/>
          </p:cNvPicPr>
          <p:nvPr/>
        </p:nvPicPr>
        <p:blipFill>
          <a:blip r:embed="rId2"/>
          <a:stretch>
            <a:fillRect/>
          </a:stretch>
        </p:blipFill>
        <p:spPr>
          <a:xfrm>
            <a:off x="4811211" y="2380775"/>
            <a:ext cx="2569576" cy="2678590"/>
          </a:xfrm>
          <a:prstGeom prst="rect">
            <a:avLst/>
          </a:prstGeom>
        </p:spPr>
      </p:pic>
      <p:pic>
        <p:nvPicPr>
          <p:cNvPr id="6" name="Bilde 5"/>
          <p:cNvPicPr>
            <a:picLocks noChangeAspect="1"/>
          </p:cNvPicPr>
          <p:nvPr/>
        </p:nvPicPr>
        <p:blipFill>
          <a:blip r:embed="rId3"/>
          <a:stretch>
            <a:fillRect/>
          </a:stretch>
        </p:blipFill>
        <p:spPr>
          <a:xfrm>
            <a:off x="1381332" y="2356118"/>
            <a:ext cx="2220162" cy="2568422"/>
          </a:xfrm>
          <a:prstGeom prst="rect">
            <a:avLst/>
          </a:prstGeom>
        </p:spPr>
      </p:pic>
      <p:pic>
        <p:nvPicPr>
          <p:cNvPr id="3" name="Bilde 2"/>
          <p:cNvPicPr>
            <a:picLocks noChangeAspect="1"/>
          </p:cNvPicPr>
          <p:nvPr/>
        </p:nvPicPr>
        <p:blipFill>
          <a:blip r:embed="rId4"/>
          <a:stretch>
            <a:fillRect/>
          </a:stretch>
        </p:blipFill>
        <p:spPr>
          <a:xfrm>
            <a:off x="7548974" y="2934885"/>
            <a:ext cx="3401863" cy="1871634"/>
          </a:xfrm>
          <a:prstGeom prst="rect">
            <a:avLst/>
          </a:prstGeom>
        </p:spPr>
      </p:pic>
      <p:sp>
        <p:nvSpPr>
          <p:cNvPr id="7" name="Forbudt-skilt 6"/>
          <p:cNvSpPr/>
          <p:nvPr/>
        </p:nvSpPr>
        <p:spPr>
          <a:xfrm>
            <a:off x="8403552" y="2744088"/>
            <a:ext cx="1692706" cy="1619009"/>
          </a:xfrm>
          <a:prstGeom prst="noSmoking">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Tree>
    <p:extLst>
      <p:ext uri="{BB962C8B-B14F-4D97-AF65-F5344CB8AC3E}">
        <p14:creationId xmlns:p14="http://schemas.microsoft.com/office/powerpoint/2010/main" val="382387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1" name="Flowchart: Document 2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A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tel 10"/>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u="sng" kern="1200">
                <a:solidFill>
                  <a:srgbClr val="FFFFFF"/>
                </a:solidFill>
                <a:latin typeface="+mj-lt"/>
                <a:ea typeface="+mj-ea"/>
                <a:cs typeface="+mj-cs"/>
              </a:rPr>
              <a:t>Sanitasjon</a:t>
            </a:r>
            <a:endParaRPr lang="en-US" sz="3200" kern="1200">
              <a:solidFill>
                <a:srgbClr val="FFFFFF"/>
              </a:solidFill>
              <a:latin typeface="+mj-lt"/>
              <a:ea typeface="+mj-ea"/>
              <a:cs typeface="+mj-cs"/>
            </a:endParaRPr>
          </a:p>
        </p:txBody>
      </p:sp>
      <p:pic>
        <p:nvPicPr>
          <p:cNvPr id="6" name="Bilde 5">
            <a:extLst>
              <a:ext uri="{FF2B5EF4-FFF2-40B4-BE49-F238E27FC236}">
                <a16:creationId xmlns:a16="http://schemas.microsoft.com/office/drawing/2014/main" id="{60CE27D0-CDB9-46D9-BDBC-7946C32EBE18}"/>
              </a:ext>
            </a:extLst>
          </p:cNvPr>
          <p:cNvPicPr>
            <a:picLocks noChangeAspect="1"/>
          </p:cNvPicPr>
          <p:nvPr/>
        </p:nvPicPr>
        <p:blipFill>
          <a:blip r:embed="rId3"/>
          <a:stretch>
            <a:fillRect/>
          </a:stretch>
        </p:blipFill>
        <p:spPr>
          <a:xfrm>
            <a:off x="4206288" y="-89541"/>
            <a:ext cx="7347537" cy="5418807"/>
          </a:xfrm>
          <a:prstGeom prst="rect">
            <a:avLst/>
          </a:prstGeom>
        </p:spPr>
      </p:pic>
      <p:sp>
        <p:nvSpPr>
          <p:cNvPr id="2" name="Pil: høyre 1">
            <a:extLst>
              <a:ext uri="{FF2B5EF4-FFF2-40B4-BE49-F238E27FC236}">
                <a16:creationId xmlns:a16="http://schemas.microsoft.com/office/drawing/2014/main" id="{F1FA4FBD-4AD8-45EA-A275-D6E46A8AD81C}"/>
              </a:ext>
            </a:extLst>
          </p:cNvPr>
          <p:cNvSpPr/>
          <p:nvPr/>
        </p:nvSpPr>
        <p:spPr>
          <a:xfrm rot="10800000">
            <a:off x="9839324" y="2519849"/>
            <a:ext cx="1838325" cy="2000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llipse 2">
            <a:extLst>
              <a:ext uri="{FF2B5EF4-FFF2-40B4-BE49-F238E27FC236}">
                <a16:creationId xmlns:a16="http://schemas.microsoft.com/office/drawing/2014/main" id="{EC7075BC-E912-4330-B6EE-D5E707EB5D64}"/>
              </a:ext>
            </a:extLst>
          </p:cNvPr>
          <p:cNvSpPr/>
          <p:nvPr/>
        </p:nvSpPr>
        <p:spPr>
          <a:xfrm>
            <a:off x="5077326" y="406066"/>
            <a:ext cx="745958" cy="368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e 6">
            <a:extLst>
              <a:ext uri="{FF2B5EF4-FFF2-40B4-BE49-F238E27FC236}">
                <a16:creationId xmlns:a16="http://schemas.microsoft.com/office/drawing/2014/main" id="{2FCB857E-8E02-46B0-B2B0-D904B7A92914}"/>
              </a:ext>
            </a:extLst>
          </p:cNvPr>
          <p:cNvSpPr/>
          <p:nvPr/>
        </p:nvSpPr>
        <p:spPr>
          <a:xfrm>
            <a:off x="7444537" y="406066"/>
            <a:ext cx="745958" cy="368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e 7">
            <a:extLst>
              <a:ext uri="{FF2B5EF4-FFF2-40B4-BE49-F238E27FC236}">
                <a16:creationId xmlns:a16="http://schemas.microsoft.com/office/drawing/2014/main" id="{14438EAA-C947-4140-86B2-23ADD2B6653D}"/>
              </a:ext>
            </a:extLst>
          </p:cNvPr>
          <p:cNvSpPr/>
          <p:nvPr/>
        </p:nvSpPr>
        <p:spPr>
          <a:xfrm>
            <a:off x="6378491" y="406066"/>
            <a:ext cx="745958" cy="368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a:extLst>
              <a:ext uri="{FF2B5EF4-FFF2-40B4-BE49-F238E27FC236}">
                <a16:creationId xmlns:a16="http://schemas.microsoft.com/office/drawing/2014/main" id="{D050AE80-D550-4D14-84DC-5F6EED768E5E}"/>
              </a:ext>
            </a:extLst>
          </p:cNvPr>
          <p:cNvSpPr/>
          <p:nvPr/>
        </p:nvSpPr>
        <p:spPr>
          <a:xfrm>
            <a:off x="8060156" y="663241"/>
            <a:ext cx="745958" cy="368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9">
            <a:extLst>
              <a:ext uri="{FF2B5EF4-FFF2-40B4-BE49-F238E27FC236}">
                <a16:creationId xmlns:a16="http://schemas.microsoft.com/office/drawing/2014/main" id="{5B0D0C13-954A-4826-8363-4517CB56CABD}"/>
              </a:ext>
            </a:extLst>
          </p:cNvPr>
          <p:cNvSpPr/>
          <p:nvPr/>
        </p:nvSpPr>
        <p:spPr>
          <a:xfrm>
            <a:off x="8492038" y="860730"/>
            <a:ext cx="2266449" cy="668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Sylinder 3">
            <a:extLst>
              <a:ext uri="{FF2B5EF4-FFF2-40B4-BE49-F238E27FC236}">
                <a16:creationId xmlns:a16="http://schemas.microsoft.com/office/drawing/2014/main" id="{23F25AF1-F007-4379-8E4E-29182DBA8FC7}"/>
              </a:ext>
            </a:extLst>
          </p:cNvPr>
          <p:cNvSpPr txBox="1"/>
          <p:nvPr/>
        </p:nvSpPr>
        <p:spPr>
          <a:xfrm>
            <a:off x="9625262" y="2109673"/>
            <a:ext cx="2457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Søppeltømmere streiker</a:t>
            </a:r>
          </a:p>
        </p:txBody>
      </p:sp>
    </p:spTree>
    <p:extLst>
      <p:ext uri="{BB962C8B-B14F-4D97-AF65-F5344CB8AC3E}">
        <p14:creationId xmlns:p14="http://schemas.microsoft.com/office/powerpoint/2010/main" val="198148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0"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Sikring</a:t>
            </a:r>
          </a:p>
        </p:txBody>
      </p:sp>
      <p:sp>
        <p:nvSpPr>
          <p:cNvPr id="12" name="Plassholder for innhold 11"/>
          <p:cNvSpPr>
            <a:spLocks noGrp="1"/>
          </p:cNvSpPr>
          <p:nvPr>
            <p:ph sz="half" idx="1"/>
          </p:nvPr>
        </p:nvSpPr>
        <p:spPr>
          <a:xfrm>
            <a:off x="838200" y="1825624"/>
            <a:ext cx="9726976" cy="4806669"/>
          </a:xfrm>
        </p:spPr>
        <p:txBody>
          <a:bodyPr>
            <a:normAutofit/>
          </a:bodyPr>
          <a:lstStyle/>
          <a:p>
            <a:pPr marL="342900" lvl="0" indent="-342900" fontAlgn="base">
              <a:lnSpc>
                <a:spcPct val="80000"/>
              </a:lnSpc>
              <a:spcBef>
                <a:spcPct val="20000"/>
              </a:spcBef>
              <a:spcAft>
                <a:spcPct val="0"/>
              </a:spcAft>
              <a:buFontTx/>
              <a:buChar char="•"/>
            </a:pPr>
            <a:r>
              <a:rPr kumimoji="0" lang="nb-NO" altLang="nb-NO" sz="2400" b="0" i="0" u="none" strike="noStrike" kern="0" cap="none" spc="0" normalizeH="0" baseline="0" noProof="0" dirty="0">
                <a:ln>
                  <a:noFill/>
                </a:ln>
                <a:effectLst/>
                <a:uLnTx/>
                <a:uFillTx/>
                <a:latin typeface="Arial"/>
              </a:rPr>
              <a:t>Hindre dyr i å komme inn og spre seg inne i bygninger</a:t>
            </a:r>
          </a:p>
          <a:p>
            <a:pPr marL="342900" lvl="0" indent="-342900" fontAlgn="base">
              <a:lnSpc>
                <a:spcPct val="80000"/>
              </a:lnSpc>
              <a:spcBef>
                <a:spcPct val="20000"/>
              </a:spcBef>
              <a:spcAft>
                <a:spcPct val="0"/>
              </a:spcAft>
              <a:buFontTx/>
              <a:buChar char="•"/>
            </a:pPr>
            <a:r>
              <a:rPr lang="nb-NO" altLang="nb-NO" sz="2400" kern="0" dirty="0">
                <a:latin typeface="Arial"/>
              </a:rPr>
              <a:t>Bruk materialer som gnagere ikke kommer seg gjennom</a:t>
            </a:r>
          </a:p>
          <a:p>
            <a:pPr marL="342900" lvl="0" indent="-342900" fontAlgn="base">
              <a:lnSpc>
                <a:spcPct val="80000"/>
              </a:lnSpc>
              <a:spcBef>
                <a:spcPct val="20000"/>
              </a:spcBef>
              <a:spcAft>
                <a:spcPct val="0"/>
              </a:spcAft>
              <a:buFontTx/>
              <a:buChar char="•"/>
            </a:pPr>
            <a:r>
              <a:rPr kumimoji="0" lang="nb-NO" altLang="nb-NO" sz="2400" b="0" i="0" u="none" strike="noStrike" kern="0" cap="none" spc="0" normalizeH="0" baseline="0" noProof="0" dirty="0">
                <a:ln>
                  <a:noFill/>
                </a:ln>
                <a:effectLst/>
                <a:uLnTx/>
                <a:uFillTx/>
                <a:latin typeface="Arial"/>
              </a:rPr>
              <a:t>Sjekk at sikringen er intakt minst én gang pr </a:t>
            </a:r>
            <a:r>
              <a:rPr kumimoji="0" lang="nb-NO" altLang="nb-NO" sz="2400" b="0" i="0" u="none" strike="noStrike" kern="0" cap="none" spc="0" normalizeH="0" baseline="0" noProof="0" dirty="0" err="1">
                <a:ln>
                  <a:noFill/>
                </a:ln>
                <a:effectLst/>
                <a:uLnTx/>
                <a:uFillTx/>
                <a:latin typeface="Arial"/>
              </a:rPr>
              <a:t>mnd</a:t>
            </a:r>
            <a:r>
              <a:rPr kumimoji="0" lang="nb-NO" altLang="nb-NO" sz="2400" b="0" i="0" u="none" strike="noStrike" kern="0" cap="none" spc="0" normalizeH="0" baseline="0" noProof="0" dirty="0">
                <a:ln>
                  <a:noFill/>
                </a:ln>
                <a:effectLst/>
                <a:uLnTx/>
                <a:uFillTx/>
                <a:latin typeface="Arial"/>
              </a:rPr>
              <a:t> på utsatte steder</a:t>
            </a:r>
          </a:p>
          <a:p>
            <a:pPr lvl="1" fontAlgn="base">
              <a:lnSpc>
                <a:spcPct val="8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effectLst/>
                <a:uLnTx/>
                <a:uFillTx/>
                <a:latin typeface="Arial"/>
              </a:rPr>
              <a:t>Tettepasta mot gnagere</a:t>
            </a:r>
          </a:p>
          <a:p>
            <a:pPr lvl="1" fontAlgn="base">
              <a:lnSpc>
                <a:spcPct val="80000"/>
              </a:lnSpc>
              <a:spcBef>
                <a:spcPct val="20000"/>
              </a:spcBef>
              <a:spcAft>
                <a:spcPct val="0"/>
              </a:spcAft>
              <a:buFont typeface="Wingdings" panose="05000000000000000000" pitchFamily="2" charset="2"/>
              <a:buChar char="Ø"/>
            </a:pPr>
            <a:r>
              <a:rPr lang="nb-NO" altLang="nb-NO" sz="2000" kern="0" dirty="0">
                <a:latin typeface="Arial"/>
              </a:rPr>
              <a:t>Sement med metallnetting</a:t>
            </a:r>
          </a:p>
          <a:p>
            <a:pPr lvl="1" fontAlgn="base">
              <a:lnSpc>
                <a:spcPct val="8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effectLst/>
                <a:uLnTx/>
                <a:uFillTx/>
                <a:latin typeface="Arial"/>
              </a:rPr>
              <a:t>Metallplater/metallgitter</a:t>
            </a:r>
          </a:p>
          <a:p>
            <a:pPr lvl="1" fontAlgn="base">
              <a:lnSpc>
                <a:spcPct val="80000"/>
              </a:lnSpc>
              <a:spcBef>
                <a:spcPct val="20000"/>
              </a:spcBef>
              <a:spcAft>
                <a:spcPct val="0"/>
              </a:spcAft>
              <a:buFont typeface="Wingdings" panose="05000000000000000000" pitchFamily="2" charset="2"/>
              <a:buChar char="Ø"/>
            </a:pPr>
            <a:r>
              <a:rPr lang="nb-NO" altLang="nb-NO" sz="2000" kern="0" dirty="0">
                <a:latin typeface="Arial"/>
              </a:rPr>
              <a:t>Børster/lister under porter og dører</a:t>
            </a:r>
          </a:p>
          <a:p>
            <a:pPr lvl="1" fontAlgn="base">
              <a:lnSpc>
                <a:spcPct val="8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effectLst/>
                <a:uLnTx/>
                <a:uFillTx/>
                <a:latin typeface="Arial"/>
              </a:rPr>
              <a:t>Stålull</a:t>
            </a:r>
            <a:endParaRPr lang="nb-NO" altLang="nb-NO" sz="2000" kern="0" dirty="0">
              <a:latin typeface="Arial"/>
            </a:endParaRPr>
          </a:p>
          <a:p>
            <a:pPr lvl="1" fontAlgn="base">
              <a:lnSpc>
                <a:spcPct val="80000"/>
              </a:lnSpc>
              <a:spcBef>
                <a:spcPct val="20000"/>
              </a:spcBef>
              <a:spcAft>
                <a:spcPct val="0"/>
              </a:spcAft>
              <a:buFont typeface="Wingdings" panose="05000000000000000000" pitchFamily="2" charset="2"/>
              <a:buChar char="Ø"/>
            </a:pPr>
            <a:r>
              <a:rPr lang="nb-NO" altLang="nb-NO" sz="2000" kern="0" dirty="0">
                <a:latin typeface="Arial"/>
              </a:rPr>
              <a:t>Muse- og rottebørster av metall og nylon</a:t>
            </a:r>
          </a:p>
          <a:p>
            <a:pPr lvl="1" fontAlgn="base">
              <a:lnSpc>
                <a:spcPct val="80000"/>
              </a:lnSpc>
              <a:spcBef>
                <a:spcPct val="20000"/>
              </a:spcBef>
              <a:spcAft>
                <a:spcPct val="0"/>
              </a:spcAft>
              <a:buFont typeface="Wingdings" panose="05000000000000000000" pitchFamily="2" charset="2"/>
              <a:buChar char="Ø"/>
            </a:pPr>
            <a:r>
              <a:rPr lang="nb-NO" altLang="nb-NO" sz="2000" kern="0" dirty="0">
                <a:latin typeface="Arial"/>
              </a:rPr>
              <a:t>Musebånd av metall</a:t>
            </a:r>
          </a:p>
          <a:p>
            <a:pPr lvl="1" fontAlgn="base">
              <a:lnSpc>
                <a:spcPct val="8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effectLst/>
                <a:uLnTx/>
                <a:uFillTx/>
                <a:latin typeface="Arial"/>
              </a:rPr>
              <a:t>Metallsluk som er festet</a:t>
            </a:r>
            <a:endParaRPr lang="nb-NO" altLang="nb-NO" sz="2000" kern="0" dirty="0">
              <a:latin typeface="Arial"/>
            </a:endParaRPr>
          </a:p>
          <a:p>
            <a:pPr lvl="1" fontAlgn="base">
              <a:lnSpc>
                <a:spcPct val="8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effectLst/>
                <a:uLnTx/>
                <a:uFillTx/>
                <a:latin typeface="Arial"/>
              </a:rPr>
              <a:t>Våndgjerder</a:t>
            </a:r>
            <a:endParaRPr lang="nb-NO" altLang="nb-NO" sz="2000" kern="0" dirty="0">
              <a:latin typeface="Arial"/>
            </a:endParaRPr>
          </a:p>
          <a:p>
            <a:pPr lvl="1" fontAlgn="base">
              <a:lnSpc>
                <a:spcPct val="8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effectLst/>
                <a:uLnTx/>
                <a:uFillTx/>
                <a:latin typeface="Arial"/>
              </a:rPr>
              <a:t>Rørsikring</a:t>
            </a:r>
          </a:p>
          <a:p>
            <a:pPr lvl="1" fontAlgn="base">
              <a:lnSpc>
                <a:spcPct val="80000"/>
              </a:lnSpc>
              <a:spcBef>
                <a:spcPct val="20000"/>
              </a:spcBef>
              <a:spcAft>
                <a:spcPct val="0"/>
              </a:spcAft>
              <a:buFont typeface="Wingdings" panose="05000000000000000000" pitchFamily="2" charset="2"/>
              <a:buChar char="Ø"/>
            </a:pPr>
            <a:r>
              <a:rPr lang="nb-NO" altLang="nb-NO" sz="2000" kern="0" dirty="0">
                <a:latin typeface="Arial"/>
              </a:rPr>
              <a:t>Tausikring</a:t>
            </a:r>
          </a:p>
          <a:p>
            <a:pPr lvl="1" fontAlgn="base">
              <a:lnSpc>
                <a:spcPct val="80000"/>
              </a:lnSpc>
              <a:spcBef>
                <a:spcPct val="20000"/>
              </a:spcBef>
              <a:spcAft>
                <a:spcPct val="0"/>
              </a:spcAft>
              <a:buFont typeface="Wingdings" panose="05000000000000000000" pitchFamily="2" charset="2"/>
              <a:buChar char="Ø"/>
            </a:pPr>
            <a:r>
              <a:rPr lang="nb-NO" altLang="nb-NO" sz="2000" kern="0" dirty="0">
                <a:latin typeface="Arial"/>
              </a:rPr>
              <a:t>Sikring ved bruk av strøm</a:t>
            </a:r>
            <a:endParaRPr kumimoji="0" lang="nb-NO" altLang="nb-NO" sz="2000" b="0" i="0" u="none" strike="noStrike" kern="0" cap="none" spc="0" normalizeH="0" baseline="0" noProof="0" dirty="0">
              <a:ln>
                <a:noFill/>
              </a:ln>
              <a:effectLst/>
              <a:uLnTx/>
              <a:uFillTx/>
              <a:latin typeface="Arial"/>
            </a:endParaRPr>
          </a:p>
          <a:p>
            <a:endParaRPr lang="nb-NO" dirty="0"/>
          </a:p>
        </p:txBody>
      </p:sp>
      <p:pic>
        <p:nvPicPr>
          <p:cNvPr id="2" name="Bilde 1"/>
          <p:cNvPicPr>
            <a:picLocks noChangeAspect="1"/>
          </p:cNvPicPr>
          <p:nvPr/>
        </p:nvPicPr>
        <p:blipFill>
          <a:blip r:embed="rId3"/>
          <a:stretch>
            <a:fillRect/>
          </a:stretch>
        </p:blipFill>
        <p:spPr>
          <a:xfrm>
            <a:off x="9101978" y="671000"/>
            <a:ext cx="2586542" cy="1715739"/>
          </a:xfrm>
          <a:prstGeom prst="rect">
            <a:avLst/>
          </a:prstGeom>
        </p:spPr>
      </p:pic>
      <p:pic>
        <p:nvPicPr>
          <p:cNvPr id="3" name="Bilde 2"/>
          <p:cNvPicPr>
            <a:picLocks noChangeAspect="1"/>
          </p:cNvPicPr>
          <p:nvPr/>
        </p:nvPicPr>
        <p:blipFill>
          <a:blip r:embed="rId4"/>
          <a:stretch>
            <a:fillRect/>
          </a:stretch>
        </p:blipFill>
        <p:spPr>
          <a:xfrm>
            <a:off x="8176486" y="4228958"/>
            <a:ext cx="3759792" cy="1827024"/>
          </a:xfrm>
          <a:prstGeom prst="rect">
            <a:avLst/>
          </a:prstGeom>
        </p:spPr>
      </p:pic>
    </p:spTree>
    <p:extLst>
      <p:ext uri="{BB962C8B-B14F-4D97-AF65-F5344CB8AC3E}">
        <p14:creationId xmlns:p14="http://schemas.microsoft.com/office/powerpoint/2010/main" val="362451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A6B5-F2FC-E31D-B2CB-37DB1989481B}"/>
            </a:ext>
          </a:extLst>
        </p:cNvPr>
        <p:cNvGrpSpPr/>
        <p:nvPr/>
      </p:nvGrpSpPr>
      <p:grpSpPr>
        <a:xfrm>
          <a:off x="0" y="0"/>
          <a:ext cx="0" cy="0"/>
          <a:chOff x="0" y="0"/>
          <a:chExt cx="0" cy="0"/>
        </a:xfrm>
      </p:grpSpPr>
      <p:sp>
        <p:nvSpPr>
          <p:cNvPr id="11" name="Tittel 10">
            <a:extLst>
              <a:ext uri="{FF2B5EF4-FFF2-40B4-BE49-F238E27FC236}">
                <a16:creationId xmlns:a16="http://schemas.microsoft.com/office/drawing/2014/main" id="{35730BC6-3C94-6E62-D149-D50169AE2B50}"/>
              </a:ext>
            </a:extLst>
          </p:cNvPr>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Sikring</a:t>
            </a:r>
          </a:p>
        </p:txBody>
      </p:sp>
      <p:sp>
        <p:nvSpPr>
          <p:cNvPr id="12" name="Plassholder for innhold 11">
            <a:extLst>
              <a:ext uri="{FF2B5EF4-FFF2-40B4-BE49-F238E27FC236}">
                <a16:creationId xmlns:a16="http://schemas.microsoft.com/office/drawing/2014/main" id="{EB80644F-C5C8-8470-FC49-DC05BE7C9767}"/>
              </a:ext>
            </a:extLst>
          </p:cNvPr>
          <p:cNvSpPr>
            <a:spLocks noGrp="1"/>
          </p:cNvSpPr>
          <p:nvPr>
            <p:ph sz="half" idx="1"/>
          </p:nvPr>
        </p:nvSpPr>
        <p:spPr>
          <a:xfrm>
            <a:off x="838200" y="1825624"/>
            <a:ext cx="9726976" cy="4806669"/>
          </a:xfrm>
        </p:spPr>
        <p:txBody>
          <a:bodyPr>
            <a:normAutofit/>
          </a:bodyPr>
          <a:lstStyle/>
          <a:p>
            <a:pPr marL="342900" lvl="0" indent="-342900" fontAlgn="base">
              <a:lnSpc>
                <a:spcPct val="80000"/>
              </a:lnSpc>
              <a:spcBef>
                <a:spcPct val="20000"/>
              </a:spcBef>
              <a:spcAft>
                <a:spcPct val="0"/>
              </a:spcAft>
              <a:buFontTx/>
              <a:buChar char="•"/>
            </a:pPr>
            <a:r>
              <a:rPr kumimoji="0" lang="nb-NO" altLang="nb-NO" sz="2400" b="0" i="0" u="none" strike="noStrike" kern="0" cap="none" spc="0" normalizeH="0" baseline="0" noProof="0" dirty="0">
                <a:ln>
                  <a:noFill/>
                </a:ln>
                <a:effectLst/>
                <a:uLnTx/>
                <a:uFillTx/>
                <a:latin typeface="Arial"/>
              </a:rPr>
              <a:t>Mus: 5-6 mm </a:t>
            </a:r>
          </a:p>
          <a:p>
            <a:pPr marL="342900" lvl="0" indent="-342900" fontAlgn="base">
              <a:lnSpc>
                <a:spcPct val="80000"/>
              </a:lnSpc>
              <a:spcBef>
                <a:spcPct val="20000"/>
              </a:spcBef>
              <a:spcAft>
                <a:spcPct val="0"/>
              </a:spcAft>
              <a:buFontTx/>
              <a:buChar char="•"/>
            </a:pPr>
            <a:r>
              <a:rPr lang="nb-NO" altLang="nb-NO" sz="2400" kern="0" dirty="0">
                <a:latin typeface="Arial"/>
              </a:rPr>
              <a:t>Rotter: 12 mm</a:t>
            </a:r>
          </a:p>
          <a:p>
            <a:pPr marL="800100" lvl="1" indent="-342900" fontAlgn="base">
              <a:lnSpc>
                <a:spcPct val="80000"/>
              </a:lnSpc>
              <a:spcBef>
                <a:spcPct val="20000"/>
              </a:spcBef>
              <a:spcAft>
                <a:spcPct val="0"/>
              </a:spcAft>
              <a:buFontTx/>
              <a:buChar char="•"/>
            </a:pPr>
            <a:r>
              <a:rPr kumimoji="0" lang="nb-NO" altLang="nb-NO" sz="1800" b="0" i="0" u="none" strike="noStrike" kern="0" cap="none" spc="0" normalizeH="0" baseline="0" noProof="0" dirty="0">
                <a:ln>
                  <a:noFill/>
                </a:ln>
                <a:effectLst/>
                <a:uLnTx/>
                <a:uFillTx/>
                <a:latin typeface="Arial"/>
              </a:rPr>
              <a:t>(røyskatt 12 mm)</a:t>
            </a:r>
          </a:p>
          <a:p>
            <a:pPr marL="800100" lvl="1" indent="-342900" fontAlgn="base">
              <a:lnSpc>
                <a:spcPct val="80000"/>
              </a:lnSpc>
              <a:spcBef>
                <a:spcPct val="20000"/>
              </a:spcBef>
              <a:spcAft>
                <a:spcPct val="0"/>
              </a:spcAft>
              <a:buFontTx/>
              <a:buChar char="•"/>
            </a:pPr>
            <a:r>
              <a:rPr lang="nb-NO" altLang="nb-NO" sz="1800" kern="0" dirty="0">
                <a:latin typeface="Arial"/>
              </a:rPr>
              <a:t>(mink 25 mm)</a:t>
            </a:r>
          </a:p>
          <a:p>
            <a:pPr marL="800100" lvl="1" indent="-342900" fontAlgn="base">
              <a:lnSpc>
                <a:spcPct val="80000"/>
              </a:lnSpc>
              <a:spcBef>
                <a:spcPct val="20000"/>
              </a:spcBef>
              <a:spcAft>
                <a:spcPct val="0"/>
              </a:spcAft>
              <a:buFontTx/>
              <a:buChar char="•"/>
            </a:pPr>
            <a:r>
              <a:rPr kumimoji="0" lang="nb-NO" altLang="nb-NO" sz="1800" b="0" i="0" u="none" strike="noStrike" kern="0" cap="none" spc="0" normalizeH="0" baseline="0" noProof="0" dirty="0">
                <a:ln>
                  <a:noFill/>
                </a:ln>
                <a:effectLst/>
                <a:uLnTx/>
                <a:uFillTx/>
                <a:latin typeface="Arial"/>
              </a:rPr>
              <a:t>(mår 50 mm)</a:t>
            </a:r>
          </a:p>
          <a:p>
            <a:endParaRPr lang="nb-NO" dirty="0"/>
          </a:p>
        </p:txBody>
      </p:sp>
    </p:spTree>
    <p:extLst>
      <p:ext uri="{BB962C8B-B14F-4D97-AF65-F5344CB8AC3E}">
        <p14:creationId xmlns:p14="http://schemas.microsoft.com/office/powerpoint/2010/main" val="791125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Sikring mot gnagere</a:t>
            </a:r>
          </a:p>
        </p:txBody>
      </p:sp>
      <p:pic>
        <p:nvPicPr>
          <p:cNvPr id="4" name="Plassholder for innhold 3"/>
          <p:cNvPicPr>
            <a:picLocks noGrp="1" noChangeAspect="1"/>
          </p:cNvPicPr>
          <p:nvPr>
            <p:ph sz="half" idx="1"/>
          </p:nvPr>
        </p:nvPicPr>
        <p:blipFill>
          <a:blip r:embed="rId3"/>
          <a:stretch>
            <a:fillRect/>
          </a:stretch>
        </p:blipFill>
        <p:spPr>
          <a:xfrm>
            <a:off x="1194390" y="1856229"/>
            <a:ext cx="3407959" cy="1481456"/>
          </a:xfrm>
          <a:prstGeom prst="rect">
            <a:avLst/>
          </a:prstGeom>
        </p:spPr>
      </p:pic>
      <p:pic>
        <p:nvPicPr>
          <p:cNvPr id="8" name="Plassholder for innhold 7"/>
          <p:cNvPicPr>
            <a:picLocks noGrp="1" noChangeAspect="1"/>
          </p:cNvPicPr>
          <p:nvPr>
            <p:ph sz="half" idx="2"/>
          </p:nvPr>
        </p:nvPicPr>
        <p:blipFill>
          <a:blip r:embed="rId4"/>
          <a:stretch>
            <a:fillRect/>
          </a:stretch>
        </p:blipFill>
        <p:spPr>
          <a:xfrm>
            <a:off x="5709148" y="1903562"/>
            <a:ext cx="2273639" cy="1386790"/>
          </a:xfrm>
          <a:prstGeom prst="rect">
            <a:avLst/>
          </a:prstGeom>
        </p:spPr>
      </p:pic>
      <p:pic>
        <p:nvPicPr>
          <p:cNvPr id="3" name="Bilde 2"/>
          <p:cNvPicPr>
            <a:picLocks noChangeAspect="1"/>
          </p:cNvPicPr>
          <p:nvPr/>
        </p:nvPicPr>
        <p:blipFill>
          <a:blip r:embed="rId5"/>
          <a:stretch>
            <a:fillRect/>
          </a:stretch>
        </p:blipFill>
        <p:spPr>
          <a:xfrm>
            <a:off x="9392108" y="628984"/>
            <a:ext cx="1444877" cy="798645"/>
          </a:xfrm>
          <a:prstGeom prst="rect">
            <a:avLst/>
          </a:prstGeom>
        </p:spPr>
      </p:pic>
      <p:pic>
        <p:nvPicPr>
          <p:cNvPr id="6" name="Bilde 5"/>
          <p:cNvPicPr>
            <a:picLocks noChangeAspect="1"/>
          </p:cNvPicPr>
          <p:nvPr/>
        </p:nvPicPr>
        <p:blipFill>
          <a:blip r:embed="rId6"/>
          <a:stretch>
            <a:fillRect/>
          </a:stretch>
        </p:blipFill>
        <p:spPr>
          <a:xfrm>
            <a:off x="1535972" y="3792615"/>
            <a:ext cx="2389839" cy="1749704"/>
          </a:xfrm>
          <a:prstGeom prst="rect">
            <a:avLst/>
          </a:prstGeom>
        </p:spPr>
      </p:pic>
      <p:pic>
        <p:nvPicPr>
          <p:cNvPr id="14" name="Bilde 13"/>
          <p:cNvPicPr>
            <a:picLocks noChangeAspect="1"/>
          </p:cNvPicPr>
          <p:nvPr/>
        </p:nvPicPr>
        <p:blipFill>
          <a:blip r:embed="rId7"/>
          <a:stretch>
            <a:fillRect/>
          </a:stretch>
        </p:blipFill>
        <p:spPr>
          <a:xfrm>
            <a:off x="5501500" y="3985144"/>
            <a:ext cx="2481287" cy="1682642"/>
          </a:xfrm>
          <a:prstGeom prst="rect">
            <a:avLst/>
          </a:prstGeom>
        </p:spPr>
      </p:pic>
      <p:pic>
        <p:nvPicPr>
          <p:cNvPr id="2" name="Bilde 1"/>
          <p:cNvPicPr>
            <a:picLocks noChangeAspect="1"/>
          </p:cNvPicPr>
          <p:nvPr/>
        </p:nvPicPr>
        <p:blipFill>
          <a:blip r:embed="rId8"/>
          <a:stretch>
            <a:fillRect/>
          </a:stretch>
        </p:blipFill>
        <p:spPr>
          <a:xfrm>
            <a:off x="8536202" y="1547277"/>
            <a:ext cx="2619375" cy="1743075"/>
          </a:xfrm>
          <a:prstGeom prst="rect">
            <a:avLst/>
          </a:prstGeom>
        </p:spPr>
      </p:pic>
      <p:pic>
        <p:nvPicPr>
          <p:cNvPr id="12" name="Bilde 11"/>
          <p:cNvPicPr>
            <a:picLocks noChangeAspect="1"/>
          </p:cNvPicPr>
          <p:nvPr/>
        </p:nvPicPr>
        <p:blipFill>
          <a:blip r:embed="rId9"/>
          <a:stretch>
            <a:fillRect/>
          </a:stretch>
        </p:blipFill>
        <p:spPr>
          <a:xfrm>
            <a:off x="8921354" y="3870402"/>
            <a:ext cx="1867951" cy="1797384"/>
          </a:xfrm>
          <a:prstGeom prst="rect">
            <a:avLst/>
          </a:prstGeom>
        </p:spPr>
      </p:pic>
    </p:spTree>
    <p:extLst>
      <p:ext uri="{BB962C8B-B14F-4D97-AF65-F5344CB8AC3E}">
        <p14:creationId xmlns:p14="http://schemas.microsoft.com/office/powerpoint/2010/main" val="657345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Sikring mot gnagere</a:t>
            </a:r>
          </a:p>
        </p:txBody>
      </p:sp>
      <p:pic>
        <p:nvPicPr>
          <p:cNvPr id="3" name="Bilde 2"/>
          <p:cNvPicPr>
            <a:picLocks noChangeAspect="1"/>
          </p:cNvPicPr>
          <p:nvPr/>
        </p:nvPicPr>
        <p:blipFill>
          <a:blip r:embed="rId3"/>
          <a:stretch>
            <a:fillRect/>
          </a:stretch>
        </p:blipFill>
        <p:spPr>
          <a:xfrm>
            <a:off x="9392108" y="628984"/>
            <a:ext cx="1444877" cy="798645"/>
          </a:xfrm>
          <a:prstGeom prst="rect">
            <a:avLst/>
          </a:prstGeom>
        </p:spPr>
      </p:pic>
      <p:pic>
        <p:nvPicPr>
          <p:cNvPr id="15" name="Picture 10" descr="rottesperrer rø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0669" y="1797153"/>
            <a:ext cx="141446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dårlig tetting av rø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662" y="2112963"/>
            <a:ext cx="20161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våndgjer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4908" y="2205038"/>
            <a:ext cx="21796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rørsikr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908" y="4005263"/>
            <a:ext cx="23907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rørsikring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5878" y="3979863"/>
            <a:ext cx="190023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descr="slu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4385" y="4129719"/>
            <a:ext cx="2552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967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Sikring</a:t>
            </a:r>
          </a:p>
        </p:txBody>
      </p:sp>
      <p:pic>
        <p:nvPicPr>
          <p:cNvPr id="12" name="Plassholder for innhold 11"/>
          <p:cNvPicPr>
            <a:picLocks noGrp="1" noChangeAspect="1"/>
          </p:cNvPicPr>
          <p:nvPr>
            <p:ph sz="half" idx="1"/>
          </p:nvPr>
        </p:nvPicPr>
        <p:blipFill>
          <a:blip r:embed="rId3"/>
          <a:stretch>
            <a:fillRect/>
          </a:stretch>
        </p:blipFill>
        <p:spPr>
          <a:xfrm>
            <a:off x="2304852" y="3964898"/>
            <a:ext cx="2109399" cy="1505843"/>
          </a:xfrm>
          <a:prstGeom prst="rect">
            <a:avLst/>
          </a:prstGeom>
        </p:spPr>
      </p:pic>
      <p:pic>
        <p:nvPicPr>
          <p:cNvPr id="13" name="Bilde 12"/>
          <p:cNvPicPr>
            <a:picLocks noChangeAspect="1"/>
          </p:cNvPicPr>
          <p:nvPr/>
        </p:nvPicPr>
        <p:blipFill>
          <a:blip r:embed="rId4"/>
          <a:stretch>
            <a:fillRect/>
          </a:stretch>
        </p:blipFill>
        <p:spPr>
          <a:xfrm>
            <a:off x="1895430" y="1787109"/>
            <a:ext cx="3143543" cy="2081368"/>
          </a:xfrm>
          <a:prstGeom prst="rect">
            <a:avLst/>
          </a:prstGeom>
        </p:spPr>
      </p:pic>
      <p:pic>
        <p:nvPicPr>
          <p:cNvPr id="4" name="Bilde 3"/>
          <p:cNvPicPr>
            <a:picLocks noChangeAspect="1"/>
          </p:cNvPicPr>
          <p:nvPr/>
        </p:nvPicPr>
        <p:blipFill>
          <a:blip r:embed="rId5"/>
          <a:stretch>
            <a:fillRect/>
          </a:stretch>
        </p:blipFill>
        <p:spPr>
          <a:xfrm>
            <a:off x="7672334" y="1787109"/>
            <a:ext cx="2310584" cy="3846909"/>
          </a:xfrm>
          <a:prstGeom prst="rect">
            <a:avLst/>
          </a:prstGeom>
        </p:spPr>
      </p:pic>
    </p:spTree>
    <p:extLst>
      <p:ext uri="{BB962C8B-B14F-4D97-AF65-F5344CB8AC3E}">
        <p14:creationId xmlns:p14="http://schemas.microsoft.com/office/powerpoint/2010/main" val="2300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957385" y="1592386"/>
            <a:ext cx="5935784" cy="4525963"/>
          </a:xfrm>
        </p:spPr>
        <p:txBody>
          <a:bodyPr>
            <a:normAutofit/>
          </a:bodyPr>
          <a:lstStyle/>
          <a:p>
            <a:pPr eaLnBrk="1" hangingPunct="1">
              <a:lnSpc>
                <a:spcPct val="80000"/>
              </a:lnSpc>
              <a:buFontTx/>
              <a:buNone/>
            </a:pPr>
            <a:endParaRPr lang="nb-NO" altLang="nb-NO" sz="2000" dirty="0"/>
          </a:p>
          <a:p>
            <a:pPr eaLnBrk="1" hangingPunct="1">
              <a:lnSpc>
                <a:spcPct val="80000"/>
              </a:lnSpc>
              <a:buFontTx/>
              <a:buNone/>
            </a:pPr>
            <a:r>
              <a:rPr lang="nb-NO" altLang="nb-NO" sz="2400" dirty="0"/>
              <a:t>	</a:t>
            </a:r>
            <a:endParaRPr lang="nb-NO" altLang="nb-NO" sz="2000" dirty="0"/>
          </a:p>
          <a:p>
            <a:pPr eaLnBrk="1" hangingPunct="1">
              <a:lnSpc>
                <a:spcPct val="80000"/>
              </a:lnSpc>
            </a:pPr>
            <a:endParaRPr lang="nb-NO" altLang="nb-NO" sz="2000" dirty="0"/>
          </a:p>
        </p:txBody>
      </p:sp>
      <p:sp>
        <p:nvSpPr>
          <p:cNvPr id="37893" name="Rectangle 5"/>
          <p:cNvSpPr>
            <a:spLocks noGrp="1" noChangeArrowheads="1"/>
          </p:cNvSpPr>
          <p:nvPr>
            <p:ph type="title"/>
          </p:nvPr>
        </p:nvSpPr>
        <p:spPr bwMode="auto">
          <a:xfrm>
            <a:off x="1981200" y="184966"/>
            <a:ext cx="8229600" cy="7064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u="sng" dirty="0">
                <a:cs typeface="Arial" panose="020B0604020202020204" pitchFamily="34" charset="0"/>
              </a:rPr>
              <a:t>Sikring i kloakken</a:t>
            </a:r>
          </a:p>
        </p:txBody>
      </p:sp>
      <p:pic>
        <p:nvPicPr>
          <p:cNvPr id="9" name="Bilde 8"/>
          <p:cNvPicPr>
            <a:picLocks noChangeAspect="1"/>
          </p:cNvPicPr>
          <p:nvPr/>
        </p:nvPicPr>
        <p:blipFill>
          <a:blip r:embed="rId3"/>
          <a:stretch>
            <a:fillRect/>
          </a:stretch>
        </p:blipFill>
        <p:spPr>
          <a:xfrm>
            <a:off x="1118686" y="973932"/>
            <a:ext cx="2188050" cy="2917399"/>
          </a:xfrm>
          <a:prstGeom prst="rect">
            <a:avLst/>
          </a:prstGeom>
        </p:spPr>
      </p:pic>
      <p:pic>
        <p:nvPicPr>
          <p:cNvPr id="10" name="Bilde 9"/>
          <p:cNvPicPr>
            <a:picLocks noChangeAspect="1"/>
          </p:cNvPicPr>
          <p:nvPr/>
        </p:nvPicPr>
        <p:blipFill rotWithShape="1">
          <a:blip r:embed="rId4"/>
          <a:srcRect t="3577" b="18371"/>
          <a:stretch/>
        </p:blipFill>
        <p:spPr>
          <a:xfrm>
            <a:off x="7189056" y="973932"/>
            <a:ext cx="4882633" cy="5408207"/>
          </a:xfrm>
          <a:prstGeom prst="rect">
            <a:avLst/>
          </a:prstGeom>
        </p:spPr>
      </p:pic>
      <p:pic>
        <p:nvPicPr>
          <p:cNvPr id="3" name="Bilde 2"/>
          <p:cNvPicPr>
            <a:picLocks noChangeAspect="1"/>
          </p:cNvPicPr>
          <p:nvPr/>
        </p:nvPicPr>
        <p:blipFill>
          <a:blip r:embed="rId5"/>
          <a:stretch>
            <a:fillRect/>
          </a:stretch>
        </p:blipFill>
        <p:spPr>
          <a:xfrm>
            <a:off x="683948" y="4375641"/>
            <a:ext cx="3057525" cy="1495425"/>
          </a:xfrm>
          <a:prstGeom prst="rect">
            <a:avLst/>
          </a:prstGeom>
        </p:spPr>
      </p:pic>
      <p:pic>
        <p:nvPicPr>
          <p:cNvPr id="4" name="Bilde 3">
            <a:extLst>
              <a:ext uri="{FF2B5EF4-FFF2-40B4-BE49-F238E27FC236}">
                <a16:creationId xmlns:a16="http://schemas.microsoft.com/office/drawing/2014/main" id="{A2DA0F67-736D-6406-5E15-D3BBCC339266}"/>
              </a:ext>
            </a:extLst>
          </p:cNvPr>
          <p:cNvPicPr>
            <a:picLocks noChangeAspect="1"/>
          </p:cNvPicPr>
          <p:nvPr/>
        </p:nvPicPr>
        <p:blipFill>
          <a:blip r:embed="rId6"/>
          <a:stretch>
            <a:fillRect/>
          </a:stretch>
        </p:blipFill>
        <p:spPr>
          <a:xfrm>
            <a:off x="3925277" y="1108076"/>
            <a:ext cx="2921586" cy="2320924"/>
          </a:xfrm>
          <a:prstGeom prst="rect">
            <a:avLst/>
          </a:prstGeom>
        </p:spPr>
      </p:pic>
      <p:pic>
        <p:nvPicPr>
          <p:cNvPr id="6" name="Bilde 5">
            <a:extLst>
              <a:ext uri="{FF2B5EF4-FFF2-40B4-BE49-F238E27FC236}">
                <a16:creationId xmlns:a16="http://schemas.microsoft.com/office/drawing/2014/main" id="{01843C9F-3A7D-A7F7-E77E-6A02AAEE9863}"/>
              </a:ext>
            </a:extLst>
          </p:cNvPr>
          <p:cNvPicPr>
            <a:picLocks noChangeAspect="1"/>
          </p:cNvPicPr>
          <p:nvPr/>
        </p:nvPicPr>
        <p:blipFill>
          <a:blip r:embed="rId7"/>
          <a:stretch>
            <a:fillRect/>
          </a:stretch>
        </p:blipFill>
        <p:spPr>
          <a:xfrm>
            <a:off x="3785646" y="3771576"/>
            <a:ext cx="3200847" cy="2276793"/>
          </a:xfrm>
          <a:prstGeom prst="rect">
            <a:avLst/>
          </a:prstGeom>
        </p:spPr>
      </p:pic>
    </p:spTree>
    <p:extLst>
      <p:ext uri="{BB962C8B-B14F-4D97-AF65-F5344CB8AC3E}">
        <p14:creationId xmlns:p14="http://schemas.microsoft.com/office/powerpoint/2010/main" val="309697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C83533F-3973-BA04-3D15-A5E84B56BC90}"/>
              </a:ext>
            </a:extLst>
          </p:cNvPr>
          <p:cNvPicPr>
            <a:picLocks noChangeAspect="1"/>
          </p:cNvPicPr>
          <p:nvPr/>
        </p:nvPicPr>
        <p:blipFill>
          <a:blip r:embed="rId2"/>
          <a:stretch>
            <a:fillRect/>
          </a:stretch>
        </p:blipFill>
        <p:spPr>
          <a:xfrm>
            <a:off x="2802663" y="0"/>
            <a:ext cx="6586674" cy="6858000"/>
          </a:xfrm>
          <a:prstGeom prst="rect">
            <a:avLst/>
          </a:prstGeom>
        </p:spPr>
      </p:pic>
    </p:spTree>
    <p:extLst>
      <p:ext uri="{BB962C8B-B14F-4D97-AF65-F5344CB8AC3E}">
        <p14:creationId xmlns:p14="http://schemas.microsoft.com/office/powerpoint/2010/main" val="2928901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D36EC58-5E8C-7BA6-AEC8-979515C3F860}"/>
              </a:ext>
            </a:extLst>
          </p:cNvPr>
          <p:cNvPicPr>
            <a:picLocks noChangeAspect="1"/>
          </p:cNvPicPr>
          <p:nvPr/>
        </p:nvPicPr>
        <p:blipFill>
          <a:blip r:embed="rId2"/>
          <a:stretch>
            <a:fillRect/>
          </a:stretch>
        </p:blipFill>
        <p:spPr>
          <a:xfrm>
            <a:off x="1069706" y="83976"/>
            <a:ext cx="10251012" cy="5001207"/>
          </a:xfrm>
          <a:prstGeom prst="rect">
            <a:avLst/>
          </a:prstGeom>
        </p:spPr>
      </p:pic>
    </p:spTree>
    <p:extLst>
      <p:ext uri="{BB962C8B-B14F-4D97-AF65-F5344CB8AC3E}">
        <p14:creationId xmlns:p14="http://schemas.microsoft.com/office/powerpoint/2010/main" val="1872202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807365" y="802955"/>
            <a:ext cx="6318649" cy="1454051"/>
          </a:xfrm>
        </p:spPr>
        <p:txBody>
          <a:bodyPr vert="horz" lIns="91440" tIns="45720" rIns="91440" bIns="45720" rtlCol="0" anchor="ctr">
            <a:normAutofit/>
          </a:bodyPr>
          <a:lstStyle/>
          <a:p>
            <a:r>
              <a:rPr lang="en-US" u="sng" dirty="0">
                <a:solidFill>
                  <a:srgbClr val="000000"/>
                </a:solidFill>
              </a:rPr>
              <a:t>«</a:t>
            </a:r>
            <a:r>
              <a:rPr lang="en-US" u="sng" dirty="0" err="1">
                <a:solidFill>
                  <a:srgbClr val="000000"/>
                </a:solidFill>
              </a:rPr>
              <a:t>Sikring</a:t>
            </a:r>
            <a:r>
              <a:rPr lang="en-US" u="sng" dirty="0">
                <a:solidFill>
                  <a:srgbClr val="000000"/>
                </a:solidFill>
              </a:rPr>
              <a:t> med </a:t>
            </a:r>
            <a:r>
              <a:rPr lang="en-US" u="sng" dirty="0" err="1">
                <a:solidFill>
                  <a:srgbClr val="000000"/>
                </a:solidFill>
              </a:rPr>
              <a:t>strøm</a:t>
            </a:r>
            <a:r>
              <a:rPr lang="en-US" u="sng" dirty="0">
                <a:solidFill>
                  <a:srgbClr val="000000"/>
                </a:solidFill>
              </a:rPr>
              <a:t>»</a:t>
            </a:r>
          </a:p>
        </p:txBody>
      </p:sp>
      <p:sp>
        <p:nvSpPr>
          <p:cNvPr id="2" name="Rektangel 1"/>
          <p:cNvSpPr/>
          <p:nvPr/>
        </p:nvSpPr>
        <p:spPr>
          <a:xfrm>
            <a:off x="807364" y="1750907"/>
            <a:ext cx="4650524" cy="3639289"/>
          </a:xfrm>
          <a:prstGeom prst="rect">
            <a:avLst/>
          </a:prstGeom>
        </p:spPr>
        <p:txBody>
          <a:bodyPr vert="horz" lIns="91440" tIns="45720" rIns="91440" bIns="45720" rtlCol="0" anchor="ctr">
            <a:normAutofit/>
          </a:bodyPr>
          <a:lstStyle/>
          <a:p>
            <a:pPr marL="228600" lvl="0" indent="-228600">
              <a:lnSpc>
                <a:spcPct val="90000"/>
              </a:lnSpc>
              <a:spcBef>
                <a:spcPts val="1000"/>
              </a:spcBef>
              <a:buFont typeface="Arial" panose="020B0604020202020204" pitchFamily="34" charset="0"/>
              <a:buChar char="•"/>
            </a:pPr>
            <a:r>
              <a:rPr lang="en-US" altLang="nb-NO" sz="2400" dirty="0">
                <a:solidFill>
                  <a:srgbClr val="000000"/>
                </a:solidFill>
              </a:rPr>
              <a:t>TX-Guardian - </a:t>
            </a:r>
            <a:r>
              <a:rPr lang="en-US" altLang="nb-NO" sz="2400" dirty="0" err="1">
                <a:solidFill>
                  <a:srgbClr val="000000"/>
                </a:solidFill>
              </a:rPr>
              <a:t>skallsikring</a:t>
            </a:r>
            <a:r>
              <a:rPr lang="en-US" altLang="nb-NO" sz="2400" dirty="0">
                <a:solidFill>
                  <a:srgbClr val="000000"/>
                </a:solidFill>
              </a:rPr>
              <a:t> av </a:t>
            </a:r>
            <a:r>
              <a:rPr lang="en-US" altLang="nb-NO" sz="2400" dirty="0" err="1">
                <a:solidFill>
                  <a:srgbClr val="000000"/>
                </a:solidFill>
              </a:rPr>
              <a:t>bygg</a:t>
            </a:r>
            <a:r>
              <a:rPr lang="en-US" altLang="nb-NO" sz="2400" dirty="0">
                <a:solidFill>
                  <a:srgbClr val="000000"/>
                </a:solidFill>
              </a:rPr>
              <a:t>, porter, </a:t>
            </a:r>
            <a:r>
              <a:rPr lang="en-US" altLang="nb-NO" sz="2400" dirty="0" err="1">
                <a:solidFill>
                  <a:srgbClr val="000000"/>
                </a:solidFill>
              </a:rPr>
              <a:t>gjerder</a:t>
            </a:r>
            <a:r>
              <a:rPr lang="en-US" altLang="nb-NO" sz="2400" dirty="0">
                <a:solidFill>
                  <a:srgbClr val="000000"/>
                </a:solidFill>
              </a:rPr>
              <a:t> </a:t>
            </a:r>
            <a:r>
              <a:rPr lang="en-US" altLang="nb-NO" sz="2400" dirty="0" err="1">
                <a:solidFill>
                  <a:srgbClr val="000000"/>
                </a:solidFill>
              </a:rPr>
              <a:t>vha</a:t>
            </a:r>
            <a:r>
              <a:rPr lang="en-US" altLang="nb-NO" sz="2400" dirty="0">
                <a:solidFill>
                  <a:srgbClr val="000000"/>
                </a:solidFill>
              </a:rPr>
              <a:t> </a:t>
            </a:r>
            <a:r>
              <a:rPr lang="en-US" altLang="nb-NO" sz="2400" dirty="0" err="1">
                <a:solidFill>
                  <a:srgbClr val="000000"/>
                </a:solidFill>
              </a:rPr>
              <a:t>strøm</a:t>
            </a:r>
            <a:r>
              <a:rPr lang="en-US" altLang="nb-NO" sz="2400" dirty="0">
                <a:solidFill>
                  <a:srgbClr val="000000"/>
                </a:solidFill>
              </a:rPr>
              <a:t>  </a:t>
            </a:r>
          </a:p>
          <a:p>
            <a:pPr marL="914400" lvl="1" indent="-342900">
              <a:lnSpc>
                <a:spcPct val="90000"/>
              </a:lnSpc>
              <a:spcBef>
                <a:spcPts val="500"/>
              </a:spcBef>
              <a:buFont typeface="Wingdings" panose="05000000000000000000" pitchFamily="2" charset="2"/>
              <a:buChar char="Ø"/>
            </a:pPr>
            <a:r>
              <a:rPr lang="en-US" altLang="nb-NO" sz="2000" dirty="0" err="1">
                <a:solidFill>
                  <a:srgbClr val="000000"/>
                </a:solidFill>
              </a:rPr>
              <a:t>Gir</a:t>
            </a:r>
            <a:r>
              <a:rPr lang="en-US" altLang="nb-NO" sz="2000" dirty="0">
                <a:solidFill>
                  <a:srgbClr val="000000"/>
                </a:solidFill>
              </a:rPr>
              <a:t> </a:t>
            </a:r>
            <a:r>
              <a:rPr lang="en-US" altLang="nb-NO" sz="2000" dirty="0" err="1">
                <a:solidFill>
                  <a:srgbClr val="000000"/>
                </a:solidFill>
              </a:rPr>
              <a:t>dyrene</a:t>
            </a:r>
            <a:r>
              <a:rPr lang="en-US" altLang="nb-NO" sz="2000" dirty="0">
                <a:solidFill>
                  <a:srgbClr val="000000"/>
                </a:solidFill>
              </a:rPr>
              <a:t> et </a:t>
            </a:r>
            <a:r>
              <a:rPr lang="en-US" altLang="nb-NO" sz="2000" dirty="0" err="1">
                <a:solidFill>
                  <a:srgbClr val="000000"/>
                </a:solidFill>
              </a:rPr>
              <a:t>ubehagelig</a:t>
            </a:r>
            <a:r>
              <a:rPr lang="en-US" altLang="nb-NO" sz="2000" dirty="0">
                <a:solidFill>
                  <a:srgbClr val="000000"/>
                </a:solidFill>
              </a:rPr>
              <a:t> </a:t>
            </a:r>
            <a:r>
              <a:rPr lang="en-US" altLang="nb-NO" sz="2000" dirty="0" err="1">
                <a:solidFill>
                  <a:srgbClr val="000000"/>
                </a:solidFill>
              </a:rPr>
              <a:t>ikke-dødelig</a:t>
            </a:r>
            <a:r>
              <a:rPr lang="en-US" altLang="nb-NO" sz="2000" dirty="0">
                <a:solidFill>
                  <a:srgbClr val="000000"/>
                </a:solidFill>
              </a:rPr>
              <a:t> </a:t>
            </a:r>
            <a:r>
              <a:rPr lang="en-US" altLang="nb-NO" sz="2000" dirty="0" err="1">
                <a:solidFill>
                  <a:srgbClr val="000000"/>
                </a:solidFill>
              </a:rPr>
              <a:t>strømstøt</a:t>
            </a:r>
            <a:endParaRPr lang="en-US" altLang="nb-NO" sz="2000" dirty="0">
              <a:solidFill>
                <a:srgbClr val="000000"/>
              </a:solidFill>
            </a:endParaRPr>
          </a:p>
        </p:txBody>
      </p:sp>
      <p:pic>
        <p:nvPicPr>
          <p:cNvPr id="6" name="Bilde 5">
            <a:extLst>
              <a:ext uri="{FF2B5EF4-FFF2-40B4-BE49-F238E27FC236}">
                <a16:creationId xmlns:a16="http://schemas.microsoft.com/office/drawing/2014/main" id="{0FF8734D-7D4F-49CC-A32D-57C9922B4694}"/>
              </a:ext>
            </a:extLst>
          </p:cNvPr>
          <p:cNvPicPr>
            <a:picLocks noChangeAspect="1"/>
          </p:cNvPicPr>
          <p:nvPr/>
        </p:nvPicPr>
        <p:blipFill>
          <a:blip r:embed="rId3"/>
          <a:stretch>
            <a:fillRect/>
          </a:stretch>
        </p:blipFill>
        <p:spPr>
          <a:xfrm>
            <a:off x="8759844" y="355659"/>
            <a:ext cx="3205839" cy="2139897"/>
          </a:xfrm>
          <a:prstGeom prst="rect">
            <a:avLst/>
          </a:prstGeom>
        </p:spPr>
      </p:pic>
      <p:pic>
        <p:nvPicPr>
          <p:cNvPr id="13" name="Plassholder for innhold 12"/>
          <p:cNvPicPr>
            <a:picLocks noGrp="1" noChangeAspect="1"/>
          </p:cNvPicPr>
          <p:nvPr>
            <p:ph sz="half" idx="2"/>
          </p:nvPr>
        </p:nvPicPr>
        <p:blipFill>
          <a:blip r:embed="rId4"/>
          <a:stretch>
            <a:fillRect/>
          </a:stretch>
        </p:blipFill>
        <p:spPr>
          <a:xfrm>
            <a:off x="6532013" y="3478741"/>
            <a:ext cx="1770758" cy="1606964"/>
          </a:xfrm>
          <a:prstGeom prst="rect">
            <a:avLst/>
          </a:prstGeom>
        </p:spPr>
      </p:pic>
      <p:pic>
        <p:nvPicPr>
          <p:cNvPr id="5" name="Bilde 4">
            <a:extLst>
              <a:ext uri="{FF2B5EF4-FFF2-40B4-BE49-F238E27FC236}">
                <a16:creationId xmlns:a16="http://schemas.microsoft.com/office/drawing/2014/main" id="{341811B9-D02B-43F4-BECA-8014C90A4F89}"/>
              </a:ext>
            </a:extLst>
          </p:cNvPr>
          <p:cNvPicPr>
            <a:picLocks noChangeAspect="1"/>
          </p:cNvPicPr>
          <p:nvPr/>
        </p:nvPicPr>
        <p:blipFill>
          <a:blip r:embed="rId5"/>
          <a:stretch>
            <a:fillRect/>
          </a:stretch>
        </p:blipFill>
        <p:spPr>
          <a:xfrm>
            <a:off x="9533568" y="5035357"/>
            <a:ext cx="2432116" cy="1611277"/>
          </a:xfrm>
          <a:prstGeom prst="rect">
            <a:avLst/>
          </a:prstGeom>
        </p:spPr>
      </p:pic>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Tree>
    <p:extLst>
      <p:ext uri="{BB962C8B-B14F-4D97-AF65-F5344CB8AC3E}">
        <p14:creationId xmlns:p14="http://schemas.microsoft.com/office/powerpoint/2010/main" val="4244748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lstStyle/>
          <a:p>
            <a:pPr algn="ctr"/>
            <a:r>
              <a:rPr lang="nb-NO" b="1" dirty="0">
                <a:latin typeface="Arial" panose="020B0604020202020204" pitchFamily="34" charset="0"/>
                <a:cs typeface="Arial" panose="020B0604020202020204" pitchFamily="34" charset="0"/>
              </a:rPr>
              <a:t>Substitusjonsprinsippet (§ 3-2)</a:t>
            </a:r>
          </a:p>
        </p:txBody>
      </p:sp>
      <p:sp>
        <p:nvSpPr>
          <p:cNvPr id="13" name="Plassholder for innhold 12"/>
          <p:cNvSpPr>
            <a:spLocks noGrp="1"/>
          </p:cNvSpPr>
          <p:nvPr>
            <p:ph sz="half" idx="2"/>
          </p:nvPr>
        </p:nvSpPr>
        <p:spPr>
          <a:xfrm>
            <a:off x="4483768" y="1825625"/>
            <a:ext cx="6870032" cy="4351338"/>
          </a:xfrm>
        </p:spPr>
        <p:txBody>
          <a:bodyPr/>
          <a:lstStyle/>
          <a:p>
            <a:r>
              <a:rPr lang="nb-NO" sz="2400" dirty="0">
                <a:latin typeface="Arial" panose="020B0604020202020204" pitchFamily="34" charset="0"/>
                <a:cs typeface="Arial" panose="020B0604020202020204" pitchFamily="34" charset="0"/>
              </a:rPr>
              <a:t>Den som skal foreta skadedyrbekjempelse plikter å bruke det middel og den metode som gir </a:t>
            </a:r>
            <a:r>
              <a:rPr lang="nb-NO" sz="2400" u="sng" dirty="0">
                <a:latin typeface="Arial" panose="020B0604020202020204" pitchFamily="34" charset="0"/>
                <a:cs typeface="Arial" panose="020B0604020202020204" pitchFamily="34" charset="0"/>
              </a:rPr>
              <a:t>minst skadevirkning for miljø og helse </a:t>
            </a:r>
            <a:r>
              <a:rPr lang="nb-NO" sz="2400" dirty="0">
                <a:latin typeface="Arial" panose="020B0604020202020204" pitchFamily="34" charset="0"/>
                <a:cs typeface="Arial" panose="020B0604020202020204" pitchFamily="34" charset="0"/>
              </a:rPr>
              <a:t>og som </a:t>
            </a:r>
            <a:r>
              <a:rPr lang="nb-NO" sz="2400" u="sng" dirty="0">
                <a:latin typeface="Arial" panose="020B0604020202020204" pitchFamily="34" charset="0"/>
                <a:cs typeface="Arial" panose="020B0604020202020204" pitchFamily="34" charset="0"/>
              </a:rPr>
              <a:t>kan føre til ønsket resultat</a:t>
            </a:r>
            <a:r>
              <a:rPr lang="nb-NO" sz="2400" dirty="0">
                <a:latin typeface="Arial" panose="020B0604020202020204" pitchFamily="34" charset="0"/>
                <a:cs typeface="Arial" panose="020B0604020202020204" pitchFamily="34" charset="0"/>
              </a:rPr>
              <a:t>.</a:t>
            </a:r>
          </a:p>
          <a:p>
            <a:endParaRPr lang="nb-NO" dirty="0"/>
          </a:p>
        </p:txBody>
      </p:sp>
      <p:pic>
        <p:nvPicPr>
          <p:cNvPr id="6" name="Picture 2" descr="Skadedyrforskrif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08666" y="1690688"/>
            <a:ext cx="311887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39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5E33F740-0957-4BCF-9138-9D5DAB0DE68E}"/>
              </a:ext>
            </a:extLst>
          </p:cNvPr>
          <p:cNvPicPr>
            <a:picLocks noChangeAspect="1"/>
          </p:cNvPicPr>
          <p:nvPr/>
        </p:nvPicPr>
        <p:blipFill rotWithShape="1">
          <a:blip r:embed="rId3">
            <a:extLst>
              <a:ext uri="{28A0092B-C50C-407E-A947-70E740481C1C}">
                <a14:useLocalDpi xmlns:a14="http://schemas.microsoft.com/office/drawing/2010/main" val="0"/>
              </a:ext>
            </a:extLst>
          </a:blip>
          <a:srcRect t="1908" b="23536"/>
          <a:stretch/>
        </p:blipFill>
        <p:spPr>
          <a:xfrm>
            <a:off x="6421036" y="643467"/>
            <a:ext cx="5129784" cy="5571066"/>
          </a:xfrm>
          <a:prstGeom prst="rect">
            <a:avLst/>
          </a:prstGeom>
        </p:spPr>
      </p:pic>
      <p:pic>
        <p:nvPicPr>
          <p:cNvPr id="7" name="Bilde 6">
            <a:extLst>
              <a:ext uri="{FF2B5EF4-FFF2-40B4-BE49-F238E27FC236}">
                <a16:creationId xmlns:a16="http://schemas.microsoft.com/office/drawing/2014/main" id="{FE358ED5-779A-47D9-ACE3-36814578D111}"/>
              </a:ext>
            </a:extLst>
          </p:cNvPr>
          <p:cNvPicPr>
            <a:picLocks noChangeAspect="1"/>
          </p:cNvPicPr>
          <p:nvPr/>
        </p:nvPicPr>
        <p:blipFill rotWithShape="1">
          <a:blip r:embed="rId4">
            <a:extLst>
              <a:ext uri="{28A0092B-C50C-407E-A947-70E740481C1C}">
                <a14:useLocalDpi xmlns:a14="http://schemas.microsoft.com/office/drawing/2010/main" val="0"/>
              </a:ext>
            </a:extLst>
          </a:blip>
          <a:srcRect t="2288" b="7768"/>
          <a:stretch/>
        </p:blipFill>
        <p:spPr>
          <a:xfrm>
            <a:off x="641180" y="643467"/>
            <a:ext cx="5129784" cy="5571066"/>
          </a:xfrm>
          <a:prstGeom prst="rect">
            <a:avLst/>
          </a:prstGeom>
        </p:spPr>
      </p:pic>
      <p:pic>
        <p:nvPicPr>
          <p:cNvPr id="8" name="Bilde 7">
            <a:extLst>
              <a:ext uri="{FF2B5EF4-FFF2-40B4-BE49-F238E27FC236}">
                <a16:creationId xmlns:a16="http://schemas.microsoft.com/office/drawing/2014/main" id="{75B4B7C1-FB10-4BB6-8961-7BC65594BFF5}"/>
              </a:ext>
            </a:extLst>
          </p:cNvPr>
          <p:cNvPicPr>
            <a:picLocks noChangeAspect="1"/>
          </p:cNvPicPr>
          <p:nvPr/>
        </p:nvPicPr>
        <p:blipFill>
          <a:blip r:embed="rId5"/>
          <a:stretch>
            <a:fillRect/>
          </a:stretch>
        </p:blipFill>
        <p:spPr>
          <a:xfrm>
            <a:off x="2170058" y="2101295"/>
            <a:ext cx="2757541" cy="2655410"/>
          </a:xfrm>
          <a:prstGeom prst="rect">
            <a:avLst/>
          </a:prstGeom>
        </p:spPr>
      </p:pic>
      <p:pic>
        <p:nvPicPr>
          <p:cNvPr id="9" name="Bilde 8">
            <a:extLst>
              <a:ext uri="{FF2B5EF4-FFF2-40B4-BE49-F238E27FC236}">
                <a16:creationId xmlns:a16="http://schemas.microsoft.com/office/drawing/2014/main" id="{6D590848-E0CF-4CC6-985F-0F517D0168E4}"/>
              </a:ext>
            </a:extLst>
          </p:cNvPr>
          <p:cNvPicPr>
            <a:picLocks noChangeAspect="1"/>
          </p:cNvPicPr>
          <p:nvPr/>
        </p:nvPicPr>
        <p:blipFill>
          <a:blip r:embed="rId5"/>
          <a:stretch>
            <a:fillRect/>
          </a:stretch>
        </p:blipFill>
        <p:spPr>
          <a:xfrm>
            <a:off x="9219009" y="1223558"/>
            <a:ext cx="1822990" cy="3643081"/>
          </a:xfrm>
          <a:prstGeom prst="rect">
            <a:avLst/>
          </a:prstGeom>
        </p:spPr>
      </p:pic>
    </p:spTree>
    <p:extLst>
      <p:ext uri="{BB962C8B-B14F-4D97-AF65-F5344CB8AC3E}">
        <p14:creationId xmlns:p14="http://schemas.microsoft.com/office/powerpoint/2010/main" val="23288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gress&#10;&#10;Automatisk generert beskrivelse">
            <a:extLst>
              <a:ext uri="{FF2B5EF4-FFF2-40B4-BE49-F238E27FC236}">
                <a16:creationId xmlns:a16="http://schemas.microsoft.com/office/drawing/2014/main" id="{8C163A08-CA50-4753-BD73-210EB9958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617"/>
            <a:ext cx="12192000" cy="4599320"/>
          </a:xfrm>
          <a:prstGeom prst="rect">
            <a:avLst/>
          </a:prstGeom>
        </p:spPr>
      </p:pic>
      <p:pic>
        <p:nvPicPr>
          <p:cNvPr id="4" name="Bilde 3">
            <a:extLst>
              <a:ext uri="{FF2B5EF4-FFF2-40B4-BE49-F238E27FC236}">
                <a16:creationId xmlns:a16="http://schemas.microsoft.com/office/drawing/2014/main" id="{4B1CEC07-245E-45C1-8825-3CF0CEB7933A}"/>
              </a:ext>
            </a:extLst>
          </p:cNvPr>
          <p:cNvPicPr>
            <a:picLocks noChangeAspect="1"/>
          </p:cNvPicPr>
          <p:nvPr/>
        </p:nvPicPr>
        <p:blipFill>
          <a:blip r:embed="rId4"/>
          <a:stretch>
            <a:fillRect/>
          </a:stretch>
        </p:blipFill>
        <p:spPr>
          <a:xfrm>
            <a:off x="1591922" y="676947"/>
            <a:ext cx="3706689" cy="3572566"/>
          </a:xfrm>
          <a:prstGeom prst="rect">
            <a:avLst/>
          </a:prstGeom>
        </p:spPr>
      </p:pic>
      <p:pic>
        <p:nvPicPr>
          <p:cNvPr id="5" name="Bilde 4">
            <a:extLst>
              <a:ext uri="{FF2B5EF4-FFF2-40B4-BE49-F238E27FC236}">
                <a16:creationId xmlns:a16="http://schemas.microsoft.com/office/drawing/2014/main" id="{601349B6-5082-49C8-B2BE-3B292454CB97}"/>
              </a:ext>
            </a:extLst>
          </p:cNvPr>
          <p:cNvPicPr>
            <a:picLocks noChangeAspect="1"/>
          </p:cNvPicPr>
          <p:nvPr/>
        </p:nvPicPr>
        <p:blipFill>
          <a:blip r:embed="rId4"/>
          <a:stretch>
            <a:fillRect/>
          </a:stretch>
        </p:blipFill>
        <p:spPr>
          <a:xfrm>
            <a:off x="7848884" y="1015994"/>
            <a:ext cx="3706689" cy="3572566"/>
          </a:xfrm>
          <a:prstGeom prst="rect">
            <a:avLst/>
          </a:prstGeom>
        </p:spPr>
      </p:pic>
    </p:spTree>
    <p:extLst>
      <p:ext uri="{BB962C8B-B14F-4D97-AF65-F5344CB8AC3E}">
        <p14:creationId xmlns:p14="http://schemas.microsoft.com/office/powerpoint/2010/main" val="35419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bygning, utendørs, stein, sement&#10;&#10;Automatisk generert beskrivelse">
            <a:extLst>
              <a:ext uri="{FF2B5EF4-FFF2-40B4-BE49-F238E27FC236}">
                <a16:creationId xmlns:a16="http://schemas.microsoft.com/office/drawing/2014/main" id="{6A507DD4-0342-4CD7-B564-EC1A29805999}"/>
              </a:ext>
            </a:extLst>
          </p:cNvPr>
          <p:cNvPicPr>
            <a:picLocks noChangeAspect="1"/>
          </p:cNvPicPr>
          <p:nvPr/>
        </p:nvPicPr>
        <p:blipFill rotWithShape="1">
          <a:blip r:embed="rId3">
            <a:extLst>
              <a:ext uri="{28A0092B-C50C-407E-A947-70E740481C1C}">
                <a14:useLocalDpi xmlns:a14="http://schemas.microsoft.com/office/drawing/2010/main" val="0"/>
              </a:ext>
            </a:extLst>
          </a:blip>
          <a:srcRect l="21236" t="15281"/>
          <a:stretch/>
        </p:blipFill>
        <p:spPr>
          <a:xfrm>
            <a:off x="0" y="-518508"/>
            <a:ext cx="12192000" cy="7376508"/>
          </a:xfrm>
          <a:prstGeom prst="rect">
            <a:avLst/>
          </a:prstGeom>
        </p:spPr>
      </p:pic>
      <p:pic>
        <p:nvPicPr>
          <p:cNvPr id="3" name="Bilde 2">
            <a:extLst>
              <a:ext uri="{FF2B5EF4-FFF2-40B4-BE49-F238E27FC236}">
                <a16:creationId xmlns:a16="http://schemas.microsoft.com/office/drawing/2014/main" id="{7F3B648D-FE30-4D7A-9D6D-E014305D7BFB}"/>
              </a:ext>
            </a:extLst>
          </p:cNvPr>
          <p:cNvPicPr>
            <a:picLocks noChangeAspect="1"/>
          </p:cNvPicPr>
          <p:nvPr/>
        </p:nvPicPr>
        <p:blipFill>
          <a:blip r:embed="rId4"/>
          <a:stretch>
            <a:fillRect/>
          </a:stretch>
        </p:blipFill>
        <p:spPr>
          <a:xfrm>
            <a:off x="5964392" y="2058602"/>
            <a:ext cx="1143980" cy="1102229"/>
          </a:xfrm>
          <a:prstGeom prst="rect">
            <a:avLst/>
          </a:prstGeom>
        </p:spPr>
      </p:pic>
      <p:pic>
        <p:nvPicPr>
          <p:cNvPr id="4" name="Bilde 3">
            <a:extLst>
              <a:ext uri="{FF2B5EF4-FFF2-40B4-BE49-F238E27FC236}">
                <a16:creationId xmlns:a16="http://schemas.microsoft.com/office/drawing/2014/main" id="{BFD1ED52-7EEF-4C42-985A-C9EF8EE59F0D}"/>
              </a:ext>
            </a:extLst>
          </p:cNvPr>
          <p:cNvPicPr>
            <a:picLocks noChangeAspect="1"/>
          </p:cNvPicPr>
          <p:nvPr/>
        </p:nvPicPr>
        <p:blipFill>
          <a:blip r:embed="rId5"/>
          <a:stretch>
            <a:fillRect/>
          </a:stretch>
        </p:blipFill>
        <p:spPr>
          <a:xfrm>
            <a:off x="1803002" y="767993"/>
            <a:ext cx="1146147" cy="1103472"/>
          </a:xfrm>
          <a:prstGeom prst="rect">
            <a:avLst/>
          </a:prstGeom>
        </p:spPr>
      </p:pic>
      <p:pic>
        <p:nvPicPr>
          <p:cNvPr id="5" name="Bilde 4">
            <a:extLst>
              <a:ext uri="{FF2B5EF4-FFF2-40B4-BE49-F238E27FC236}">
                <a16:creationId xmlns:a16="http://schemas.microsoft.com/office/drawing/2014/main" id="{0567F8E3-82A8-4F7C-BE63-A26F3C6A5712}"/>
              </a:ext>
            </a:extLst>
          </p:cNvPr>
          <p:cNvPicPr>
            <a:picLocks noChangeAspect="1"/>
          </p:cNvPicPr>
          <p:nvPr/>
        </p:nvPicPr>
        <p:blipFill>
          <a:blip r:embed="rId5"/>
          <a:stretch>
            <a:fillRect/>
          </a:stretch>
        </p:blipFill>
        <p:spPr>
          <a:xfrm>
            <a:off x="8646269" y="216257"/>
            <a:ext cx="2665578" cy="1103472"/>
          </a:xfrm>
          <a:prstGeom prst="rect">
            <a:avLst/>
          </a:prstGeom>
        </p:spPr>
      </p:pic>
      <p:pic>
        <p:nvPicPr>
          <p:cNvPr id="6" name="Bilde 5">
            <a:extLst>
              <a:ext uri="{FF2B5EF4-FFF2-40B4-BE49-F238E27FC236}">
                <a16:creationId xmlns:a16="http://schemas.microsoft.com/office/drawing/2014/main" id="{625103D2-A620-4994-ABB3-0C1DA7FEA012}"/>
              </a:ext>
            </a:extLst>
          </p:cNvPr>
          <p:cNvPicPr>
            <a:picLocks noChangeAspect="1"/>
          </p:cNvPicPr>
          <p:nvPr/>
        </p:nvPicPr>
        <p:blipFill>
          <a:blip r:embed="rId5"/>
          <a:stretch>
            <a:fillRect/>
          </a:stretch>
        </p:blipFill>
        <p:spPr>
          <a:xfrm>
            <a:off x="10921039" y="2618010"/>
            <a:ext cx="1146147" cy="1103472"/>
          </a:xfrm>
          <a:prstGeom prst="rect">
            <a:avLst/>
          </a:prstGeom>
        </p:spPr>
      </p:pic>
      <p:pic>
        <p:nvPicPr>
          <p:cNvPr id="8" name="Bilde 7">
            <a:extLst>
              <a:ext uri="{FF2B5EF4-FFF2-40B4-BE49-F238E27FC236}">
                <a16:creationId xmlns:a16="http://schemas.microsoft.com/office/drawing/2014/main" id="{CC9317AD-FFBC-427B-9F9D-87DB94C46AF0}"/>
              </a:ext>
            </a:extLst>
          </p:cNvPr>
          <p:cNvPicPr>
            <a:picLocks noChangeAspect="1"/>
          </p:cNvPicPr>
          <p:nvPr/>
        </p:nvPicPr>
        <p:blipFill>
          <a:blip r:embed="rId5"/>
          <a:stretch>
            <a:fillRect/>
          </a:stretch>
        </p:blipFill>
        <p:spPr>
          <a:xfrm>
            <a:off x="2409885" y="2609095"/>
            <a:ext cx="1146147" cy="1103472"/>
          </a:xfrm>
          <a:prstGeom prst="rect">
            <a:avLst/>
          </a:prstGeom>
        </p:spPr>
      </p:pic>
      <p:pic>
        <p:nvPicPr>
          <p:cNvPr id="9" name="Bilde 8">
            <a:extLst>
              <a:ext uri="{FF2B5EF4-FFF2-40B4-BE49-F238E27FC236}">
                <a16:creationId xmlns:a16="http://schemas.microsoft.com/office/drawing/2014/main" id="{46107334-7C9E-4D43-A3A2-54EBA5AE7F17}"/>
              </a:ext>
            </a:extLst>
          </p:cNvPr>
          <p:cNvPicPr>
            <a:picLocks noChangeAspect="1"/>
          </p:cNvPicPr>
          <p:nvPr/>
        </p:nvPicPr>
        <p:blipFill>
          <a:blip r:embed="rId5"/>
          <a:stretch>
            <a:fillRect/>
          </a:stretch>
        </p:blipFill>
        <p:spPr>
          <a:xfrm>
            <a:off x="4466140" y="1035622"/>
            <a:ext cx="1146147" cy="1103472"/>
          </a:xfrm>
          <a:prstGeom prst="rect">
            <a:avLst/>
          </a:prstGeom>
        </p:spPr>
      </p:pic>
      <p:pic>
        <p:nvPicPr>
          <p:cNvPr id="11" name="Bilde 10">
            <a:extLst>
              <a:ext uri="{FF2B5EF4-FFF2-40B4-BE49-F238E27FC236}">
                <a16:creationId xmlns:a16="http://schemas.microsoft.com/office/drawing/2014/main" id="{F3CF5507-69B9-4135-B9E1-B5D9234BC1D3}"/>
              </a:ext>
            </a:extLst>
          </p:cNvPr>
          <p:cNvPicPr>
            <a:picLocks noChangeAspect="1"/>
          </p:cNvPicPr>
          <p:nvPr/>
        </p:nvPicPr>
        <p:blipFill>
          <a:blip r:embed="rId5"/>
          <a:stretch>
            <a:fillRect/>
          </a:stretch>
        </p:blipFill>
        <p:spPr>
          <a:xfrm>
            <a:off x="1076901" y="4682447"/>
            <a:ext cx="1146147" cy="1103472"/>
          </a:xfrm>
          <a:prstGeom prst="rect">
            <a:avLst/>
          </a:prstGeom>
        </p:spPr>
      </p:pic>
    </p:spTree>
    <p:extLst>
      <p:ext uri="{BB962C8B-B14F-4D97-AF65-F5344CB8AC3E}">
        <p14:creationId xmlns:p14="http://schemas.microsoft.com/office/powerpoint/2010/main" val="3192404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49E577A-9AB0-8DA7-82CC-0796D49CCE85}"/>
              </a:ext>
            </a:extLst>
          </p:cNvPr>
          <p:cNvPicPr>
            <a:picLocks noChangeAspect="1"/>
          </p:cNvPicPr>
          <p:nvPr/>
        </p:nvPicPr>
        <p:blipFill rotWithShape="1">
          <a:blip r:embed="rId2"/>
          <a:srcRect t="36629" b="20613"/>
          <a:stretch/>
        </p:blipFill>
        <p:spPr>
          <a:xfrm>
            <a:off x="0" y="0"/>
            <a:ext cx="12314901" cy="7020910"/>
          </a:xfrm>
          <a:prstGeom prst="rect">
            <a:avLst/>
          </a:prstGeom>
        </p:spPr>
      </p:pic>
    </p:spTree>
    <p:extLst>
      <p:ext uri="{BB962C8B-B14F-4D97-AF65-F5344CB8AC3E}">
        <p14:creationId xmlns:p14="http://schemas.microsoft.com/office/powerpoint/2010/main" val="2937480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4" name="Plassholder for innhold 3"/>
          <p:cNvSpPr>
            <a:spLocks noGrp="1"/>
          </p:cNvSpPr>
          <p:nvPr>
            <p:ph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8" name="Bilde 7"/>
          <p:cNvPicPr>
            <a:picLocks noChangeAspect="1"/>
          </p:cNvPicPr>
          <p:nvPr/>
        </p:nvPicPr>
        <p:blipFill>
          <a:blip r:embed="rId3"/>
          <a:stretch>
            <a:fillRect/>
          </a:stretch>
        </p:blipFill>
        <p:spPr>
          <a:xfrm>
            <a:off x="1766411" y="490287"/>
            <a:ext cx="8659178" cy="4334219"/>
          </a:xfrm>
          <a:prstGeom prst="rect">
            <a:avLst/>
          </a:prstGeom>
        </p:spPr>
      </p:pic>
    </p:spTree>
    <p:extLst>
      <p:ext uri="{BB962C8B-B14F-4D97-AF65-F5344CB8AC3E}">
        <p14:creationId xmlns:p14="http://schemas.microsoft.com/office/powerpoint/2010/main" val="2079491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4" name="Plassholder for innhold 3"/>
          <p:cNvSpPr>
            <a:spLocks noGrp="1"/>
          </p:cNvSpPr>
          <p:nvPr>
            <p:ph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3" name="Bilde 2"/>
          <p:cNvPicPr>
            <a:picLocks noChangeAspect="1"/>
          </p:cNvPicPr>
          <p:nvPr/>
        </p:nvPicPr>
        <p:blipFill>
          <a:blip r:embed="rId3"/>
          <a:stretch>
            <a:fillRect/>
          </a:stretch>
        </p:blipFill>
        <p:spPr>
          <a:xfrm>
            <a:off x="2429124" y="372055"/>
            <a:ext cx="7620000" cy="4953000"/>
          </a:xfrm>
          <a:prstGeom prst="rect">
            <a:avLst/>
          </a:prstGeom>
        </p:spPr>
      </p:pic>
    </p:spTree>
    <p:extLst>
      <p:ext uri="{BB962C8B-B14F-4D97-AF65-F5344CB8AC3E}">
        <p14:creationId xmlns:p14="http://schemas.microsoft.com/office/powerpoint/2010/main" val="2616725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4" name="Plassholder for innhold 3"/>
          <p:cNvSpPr>
            <a:spLocks noGrp="1"/>
          </p:cNvSpPr>
          <p:nvPr>
            <p:ph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3" name="Bilde 2"/>
          <p:cNvPicPr>
            <a:picLocks noChangeAspect="1"/>
          </p:cNvPicPr>
          <p:nvPr/>
        </p:nvPicPr>
        <p:blipFill>
          <a:blip r:embed="rId3"/>
          <a:stretch>
            <a:fillRect/>
          </a:stretch>
        </p:blipFill>
        <p:spPr>
          <a:xfrm>
            <a:off x="3063880" y="794085"/>
            <a:ext cx="5845420" cy="3887106"/>
          </a:xfrm>
          <a:prstGeom prst="rect">
            <a:avLst/>
          </a:prstGeom>
        </p:spPr>
      </p:pic>
    </p:spTree>
    <p:extLst>
      <p:ext uri="{BB962C8B-B14F-4D97-AF65-F5344CB8AC3E}">
        <p14:creationId xmlns:p14="http://schemas.microsoft.com/office/powerpoint/2010/main" val="3836121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4" name="Plassholder for innhold 3"/>
          <p:cNvSpPr>
            <a:spLocks noGrp="1"/>
          </p:cNvSpPr>
          <p:nvPr>
            <p:ph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3" name="Bilde 2"/>
          <p:cNvPicPr>
            <a:picLocks noChangeAspect="1"/>
          </p:cNvPicPr>
          <p:nvPr/>
        </p:nvPicPr>
        <p:blipFill>
          <a:blip r:embed="rId3"/>
          <a:stretch>
            <a:fillRect/>
          </a:stretch>
        </p:blipFill>
        <p:spPr>
          <a:xfrm>
            <a:off x="3361474" y="735011"/>
            <a:ext cx="5265317" cy="4049452"/>
          </a:xfrm>
          <a:prstGeom prst="rect">
            <a:avLst/>
          </a:prstGeom>
        </p:spPr>
      </p:pic>
    </p:spTree>
    <p:extLst>
      <p:ext uri="{BB962C8B-B14F-4D97-AF65-F5344CB8AC3E}">
        <p14:creationId xmlns:p14="http://schemas.microsoft.com/office/powerpoint/2010/main" val="1539987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4" name="Plassholder for innhold 3"/>
          <p:cNvSpPr>
            <a:spLocks noGrp="1"/>
          </p:cNvSpPr>
          <p:nvPr>
            <p:ph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3" name="Bilde 2"/>
          <p:cNvPicPr>
            <a:picLocks noChangeAspect="1"/>
          </p:cNvPicPr>
          <p:nvPr/>
        </p:nvPicPr>
        <p:blipFill rotWithShape="1">
          <a:blip r:embed="rId3"/>
          <a:srcRect r="5078"/>
          <a:stretch/>
        </p:blipFill>
        <p:spPr>
          <a:xfrm>
            <a:off x="2105205" y="583237"/>
            <a:ext cx="3651539" cy="1920406"/>
          </a:xfrm>
          <a:prstGeom prst="rect">
            <a:avLst/>
          </a:prstGeom>
        </p:spPr>
      </p:pic>
      <p:pic>
        <p:nvPicPr>
          <p:cNvPr id="5" name="Bilde 4"/>
          <p:cNvPicPr>
            <a:picLocks noChangeAspect="1"/>
          </p:cNvPicPr>
          <p:nvPr/>
        </p:nvPicPr>
        <p:blipFill rotWithShape="1">
          <a:blip r:embed="rId4"/>
          <a:srcRect r="12625"/>
          <a:stretch/>
        </p:blipFill>
        <p:spPr>
          <a:xfrm>
            <a:off x="6281531" y="592233"/>
            <a:ext cx="3816626" cy="1902413"/>
          </a:xfrm>
          <a:prstGeom prst="rect">
            <a:avLst/>
          </a:prstGeom>
        </p:spPr>
      </p:pic>
      <p:pic>
        <p:nvPicPr>
          <p:cNvPr id="6" name="Bilde 5"/>
          <p:cNvPicPr>
            <a:picLocks noChangeAspect="1"/>
          </p:cNvPicPr>
          <p:nvPr/>
        </p:nvPicPr>
        <p:blipFill>
          <a:blip r:embed="rId5"/>
          <a:stretch>
            <a:fillRect/>
          </a:stretch>
        </p:blipFill>
        <p:spPr>
          <a:xfrm>
            <a:off x="2105205" y="2739253"/>
            <a:ext cx="3660506" cy="2813167"/>
          </a:xfrm>
          <a:prstGeom prst="rect">
            <a:avLst/>
          </a:prstGeom>
        </p:spPr>
      </p:pic>
      <p:pic>
        <p:nvPicPr>
          <p:cNvPr id="7" name="Bilde 6"/>
          <p:cNvPicPr>
            <a:picLocks noChangeAspect="1"/>
          </p:cNvPicPr>
          <p:nvPr/>
        </p:nvPicPr>
        <p:blipFill>
          <a:blip r:embed="rId6"/>
          <a:stretch>
            <a:fillRect/>
          </a:stretch>
        </p:blipFill>
        <p:spPr>
          <a:xfrm>
            <a:off x="7021980" y="2739253"/>
            <a:ext cx="2670279" cy="2664183"/>
          </a:xfrm>
          <a:prstGeom prst="rect">
            <a:avLst/>
          </a:prstGeom>
        </p:spPr>
      </p:pic>
    </p:spTree>
    <p:extLst>
      <p:ext uri="{BB962C8B-B14F-4D97-AF65-F5344CB8AC3E}">
        <p14:creationId xmlns:p14="http://schemas.microsoft.com/office/powerpoint/2010/main" val="3735666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4" name="Plassholder for innhold 3"/>
          <p:cNvSpPr>
            <a:spLocks noGrp="1"/>
          </p:cNvSpPr>
          <p:nvPr>
            <p:ph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2" name="Bilde 1"/>
          <p:cNvPicPr>
            <a:picLocks noChangeAspect="1"/>
          </p:cNvPicPr>
          <p:nvPr/>
        </p:nvPicPr>
        <p:blipFill>
          <a:blip r:embed="rId3"/>
          <a:stretch>
            <a:fillRect/>
          </a:stretch>
        </p:blipFill>
        <p:spPr>
          <a:xfrm>
            <a:off x="2162949" y="608484"/>
            <a:ext cx="7754784" cy="4352921"/>
          </a:xfrm>
          <a:prstGeom prst="rect">
            <a:avLst/>
          </a:prstGeom>
        </p:spPr>
      </p:pic>
    </p:spTree>
    <p:extLst>
      <p:ext uri="{BB962C8B-B14F-4D97-AF65-F5344CB8AC3E}">
        <p14:creationId xmlns:p14="http://schemas.microsoft.com/office/powerpoint/2010/main" val="39343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Forebyggende tiltak</a:t>
            </a:r>
            <a:endParaRPr lang="nb-NO" sz="3600" b="1" dirty="0">
              <a:latin typeface="Arial" panose="020B0604020202020204" pitchFamily="34" charset="0"/>
              <a:cs typeface="Arial" panose="020B0604020202020204" pitchFamily="34" charset="0"/>
            </a:endParaRPr>
          </a:p>
        </p:txBody>
      </p:sp>
      <p:sp>
        <p:nvSpPr>
          <p:cNvPr id="12" name="Plassholder for innhold 11"/>
          <p:cNvSpPr>
            <a:spLocks noGrp="1"/>
          </p:cNvSpPr>
          <p:nvPr>
            <p:ph sz="half" idx="1"/>
          </p:nvPr>
        </p:nvSpPr>
        <p:spPr/>
        <p:txBody>
          <a:bodyPr/>
          <a:lstStyle/>
          <a:p>
            <a:r>
              <a:rPr lang="nb-NO" sz="2400" dirty="0">
                <a:latin typeface="Arial" panose="020B0604020202020204" pitchFamily="34" charset="0"/>
                <a:cs typeface="Arial" panose="020B0604020202020204" pitchFamily="34" charset="0"/>
              </a:rPr>
              <a:t>Inspeksjon</a:t>
            </a:r>
          </a:p>
          <a:p>
            <a:endParaRPr lang="nb-NO" sz="2400" dirty="0">
              <a:latin typeface="Arial" panose="020B0604020202020204" pitchFamily="34" charset="0"/>
              <a:cs typeface="Arial" panose="020B0604020202020204" pitchFamily="34" charset="0"/>
            </a:endParaRPr>
          </a:p>
          <a:p>
            <a:r>
              <a:rPr lang="nb-NO" sz="2400" dirty="0" err="1">
                <a:latin typeface="Arial" panose="020B0604020202020204" pitchFamily="34" charset="0"/>
                <a:cs typeface="Arial" panose="020B0604020202020204" pitchFamily="34" charset="0"/>
              </a:rPr>
              <a:t>Sanitasjon</a:t>
            </a:r>
            <a:endParaRPr lang="nb-NO" sz="2400" dirty="0">
              <a:latin typeface="Arial" panose="020B0604020202020204" pitchFamily="34" charset="0"/>
              <a:cs typeface="Arial" panose="020B0604020202020204" pitchFamily="34" charset="0"/>
            </a:endParaRPr>
          </a:p>
          <a:p>
            <a:endParaRPr lang="nb-NO" sz="2400"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Sikring</a:t>
            </a:r>
          </a:p>
          <a:p>
            <a:endParaRPr lang="nb-NO" sz="2400"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Overvåking</a:t>
            </a:r>
          </a:p>
          <a:p>
            <a:endParaRPr lang="nb-NO" dirty="0"/>
          </a:p>
        </p:txBody>
      </p:sp>
      <p:sp>
        <p:nvSpPr>
          <p:cNvPr id="2" name="Plassholder for innhold 1"/>
          <p:cNvSpPr>
            <a:spLocks noGrp="1"/>
          </p:cNvSpPr>
          <p:nvPr>
            <p:ph sz="half" idx="2"/>
          </p:nvPr>
        </p:nvSpPr>
        <p:spPr>
          <a:xfrm>
            <a:off x="4263491" y="3130018"/>
            <a:ext cx="7196560" cy="871276"/>
          </a:xfrm>
        </p:spPr>
        <p:txBody>
          <a:bodyPr>
            <a:normAutofit/>
          </a:bodyPr>
          <a:lstStyle/>
          <a:p>
            <a:pPr marL="0" indent="0">
              <a:buNone/>
            </a:pPr>
            <a:r>
              <a:rPr lang="nb-NO" sz="2400" dirty="0">
                <a:latin typeface="Arial" panose="020B0604020202020204" pitchFamily="34" charset="0"/>
                <a:cs typeface="Arial" panose="020B0604020202020204" pitchFamily="34" charset="0"/>
              </a:rPr>
              <a:t>Økonomisk lønnsomt i det lange løp, fremtidsrettet, miljøvennlig og bærekraftig</a:t>
            </a:r>
          </a:p>
        </p:txBody>
      </p:sp>
      <p:pic>
        <p:nvPicPr>
          <p:cNvPr id="8" name="Bilde 7"/>
          <p:cNvPicPr>
            <a:picLocks noChangeAspect="1"/>
          </p:cNvPicPr>
          <p:nvPr/>
        </p:nvPicPr>
        <p:blipFill>
          <a:blip r:embed="rId3"/>
          <a:stretch>
            <a:fillRect/>
          </a:stretch>
        </p:blipFill>
        <p:spPr>
          <a:xfrm>
            <a:off x="3027316" y="1825626"/>
            <a:ext cx="1022587" cy="3319030"/>
          </a:xfrm>
          <a:prstGeom prst="rect">
            <a:avLst/>
          </a:prstGeom>
        </p:spPr>
      </p:pic>
    </p:spTree>
    <p:extLst>
      <p:ext uri="{BB962C8B-B14F-4D97-AF65-F5344CB8AC3E}">
        <p14:creationId xmlns:p14="http://schemas.microsoft.com/office/powerpoint/2010/main" val="299929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Overvåkning </a:t>
            </a:r>
            <a:endParaRPr lang="nb-NO" sz="3600" b="1" dirty="0">
              <a:latin typeface="Arial" panose="020B0604020202020204" pitchFamily="34" charset="0"/>
              <a:cs typeface="Arial" panose="020B0604020202020204" pitchFamily="34" charset="0"/>
            </a:endParaRPr>
          </a:p>
        </p:txBody>
      </p:sp>
      <p:sp>
        <p:nvSpPr>
          <p:cNvPr id="2" name="Plassholder for innhold 1"/>
          <p:cNvSpPr>
            <a:spLocks noGrp="1"/>
          </p:cNvSpPr>
          <p:nvPr>
            <p:ph idx="1"/>
          </p:nvPr>
        </p:nvSpPr>
        <p:spPr>
          <a:xfrm>
            <a:off x="838200" y="1837200"/>
            <a:ext cx="10515600" cy="4351338"/>
          </a:xfrm>
        </p:spPr>
        <p:txBody>
          <a:bodyPr>
            <a:normAutofit/>
          </a:bodyPr>
          <a:lstStyle/>
          <a:p>
            <a:r>
              <a:rPr lang="nb-NO" sz="2400" dirty="0">
                <a:latin typeface="Arial" panose="020B0604020202020204" pitchFamily="34" charset="0"/>
                <a:cs typeface="Arial" panose="020B0604020202020204" pitchFamily="34" charset="0"/>
              </a:rPr>
              <a:t>Klappfeller</a:t>
            </a:r>
          </a:p>
          <a:p>
            <a:r>
              <a:rPr lang="nb-NO" sz="2400" dirty="0">
                <a:latin typeface="Arial" panose="020B0604020202020204" pitchFamily="34" charset="0"/>
                <a:cs typeface="Arial" panose="020B0604020202020204" pitchFamily="34" charset="0"/>
              </a:rPr>
              <a:t>Elektroniske feller</a:t>
            </a:r>
          </a:p>
          <a:p>
            <a:r>
              <a:rPr lang="nb-NO" sz="2400" dirty="0">
                <a:latin typeface="Arial" panose="020B0604020202020204" pitchFamily="34" charset="0"/>
                <a:cs typeface="Arial" panose="020B0604020202020204" pitchFamily="34" charset="0"/>
              </a:rPr>
              <a:t>Sensorer</a:t>
            </a:r>
          </a:p>
          <a:p>
            <a:r>
              <a:rPr lang="nb-NO" sz="2400" dirty="0">
                <a:latin typeface="Arial" panose="020B0604020202020204" pitchFamily="34" charset="0"/>
                <a:cs typeface="Arial" panose="020B0604020202020204" pitchFamily="34" charset="0"/>
              </a:rPr>
              <a:t>Sportegn (ekskrementer, gnag, fettmerker, spor)</a:t>
            </a:r>
          </a:p>
          <a:p>
            <a:r>
              <a:rPr lang="nb-NO" sz="2400" dirty="0">
                <a:latin typeface="Arial" panose="020B0604020202020204" pitchFamily="34" charset="0"/>
                <a:cs typeface="Arial" panose="020B0604020202020204" pitchFamily="34" charset="0"/>
              </a:rPr>
              <a:t>Lyd</a:t>
            </a:r>
          </a:p>
          <a:p>
            <a:r>
              <a:rPr lang="nb-NO" sz="2400" dirty="0">
                <a:latin typeface="Arial" panose="020B0604020202020204" pitchFamily="34" charset="0"/>
                <a:cs typeface="Arial" panose="020B0604020202020204" pitchFamily="34" charset="0"/>
              </a:rPr>
              <a:t>Viltkamera</a:t>
            </a:r>
          </a:p>
          <a:p>
            <a:r>
              <a:rPr lang="nb-NO" sz="2400" dirty="0">
                <a:latin typeface="Arial" panose="020B0604020202020204" pitchFamily="34" charset="0"/>
                <a:cs typeface="Arial" panose="020B0604020202020204" pitchFamily="34" charset="0"/>
              </a:rPr>
              <a:t>Giftfri åte - eventuelt med fluoriserende fargestoff</a:t>
            </a:r>
          </a:p>
        </p:txBody>
      </p:sp>
      <p:pic>
        <p:nvPicPr>
          <p:cNvPr id="3" name="Bilde 2"/>
          <p:cNvPicPr>
            <a:picLocks noChangeAspect="1"/>
          </p:cNvPicPr>
          <p:nvPr/>
        </p:nvPicPr>
        <p:blipFill>
          <a:blip r:embed="rId3"/>
          <a:stretch>
            <a:fillRect/>
          </a:stretch>
        </p:blipFill>
        <p:spPr>
          <a:xfrm>
            <a:off x="2105915" y="5358682"/>
            <a:ext cx="1809347" cy="1499318"/>
          </a:xfrm>
          <a:prstGeom prst="rect">
            <a:avLst/>
          </a:prstGeom>
        </p:spPr>
      </p:pic>
      <p:pic>
        <p:nvPicPr>
          <p:cNvPr id="4" name="Bilde 3"/>
          <p:cNvPicPr>
            <a:picLocks noChangeAspect="1"/>
          </p:cNvPicPr>
          <p:nvPr/>
        </p:nvPicPr>
        <p:blipFill>
          <a:blip r:embed="rId4"/>
          <a:stretch>
            <a:fillRect/>
          </a:stretch>
        </p:blipFill>
        <p:spPr>
          <a:xfrm>
            <a:off x="9958951" y="3467722"/>
            <a:ext cx="2332495" cy="2332495"/>
          </a:xfrm>
          <a:prstGeom prst="rect">
            <a:avLst/>
          </a:prstGeom>
        </p:spPr>
      </p:pic>
      <p:pic>
        <p:nvPicPr>
          <p:cNvPr id="5" name="Bilde 4"/>
          <p:cNvPicPr>
            <a:picLocks noChangeAspect="1"/>
          </p:cNvPicPr>
          <p:nvPr/>
        </p:nvPicPr>
        <p:blipFill>
          <a:blip r:embed="rId5"/>
          <a:stretch>
            <a:fillRect/>
          </a:stretch>
        </p:blipFill>
        <p:spPr>
          <a:xfrm>
            <a:off x="8342842" y="1384785"/>
            <a:ext cx="1616109" cy="1564440"/>
          </a:xfrm>
          <a:prstGeom prst="rect">
            <a:avLst/>
          </a:prstGeom>
        </p:spPr>
      </p:pic>
      <p:pic>
        <p:nvPicPr>
          <p:cNvPr id="6" name="Bilde 5"/>
          <p:cNvPicPr>
            <a:picLocks noChangeAspect="1"/>
          </p:cNvPicPr>
          <p:nvPr/>
        </p:nvPicPr>
        <p:blipFill>
          <a:blip r:embed="rId6"/>
          <a:stretch>
            <a:fillRect/>
          </a:stretch>
        </p:blipFill>
        <p:spPr>
          <a:xfrm>
            <a:off x="3959851" y="5320260"/>
            <a:ext cx="4613219" cy="1537740"/>
          </a:xfrm>
          <a:prstGeom prst="rect">
            <a:avLst/>
          </a:prstGeom>
        </p:spPr>
      </p:pic>
      <p:pic>
        <p:nvPicPr>
          <p:cNvPr id="8" name="Bilde 7">
            <a:extLst>
              <a:ext uri="{FF2B5EF4-FFF2-40B4-BE49-F238E27FC236}">
                <a16:creationId xmlns:a16="http://schemas.microsoft.com/office/drawing/2014/main" id="{E348C3C5-2691-DC26-1874-2BD7AAF289A0}"/>
              </a:ext>
            </a:extLst>
          </p:cNvPr>
          <p:cNvPicPr>
            <a:picLocks noChangeAspect="1"/>
          </p:cNvPicPr>
          <p:nvPr/>
        </p:nvPicPr>
        <p:blipFill>
          <a:blip r:embed="rId7"/>
          <a:stretch>
            <a:fillRect/>
          </a:stretch>
        </p:blipFill>
        <p:spPr>
          <a:xfrm>
            <a:off x="10164546" y="1072461"/>
            <a:ext cx="1658077" cy="2006940"/>
          </a:xfrm>
          <a:prstGeom prst="rect">
            <a:avLst/>
          </a:prstGeom>
        </p:spPr>
      </p:pic>
    </p:spTree>
    <p:extLst>
      <p:ext uri="{BB962C8B-B14F-4D97-AF65-F5344CB8AC3E}">
        <p14:creationId xmlns:p14="http://schemas.microsoft.com/office/powerpoint/2010/main" val="630067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Repellenter</a:t>
            </a:r>
          </a:p>
        </p:txBody>
      </p:sp>
      <p:sp>
        <p:nvSpPr>
          <p:cNvPr id="12" name="Plassholder for innhold 11"/>
          <p:cNvSpPr>
            <a:spLocks noGrp="1"/>
          </p:cNvSpPr>
          <p:nvPr>
            <p:ph sz="half" idx="1"/>
          </p:nvPr>
        </p:nvSpPr>
        <p:spPr>
          <a:xfrm>
            <a:off x="838200" y="1825625"/>
            <a:ext cx="8963526" cy="4351338"/>
          </a:xfrm>
        </p:spPr>
        <p:txBody>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Lydrepellenter</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Ultralyd mot gnagere</a:t>
            </a:r>
          </a:p>
          <a:p>
            <a:pPr lvl="2" fontAlgn="base">
              <a:lnSpc>
                <a:spcPct val="100000"/>
              </a:lnSpc>
              <a:spcBef>
                <a:spcPct val="20000"/>
              </a:spcBef>
              <a:spcAft>
                <a:spcPct val="0"/>
              </a:spcAft>
              <a:buFont typeface="Wingdings" panose="05000000000000000000" pitchFamily="2" charset="2"/>
              <a:buChar char="ü"/>
            </a:pPr>
            <a:r>
              <a:rPr kumimoji="0" lang="nb-NO" altLang="nb-NO" sz="1600" b="0" i="0" u="none" strike="noStrike" kern="0" cap="none" spc="0" normalizeH="0" baseline="0" noProof="0" dirty="0">
                <a:ln>
                  <a:noFill/>
                </a:ln>
                <a:solidFill>
                  <a:srgbClr val="000000"/>
                </a:solidFill>
                <a:effectLst/>
                <a:uLnTx/>
                <a:uFillTx/>
                <a:latin typeface="Arial"/>
              </a:rPr>
              <a:t>Uten effekt</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Lavfrekvente vibrasjoner mot gnagere</a:t>
            </a:r>
          </a:p>
          <a:p>
            <a:pPr lvl="2" fontAlgn="base">
              <a:lnSpc>
                <a:spcPct val="100000"/>
              </a:lnSpc>
              <a:spcBef>
                <a:spcPct val="20000"/>
              </a:spcBef>
              <a:spcAft>
                <a:spcPct val="0"/>
              </a:spcAft>
              <a:buFont typeface="Wingdings" panose="05000000000000000000" pitchFamily="2" charset="2"/>
              <a:buChar char="ü"/>
            </a:pPr>
            <a:r>
              <a:rPr kumimoji="0" lang="nb-NO" altLang="nb-NO" sz="1600" b="0" i="0" u="none" strike="noStrike" kern="0" cap="none" spc="0" normalizeH="0" baseline="0" noProof="0" dirty="0">
                <a:ln>
                  <a:noFill/>
                </a:ln>
                <a:solidFill>
                  <a:srgbClr val="000000"/>
                </a:solidFill>
                <a:effectLst/>
                <a:uLnTx/>
                <a:uFillTx/>
                <a:latin typeface="Arial"/>
              </a:rPr>
              <a:t>Uten effekt</a:t>
            </a:r>
          </a:p>
          <a:p>
            <a:endParaRPr lang="nb-NO" dirty="0"/>
          </a:p>
        </p:txBody>
      </p:sp>
      <p:pic>
        <p:nvPicPr>
          <p:cNvPr id="2" name="Bilde 1"/>
          <p:cNvPicPr>
            <a:picLocks noChangeAspect="1"/>
          </p:cNvPicPr>
          <p:nvPr/>
        </p:nvPicPr>
        <p:blipFill>
          <a:blip r:embed="rId3"/>
          <a:stretch>
            <a:fillRect/>
          </a:stretch>
        </p:blipFill>
        <p:spPr>
          <a:xfrm>
            <a:off x="9870014" y="1825625"/>
            <a:ext cx="1564188" cy="1639470"/>
          </a:xfrm>
          <a:prstGeom prst="rect">
            <a:avLst/>
          </a:prstGeom>
        </p:spPr>
      </p:pic>
    </p:spTree>
    <p:extLst>
      <p:ext uri="{BB962C8B-B14F-4D97-AF65-F5344CB8AC3E}">
        <p14:creationId xmlns:p14="http://schemas.microsoft.com/office/powerpoint/2010/main" val="27253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F8078942-E647-6B32-AB8E-83E0C16DE592}"/>
              </a:ext>
            </a:extLst>
          </p:cNvPr>
          <p:cNvPicPr>
            <a:picLocks noChangeAspect="1"/>
          </p:cNvPicPr>
          <p:nvPr/>
        </p:nvPicPr>
        <p:blipFill>
          <a:blip r:embed="rId3"/>
          <a:stretch>
            <a:fillRect/>
          </a:stretch>
        </p:blipFill>
        <p:spPr>
          <a:xfrm>
            <a:off x="4211233" y="1201003"/>
            <a:ext cx="4029976" cy="4107976"/>
          </a:xfrm>
          <a:prstGeom prst="rect">
            <a:avLst/>
          </a:prstGeom>
        </p:spPr>
      </p:pic>
    </p:spTree>
    <p:extLst>
      <p:ext uri="{BB962C8B-B14F-4D97-AF65-F5344CB8AC3E}">
        <p14:creationId xmlns:p14="http://schemas.microsoft.com/office/powerpoint/2010/main" val="2948032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normAutofit fontScale="92500"/>
          </a:bodyPr>
          <a:lstStyle/>
          <a:p>
            <a:pPr eaLnBrk="1" hangingPunct="1"/>
            <a:r>
              <a:rPr lang="nb-NO" altLang="nb-NO" sz="2400" dirty="0">
                <a:latin typeface="Arial" panose="020B0604020202020204" pitchFamily="34" charset="0"/>
                <a:cs typeface="Arial" panose="020B0604020202020204" pitchFamily="34" charset="0"/>
              </a:rPr>
              <a:t>Forebygging er det viktigste man kan gjøre for å ha kontroll på gnagere og noe man er pliktig til å gjøre i henhold til </a:t>
            </a:r>
            <a:r>
              <a:rPr lang="nb-NO" altLang="nb-NO" sz="2400" dirty="0" err="1">
                <a:latin typeface="Arial" panose="020B0604020202020204" pitchFamily="34" charset="0"/>
                <a:cs typeface="Arial" panose="020B0604020202020204" pitchFamily="34" charset="0"/>
              </a:rPr>
              <a:t>Skadedyrforskriften</a:t>
            </a:r>
            <a:r>
              <a:rPr lang="nb-NO" altLang="nb-NO" sz="2400" dirty="0">
                <a:latin typeface="Arial" panose="020B0604020202020204" pitchFamily="34" charset="0"/>
                <a:cs typeface="Arial" panose="020B0604020202020204" pitchFamily="34" charset="0"/>
              </a:rPr>
              <a:t>:</a:t>
            </a:r>
          </a:p>
          <a:p>
            <a:pPr lvl="1">
              <a:buFont typeface="Wingdings" panose="05000000000000000000" pitchFamily="2" charset="2"/>
              <a:buChar char="Ø"/>
            </a:pPr>
            <a:r>
              <a:rPr lang="nb-NO" altLang="nb-NO" sz="2000" dirty="0" err="1">
                <a:latin typeface="Arial" panose="020B0604020202020204" pitchFamily="34" charset="0"/>
                <a:cs typeface="Arial" panose="020B0604020202020204" pitchFamily="34" charset="0"/>
              </a:rPr>
              <a:t>Sanitasjon</a:t>
            </a:r>
            <a:endParaRPr lang="nb-NO" altLang="nb-NO" sz="2000" dirty="0">
              <a:latin typeface="Arial" panose="020B0604020202020204" pitchFamily="34" charset="0"/>
              <a:cs typeface="Arial" panose="020B0604020202020204" pitchFamily="34" charset="0"/>
            </a:endParaRPr>
          </a:p>
          <a:p>
            <a:pPr lvl="2">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Opprydding</a:t>
            </a:r>
          </a:p>
          <a:p>
            <a:pPr lvl="2">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Miljøendringer</a:t>
            </a:r>
          </a:p>
          <a:p>
            <a:pPr lvl="2">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Fjerning av mat og vann</a:t>
            </a:r>
          </a:p>
          <a:p>
            <a:pPr lvl="2">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Fjerning av skjulesteder og vegetasjon</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Sikring og tetting av bygg med gnagersikre materialer</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Ingen repellenter som har effekt på gnagere</a:t>
            </a:r>
          </a:p>
          <a:p>
            <a:pPr eaLnBrk="1" hangingPunct="1"/>
            <a:endParaRPr lang="nb-NO" altLang="nb-NO" sz="2200" dirty="0"/>
          </a:p>
          <a:p>
            <a:pPr eaLnBrk="1" hangingPunct="1"/>
            <a:r>
              <a:rPr lang="nb-NO" altLang="nb-NO" sz="2400" i="1" dirty="0">
                <a:latin typeface="Arial" panose="020B0604020202020204" pitchFamily="34" charset="0"/>
                <a:cs typeface="Arial" panose="020B0604020202020204" pitchFamily="34" charset="0"/>
              </a:rPr>
              <a:t>Forebygging er klart mest lønnsomt i det lange løp, klart mest effektivt, og dessuten miljø/helsemessig sikkert</a:t>
            </a:r>
          </a:p>
          <a:p>
            <a:pPr eaLnBrk="1" hangingPunct="1"/>
            <a:r>
              <a:rPr lang="nb-NO" altLang="nb-NO" sz="2400" i="1" dirty="0">
                <a:latin typeface="Arial" panose="020B0604020202020204" pitchFamily="34" charset="0"/>
                <a:cs typeface="Arial" panose="020B0604020202020204" pitchFamily="34" charset="0"/>
              </a:rPr>
              <a:t>Forebygging er det man har </a:t>
            </a:r>
            <a:r>
              <a:rPr lang="nb-NO" altLang="nb-NO" sz="2400" i="1" u="sng" dirty="0">
                <a:latin typeface="Arial" panose="020B0604020202020204" pitchFamily="34" charset="0"/>
                <a:cs typeface="Arial" panose="020B0604020202020204" pitchFamily="34" charset="0"/>
              </a:rPr>
              <a:t>plikt</a:t>
            </a:r>
            <a:r>
              <a:rPr lang="nb-NO" altLang="nb-NO" sz="2400" i="1" dirty="0">
                <a:latin typeface="Arial" panose="020B0604020202020204" pitchFamily="34" charset="0"/>
                <a:cs typeface="Arial" panose="020B0604020202020204" pitchFamily="34" charset="0"/>
              </a:rPr>
              <a:t> til å gjøre i henhold til substitusjonsprinsippet!</a:t>
            </a:r>
          </a:p>
        </p:txBody>
      </p:sp>
      <p:sp>
        <p:nvSpPr>
          <p:cNvPr id="8196" name="Rectangle 4"/>
          <p:cNvSpPr>
            <a:spLocks noChangeArrowheads="1"/>
          </p:cNvSpPr>
          <p:nvPr/>
        </p:nvSpPr>
        <p:spPr bwMode="auto">
          <a:xfrm>
            <a:off x="4440238" y="620713"/>
            <a:ext cx="35958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Oppsummering</a:t>
            </a:r>
          </a:p>
        </p:txBody>
      </p:sp>
    </p:spTree>
    <p:extLst>
      <p:ext uri="{BB962C8B-B14F-4D97-AF65-F5344CB8AC3E}">
        <p14:creationId xmlns:p14="http://schemas.microsoft.com/office/powerpoint/2010/main" val="6559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lstStyle/>
          <a:p>
            <a:pPr algn="ctr"/>
            <a:r>
              <a:rPr lang="nb-NO" altLang="nb-NO" sz="3600" b="1" dirty="0">
                <a:latin typeface="Arial" panose="020B0604020202020204" pitchFamily="34" charset="0"/>
                <a:cs typeface="Arial" panose="020B0604020202020204" pitchFamily="34" charset="0"/>
              </a:rPr>
              <a:t>Inspeksjon</a:t>
            </a:r>
            <a:r>
              <a:rPr lang="nb-NO" altLang="nb-NO" u="sng" dirty="0"/>
              <a:t> </a:t>
            </a:r>
            <a:endParaRPr lang="nb-NO" dirty="0"/>
          </a:p>
        </p:txBody>
      </p:sp>
      <p:sp>
        <p:nvSpPr>
          <p:cNvPr id="2" name="Plassholder for innhold 1"/>
          <p:cNvSpPr>
            <a:spLocks noGrp="1"/>
          </p:cNvSpPr>
          <p:nvPr>
            <p:ph sz="half" idx="1"/>
          </p:nvPr>
        </p:nvSpPr>
        <p:spPr/>
        <p:txBody>
          <a:bodyPr>
            <a:normAutofit/>
          </a:bodyPr>
          <a:lstStyle/>
          <a:p>
            <a:r>
              <a:rPr lang="nb-NO" sz="2400" dirty="0">
                <a:latin typeface="Arial" panose="020B0604020202020204" pitchFamily="34" charset="0"/>
                <a:cs typeface="Arial" panose="020B0604020202020204" pitchFamily="34" charset="0"/>
              </a:rPr>
              <a:t>Inspeksjon er noe av det viktigste man gjør for å forebygge mot gnagere.</a:t>
            </a:r>
          </a:p>
          <a:p>
            <a:endParaRPr lang="nb-NO" sz="2400"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Det er viktig å kjenne «styrker og svakheter» på egen eiendom.</a:t>
            </a:r>
          </a:p>
        </p:txBody>
      </p:sp>
      <p:pic>
        <p:nvPicPr>
          <p:cNvPr id="13" name="Plassholder for innhold 12"/>
          <p:cNvPicPr>
            <a:picLocks noGrp="1" noChangeAspect="1"/>
          </p:cNvPicPr>
          <p:nvPr>
            <p:ph sz="half" idx="2"/>
          </p:nvPr>
        </p:nvPicPr>
        <p:blipFill>
          <a:blip r:embed="rId3"/>
          <a:stretch>
            <a:fillRect/>
          </a:stretch>
        </p:blipFill>
        <p:spPr>
          <a:xfrm>
            <a:off x="6095997" y="1871311"/>
            <a:ext cx="5860080" cy="3899817"/>
          </a:xfrm>
          <a:prstGeom prst="rect">
            <a:avLst/>
          </a:prstGeom>
        </p:spPr>
      </p:pic>
    </p:spTree>
    <p:extLst>
      <p:ext uri="{BB962C8B-B14F-4D97-AF65-F5344CB8AC3E}">
        <p14:creationId xmlns:p14="http://schemas.microsoft.com/office/powerpoint/2010/main" val="336883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lstStyle/>
          <a:p>
            <a:pPr algn="ctr"/>
            <a:r>
              <a:rPr lang="nb-NO" altLang="nb-NO" sz="3600" b="1" dirty="0" err="1">
                <a:latin typeface="Arial" panose="020B0604020202020204" pitchFamily="34" charset="0"/>
                <a:cs typeface="Arial" panose="020B0604020202020204" pitchFamily="34" charset="0"/>
              </a:rPr>
              <a:t>Sanitasjon</a:t>
            </a:r>
            <a:r>
              <a:rPr lang="nb-NO" altLang="nb-NO" u="sng" dirty="0"/>
              <a:t> </a:t>
            </a:r>
            <a:br>
              <a:rPr lang="nb-NO" altLang="nb-NO" u="sng" dirty="0"/>
            </a:br>
            <a:endParaRPr lang="nb-NO" dirty="0"/>
          </a:p>
        </p:txBody>
      </p:sp>
      <p:sp>
        <p:nvSpPr>
          <p:cNvPr id="12" name="Plassholder for innhold 11"/>
          <p:cNvSpPr>
            <a:spLocks noGrp="1"/>
          </p:cNvSpPr>
          <p:nvPr>
            <p:ph sz="half" idx="1"/>
          </p:nvPr>
        </p:nvSpPr>
        <p:spPr/>
        <p:txBody>
          <a:bodyPr/>
          <a:lstStyle/>
          <a:p>
            <a:r>
              <a:rPr lang="nb-NO" sz="2400" dirty="0">
                <a:latin typeface="Arial" panose="020B0604020202020204" pitchFamily="34" charset="0"/>
                <a:cs typeface="Arial" panose="020B0604020202020204" pitchFamily="34" charset="0"/>
              </a:rPr>
              <a:t>Mat</a:t>
            </a:r>
          </a:p>
          <a:p>
            <a:r>
              <a:rPr lang="nb-NO" sz="2400" dirty="0">
                <a:latin typeface="Arial" panose="020B0604020202020204" pitchFamily="34" charset="0"/>
                <a:cs typeface="Arial" panose="020B0604020202020204" pitchFamily="34" charset="0"/>
              </a:rPr>
              <a:t>Vann/fuktighet</a:t>
            </a:r>
          </a:p>
          <a:p>
            <a:r>
              <a:rPr lang="nb-NO" sz="2400" dirty="0">
                <a:latin typeface="Arial" panose="020B0604020202020204" pitchFamily="34" charset="0"/>
                <a:cs typeface="Arial" panose="020B0604020202020204" pitchFamily="34" charset="0"/>
              </a:rPr>
              <a:t>Varme</a:t>
            </a:r>
          </a:p>
          <a:p>
            <a:r>
              <a:rPr lang="nb-NO" sz="2400" dirty="0">
                <a:latin typeface="Arial" panose="020B0604020202020204" pitchFamily="34" charset="0"/>
                <a:cs typeface="Arial" panose="020B0604020202020204" pitchFamily="34" charset="0"/>
              </a:rPr>
              <a:t>Skjulesteder</a:t>
            </a:r>
          </a:p>
          <a:p>
            <a:r>
              <a:rPr lang="nb-NO" sz="2400" dirty="0">
                <a:latin typeface="Arial" panose="020B0604020202020204" pitchFamily="34" charset="0"/>
                <a:cs typeface="Arial" panose="020B0604020202020204" pitchFamily="34" charset="0"/>
              </a:rPr>
              <a:t>Ynglesteder</a:t>
            </a:r>
          </a:p>
          <a:p>
            <a:endParaRPr lang="nb-NO" dirty="0"/>
          </a:p>
        </p:txBody>
      </p:sp>
      <p:pic>
        <p:nvPicPr>
          <p:cNvPr id="2" name="Bilde 1"/>
          <p:cNvPicPr>
            <a:picLocks noChangeAspect="1"/>
          </p:cNvPicPr>
          <p:nvPr/>
        </p:nvPicPr>
        <p:blipFill>
          <a:blip r:embed="rId3"/>
          <a:stretch>
            <a:fillRect/>
          </a:stretch>
        </p:blipFill>
        <p:spPr>
          <a:xfrm>
            <a:off x="3429000" y="1845100"/>
            <a:ext cx="706946" cy="2294550"/>
          </a:xfrm>
          <a:prstGeom prst="rect">
            <a:avLst/>
          </a:prstGeom>
        </p:spPr>
      </p:pic>
      <p:pic>
        <p:nvPicPr>
          <p:cNvPr id="3" name="Bilde 2"/>
          <p:cNvPicPr>
            <a:picLocks noChangeAspect="1"/>
          </p:cNvPicPr>
          <p:nvPr/>
        </p:nvPicPr>
        <p:blipFill>
          <a:blip r:embed="rId4"/>
          <a:stretch>
            <a:fillRect/>
          </a:stretch>
        </p:blipFill>
        <p:spPr>
          <a:xfrm>
            <a:off x="4135946" y="2748369"/>
            <a:ext cx="1524132" cy="640135"/>
          </a:xfrm>
          <a:prstGeom prst="rect">
            <a:avLst/>
          </a:prstGeom>
        </p:spPr>
      </p:pic>
      <p:sp>
        <p:nvSpPr>
          <p:cNvPr id="8" name="Rektangel 7"/>
          <p:cNvSpPr/>
          <p:nvPr/>
        </p:nvSpPr>
        <p:spPr>
          <a:xfrm>
            <a:off x="1427901" y="5086321"/>
            <a:ext cx="9577137" cy="830997"/>
          </a:xfrm>
          <a:prstGeom prst="rect">
            <a:avLst/>
          </a:prstGeom>
        </p:spPr>
        <p:txBody>
          <a:bodyPr wrap="square">
            <a:spAutoFit/>
          </a:bodyPr>
          <a:lstStyle/>
          <a:p>
            <a:r>
              <a:rPr lang="nb-NO" altLang="nb-NO" sz="2400" dirty="0" err="1">
                <a:solidFill>
                  <a:prstClr val="black"/>
                </a:solidFill>
                <a:latin typeface="Arial" panose="020B0604020202020204" pitchFamily="34" charset="0"/>
                <a:cs typeface="Arial" panose="020B0604020202020204" pitchFamily="34" charset="0"/>
              </a:rPr>
              <a:t>Sanitasjon</a:t>
            </a:r>
            <a:r>
              <a:rPr lang="nb-NO" altLang="nb-NO" sz="2400" dirty="0">
                <a:solidFill>
                  <a:prstClr val="black"/>
                </a:solidFill>
                <a:latin typeface="Arial" panose="020B0604020202020204" pitchFamily="34" charset="0"/>
                <a:cs typeface="Arial" panose="020B0604020202020204" pitchFamily="34" charset="0"/>
              </a:rPr>
              <a:t> vil si at man i størst mulig grad fjerner disse faktorene, </a:t>
            </a:r>
          </a:p>
          <a:p>
            <a:r>
              <a:rPr lang="nb-NO" altLang="nb-NO" sz="2400" dirty="0">
                <a:solidFill>
                  <a:prstClr val="black"/>
                </a:solidFill>
                <a:latin typeface="Arial" panose="020B0604020202020204" pitchFamily="34" charset="0"/>
                <a:cs typeface="Arial" panose="020B0604020202020204" pitchFamily="34" charset="0"/>
              </a:rPr>
              <a:t>og dermed gjør miljøet minst mulig attraktivt for skadedyrene</a:t>
            </a:r>
          </a:p>
        </p:txBody>
      </p:sp>
      <p:pic>
        <p:nvPicPr>
          <p:cNvPr id="13" name="Plassholder for innhold 12"/>
          <p:cNvPicPr>
            <a:picLocks noGrp="1" noChangeAspect="1"/>
          </p:cNvPicPr>
          <p:nvPr>
            <p:ph sz="half" idx="2"/>
          </p:nvPr>
        </p:nvPicPr>
        <p:blipFill>
          <a:blip r:embed="rId5"/>
          <a:stretch>
            <a:fillRect/>
          </a:stretch>
        </p:blipFill>
        <p:spPr>
          <a:xfrm>
            <a:off x="6019800" y="2268016"/>
            <a:ext cx="3401863" cy="1871634"/>
          </a:xfrm>
          <a:prstGeom prst="rect">
            <a:avLst/>
          </a:prstGeom>
        </p:spPr>
      </p:pic>
    </p:spTree>
    <p:extLst>
      <p:ext uri="{BB962C8B-B14F-4D97-AF65-F5344CB8AC3E}">
        <p14:creationId xmlns:p14="http://schemas.microsoft.com/office/powerpoint/2010/main" val="387459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err="1">
                <a:latin typeface="Arial" panose="020B0604020202020204" pitchFamily="34" charset="0"/>
                <a:cs typeface="Arial" panose="020B0604020202020204" pitchFamily="34" charset="0"/>
              </a:rPr>
              <a:t>Sanitasjon</a:t>
            </a:r>
            <a:r>
              <a:rPr lang="nb-NO" altLang="nb-NO" sz="3600" b="1" u="sng" dirty="0">
                <a:latin typeface="Arial" panose="020B0604020202020204" pitchFamily="34" charset="0"/>
                <a:cs typeface="Arial" panose="020B0604020202020204" pitchFamily="34" charset="0"/>
              </a:rPr>
              <a:t> </a:t>
            </a:r>
            <a:endParaRPr lang="nb-NO" sz="3600" b="1" dirty="0">
              <a:latin typeface="Arial" panose="020B0604020202020204" pitchFamily="34" charset="0"/>
              <a:cs typeface="Arial" panose="020B0604020202020204" pitchFamily="34" charset="0"/>
            </a:endParaRPr>
          </a:p>
        </p:txBody>
      </p:sp>
      <p:sp>
        <p:nvSpPr>
          <p:cNvPr id="2" name="Plassholder for innhold 1"/>
          <p:cNvSpPr>
            <a:spLocks noGrp="1"/>
          </p:cNvSpPr>
          <p:nvPr>
            <p:ph sz="half" idx="1"/>
          </p:nvPr>
        </p:nvSpPr>
        <p:spPr>
          <a:xfrm>
            <a:off x="838199" y="1825625"/>
            <a:ext cx="10042003" cy="4351338"/>
          </a:xfrm>
        </p:spPr>
        <p:txBody>
          <a:bodyPr>
            <a:normAutofit/>
          </a:bodyPr>
          <a:lstStyle/>
          <a:p>
            <a:r>
              <a:rPr lang="nb-NO" altLang="nb-NO" sz="2400" dirty="0" err="1">
                <a:latin typeface="Arial" panose="020B0604020202020204" pitchFamily="34" charset="0"/>
                <a:cs typeface="Arial" panose="020B0604020202020204" pitchFamily="34" charset="0"/>
              </a:rPr>
              <a:t>Sanitasjon</a:t>
            </a:r>
            <a:r>
              <a:rPr lang="nb-NO" altLang="nb-NO" sz="2400" dirty="0">
                <a:latin typeface="Arial" panose="020B0604020202020204" pitchFamily="34" charset="0"/>
                <a:cs typeface="Arial" panose="020B0604020202020204" pitchFamily="34" charset="0"/>
              </a:rPr>
              <a:t> = opprydding</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Fjern det skadedyrene trenger for å trives</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Gjør det utrivelig for gnagerne</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Et rent sterilt miljø uten skjulesteder er lite attraktivt for gnagere</a:t>
            </a:r>
          </a:p>
        </p:txBody>
      </p:sp>
      <p:pic>
        <p:nvPicPr>
          <p:cNvPr id="3" name="Bilde 2"/>
          <p:cNvPicPr>
            <a:picLocks noChangeAspect="1"/>
          </p:cNvPicPr>
          <p:nvPr/>
        </p:nvPicPr>
        <p:blipFill>
          <a:blip r:embed="rId3"/>
          <a:stretch>
            <a:fillRect/>
          </a:stretch>
        </p:blipFill>
        <p:spPr>
          <a:xfrm>
            <a:off x="3906865" y="3587750"/>
            <a:ext cx="4114800" cy="2724150"/>
          </a:xfrm>
          <a:prstGeom prst="rect">
            <a:avLst/>
          </a:prstGeom>
        </p:spPr>
      </p:pic>
    </p:spTree>
    <p:extLst>
      <p:ext uri="{BB962C8B-B14F-4D97-AF65-F5344CB8AC3E}">
        <p14:creationId xmlns:p14="http://schemas.microsoft.com/office/powerpoint/2010/main" val="1252329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err="1">
                <a:latin typeface="Arial" panose="020B0604020202020204" pitchFamily="34" charset="0"/>
                <a:cs typeface="Arial" panose="020B0604020202020204" pitchFamily="34" charset="0"/>
              </a:rPr>
              <a:t>Sanitasjon</a:t>
            </a:r>
            <a:endParaRPr lang="nb-NO" sz="3600" b="1" dirty="0">
              <a:latin typeface="Arial" panose="020B0604020202020204" pitchFamily="34" charset="0"/>
              <a:cs typeface="Arial" panose="020B0604020202020204" pitchFamily="34" charset="0"/>
            </a:endParaRPr>
          </a:p>
        </p:txBody>
      </p:sp>
      <p:sp>
        <p:nvSpPr>
          <p:cNvPr id="12" name="Plassholder for innhold 11"/>
          <p:cNvSpPr>
            <a:spLocks noGrp="1"/>
          </p:cNvSpPr>
          <p:nvPr>
            <p:ph sz="half" idx="1"/>
          </p:nvPr>
        </p:nvSpPr>
        <p:spPr>
          <a:xfrm>
            <a:off x="838200" y="1825625"/>
            <a:ext cx="7190874" cy="4351338"/>
          </a:xfrm>
        </p:spPr>
        <p:txBody>
          <a:bodyPr>
            <a:normAutofit/>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Fjerning av matkilder og drikkevann</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Kraftfôr og halm er ofte svært attraktivt for gnagere</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Økt sannsynlighet for å få dyr til å spise åte</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Lavere reproduksjon = færre dyr å bekjempe</a:t>
            </a:r>
          </a:p>
          <a:p>
            <a:pPr marL="742950" lvl="1" indent="-285750" fontAlgn="base">
              <a:lnSpc>
                <a:spcPct val="100000"/>
              </a:lnSpc>
              <a:spcBef>
                <a:spcPct val="20000"/>
              </a:spcBef>
              <a:spcAft>
                <a:spcPct val="0"/>
              </a:spcAft>
              <a:buFontTx/>
              <a:buChar char="–"/>
            </a:pPr>
            <a:endParaRPr kumimoji="0" lang="nb-NO" altLang="nb-NO" sz="2000" b="0" i="0" u="none" strike="noStrike" kern="0" cap="none" spc="0" normalizeH="0" baseline="0" noProof="0" dirty="0">
              <a:ln>
                <a:noFill/>
              </a:ln>
              <a:solidFill>
                <a:srgbClr val="000000"/>
              </a:solidFill>
              <a:effectLst/>
              <a:uLnTx/>
              <a:uFillTx/>
              <a:latin typeface="Arial"/>
            </a:endParaRP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Fjerning av skjulesteder</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Færre ynglesteder = færre dyr</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Færre hvilesteder</a:t>
            </a:r>
            <a:r>
              <a:rPr lang="nb-NO" altLang="nb-NO" sz="2000" kern="0" dirty="0">
                <a:solidFill>
                  <a:srgbClr val="000000"/>
                </a:solidFill>
                <a:latin typeface="Arial"/>
              </a:rPr>
              <a:t> </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Lettere å oppdage spor av gnagere slik at tiltak kan settes inn tidlig</a:t>
            </a:r>
          </a:p>
          <a:p>
            <a:endParaRPr lang="nb-NO" dirty="0"/>
          </a:p>
        </p:txBody>
      </p:sp>
      <p:pic>
        <p:nvPicPr>
          <p:cNvPr id="2" name="Plassholder for innhold 1"/>
          <p:cNvPicPr>
            <a:picLocks noGrp="1" noChangeAspect="1"/>
          </p:cNvPicPr>
          <p:nvPr>
            <p:ph sz="half" idx="2"/>
          </p:nvPr>
        </p:nvPicPr>
        <p:blipFill>
          <a:blip r:embed="rId3"/>
          <a:stretch>
            <a:fillRect/>
          </a:stretch>
        </p:blipFill>
        <p:spPr>
          <a:xfrm>
            <a:off x="9050451" y="2124640"/>
            <a:ext cx="1670449" cy="1237595"/>
          </a:xfrm>
          <a:prstGeom prst="rect">
            <a:avLst/>
          </a:prstGeom>
        </p:spPr>
      </p:pic>
      <p:pic>
        <p:nvPicPr>
          <p:cNvPr id="4" name="Bilde 3"/>
          <p:cNvPicPr>
            <a:picLocks noChangeAspect="1"/>
          </p:cNvPicPr>
          <p:nvPr/>
        </p:nvPicPr>
        <p:blipFill>
          <a:blip r:embed="rId4"/>
          <a:stretch>
            <a:fillRect/>
          </a:stretch>
        </p:blipFill>
        <p:spPr>
          <a:xfrm>
            <a:off x="8597655" y="4463839"/>
            <a:ext cx="2706859" cy="1713124"/>
          </a:xfrm>
          <a:prstGeom prst="rect">
            <a:avLst/>
          </a:prstGeom>
        </p:spPr>
      </p:pic>
    </p:spTree>
    <p:extLst>
      <p:ext uri="{BB962C8B-B14F-4D97-AF65-F5344CB8AC3E}">
        <p14:creationId xmlns:p14="http://schemas.microsoft.com/office/powerpoint/2010/main" val="50258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Sanitasjon</a:t>
            </a:r>
            <a:endParaRPr lang="nb-NO" sz="3600" b="1" dirty="0">
              <a:latin typeface="Arial" panose="020B0604020202020204" pitchFamily="34" charset="0"/>
              <a:cs typeface="Arial" panose="020B0604020202020204" pitchFamily="34" charset="0"/>
            </a:endParaRPr>
          </a:p>
        </p:txBody>
      </p:sp>
      <p:sp>
        <p:nvSpPr>
          <p:cNvPr id="12" name="Plassholder for innhold 11"/>
          <p:cNvSpPr>
            <a:spLocks noGrp="1"/>
          </p:cNvSpPr>
          <p:nvPr>
            <p:ph sz="half" idx="1"/>
          </p:nvPr>
        </p:nvSpPr>
        <p:spPr>
          <a:xfrm>
            <a:off x="838199" y="1825625"/>
            <a:ext cx="8631265" cy="4351338"/>
          </a:xfrm>
        </p:spPr>
        <p:txBody>
          <a:bodyPr>
            <a:normAutofit fontScale="92500" lnSpcReduction="10000"/>
          </a:bodyPr>
          <a:lstStyle/>
          <a:p>
            <a:pPr marL="342900" lvl="0" indent="-342900" fontAlgn="base">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God søppelhåndtering, tette søppelkasser, riktig oppbevaring og fjerning av døde dyr på landbrukseiendommer</a:t>
            </a:r>
          </a:p>
          <a:p>
            <a:pPr lvl="1" fontAlgn="base">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Mindre mat</a:t>
            </a:r>
          </a:p>
          <a:p>
            <a:pPr lvl="1" fontAlgn="base">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Færre ynglesteder</a:t>
            </a:r>
          </a:p>
          <a:p>
            <a:pPr marL="342900" lvl="0" indent="-342900" fontAlgn="base">
              <a:spcBef>
                <a:spcPct val="20000"/>
              </a:spcBef>
              <a:spcAft>
                <a:spcPct val="0"/>
              </a:spcAft>
              <a:buFontTx/>
              <a:buChar char="•"/>
            </a:pPr>
            <a:endParaRPr kumimoji="0" lang="nb-NO" altLang="nb-NO" sz="2000" b="0" i="0" u="none" strike="noStrike" kern="0" cap="none" spc="0" normalizeH="0" baseline="0" noProof="0" dirty="0">
              <a:ln>
                <a:noFill/>
              </a:ln>
              <a:solidFill>
                <a:srgbClr val="000000"/>
              </a:solidFill>
              <a:effectLst/>
              <a:uLnTx/>
              <a:uFillTx/>
              <a:latin typeface="Arial"/>
              <a:ea typeface="+mn-ea"/>
              <a:cs typeface="+mn-cs"/>
            </a:endParaRPr>
          </a:p>
          <a:p>
            <a:pPr marL="342900" lvl="0" indent="-342900" fontAlgn="base">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Miljøendringer </a:t>
            </a:r>
          </a:p>
          <a:p>
            <a:pPr lvl="1" fontAlgn="base">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Drenering utendørs og redusert fuktighet innendørs (ikke tilgang på vann i sluk, kondens på rør </a:t>
            </a:r>
            <a:r>
              <a:rPr kumimoji="0" lang="nb-NO" altLang="nb-NO" sz="2000" b="0" i="0" u="none" strike="noStrike" kern="0" cap="none" spc="0" normalizeH="0" baseline="0" noProof="0" dirty="0" err="1">
                <a:ln>
                  <a:noFill/>
                </a:ln>
                <a:solidFill>
                  <a:srgbClr val="000000"/>
                </a:solidFill>
                <a:effectLst/>
                <a:uLnTx/>
                <a:uFillTx/>
                <a:latin typeface="Arial"/>
              </a:rPr>
              <a:t>osv</a:t>
            </a:r>
            <a:r>
              <a:rPr kumimoji="0" lang="nb-NO" altLang="nb-NO" sz="2000" b="0" i="0" u="none" strike="noStrike" kern="0" cap="none" spc="0" normalizeH="0" baseline="0" noProof="0" dirty="0">
                <a:ln>
                  <a:noFill/>
                </a:ln>
                <a:solidFill>
                  <a:srgbClr val="000000"/>
                </a:solidFill>
                <a:effectLst/>
                <a:uLnTx/>
                <a:uFillTx/>
                <a:latin typeface="Arial"/>
              </a:rPr>
              <a:t>)</a:t>
            </a:r>
          </a:p>
          <a:p>
            <a:pPr lvl="2" fontAlgn="base">
              <a:spcBef>
                <a:spcPct val="20000"/>
              </a:spcBef>
              <a:spcAft>
                <a:spcPct val="0"/>
              </a:spcAft>
              <a:buFont typeface="Wingdings" panose="05000000000000000000" pitchFamily="2" charset="2"/>
              <a:buChar char="ü"/>
            </a:pPr>
            <a:r>
              <a:rPr kumimoji="0" lang="nb-NO" altLang="nb-NO" sz="1800" b="0" i="0" u="none" strike="noStrike" kern="0" cap="none" spc="0" normalizeH="0" baseline="0" noProof="0" dirty="0">
                <a:ln>
                  <a:noFill/>
                </a:ln>
                <a:solidFill>
                  <a:srgbClr val="000000"/>
                </a:solidFill>
                <a:effectLst/>
                <a:uLnTx/>
                <a:uFillTx/>
                <a:latin typeface="Arial"/>
              </a:rPr>
              <a:t>Gir dyrene dårligere overlevelse</a:t>
            </a:r>
          </a:p>
          <a:p>
            <a:pPr lvl="1" fontAlgn="base">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Fjerning av vegetasjon </a:t>
            </a:r>
          </a:p>
          <a:p>
            <a:pPr lvl="2" fontAlgn="base">
              <a:spcBef>
                <a:spcPct val="20000"/>
              </a:spcBef>
              <a:spcAft>
                <a:spcPct val="0"/>
              </a:spcAft>
              <a:buFont typeface="Wingdings" panose="05000000000000000000" pitchFamily="2" charset="2"/>
              <a:buChar char="ü"/>
            </a:pPr>
            <a:r>
              <a:rPr kumimoji="0" lang="nb-NO" altLang="nb-NO" sz="1800" b="0" i="0" u="none" strike="noStrike" kern="0" cap="none" spc="0" normalizeH="0" baseline="0" noProof="0" dirty="0">
                <a:ln>
                  <a:noFill/>
                </a:ln>
                <a:solidFill>
                  <a:srgbClr val="000000"/>
                </a:solidFill>
                <a:effectLst/>
                <a:uLnTx/>
                <a:uFillTx/>
                <a:latin typeface="Arial"/>
              </a:rPr>
              <a:t>Grus/asfalt/belegningsstein langs bygninger i stedet for gress/planter som gir skjul, kan holde gnagere unna</a:t>
            </a:r>
          </a:p>
          <a:p>
            <a:pPr lvl="2" fontAlgn="base">
              <a:spcBef>
                <a:spcPct val="20000"/>
              </a:spcBef>
              <a:spcAft>
                <a:spcPct val="0"/>
              </a:spcAft>
              <a:buFont typeface="Wingdings" panose="05000000000000000000" pitchFamily="2" charset="2"/>
              <a:buChar char="ü"/>
            </a:pPr>
            <a:r>
              <a:rPr kumimoji="0" lang="nb-NO" altLang="nb-NO" sz="1800" b="0" i="0" u="none" strike="noStrike" kern="0" cap="none" spc="0" normalizeH="0" baseline="0" noProof="0" dirty="0">
                <a:ln>
                  <a:noFill/>
                </a:ln>
                <a:solidFill>
                  <a:srgbClr val="000000"/>
                </a:solidFill>
                <a:effectLst/>
                <a:uLnTx/>
                <a:uFillTx/>
                <a:latin typeface="Arial"/>
              </a:rPr>
              <a:t>Fjerning av kratt og planter langs bygninger kan holde </a:t>
            </a:r>
            <a:r>
              <a:rPr lang="nb-NO" altLang="nb-NO" sz="1800" kern="0" dirty="0">
                <a:solidFill>
                  <a:srgbClr val="000000"/>
                </a:solidFill>
                <a:latin typeface="Arial"/>
              </a:rPr>
              <a:t>gnagere</a:t>
            </a:r>
            <a:r>
              <a:rPr kumimoji="0" lang="nb-NO" altLang="nb-NO" sz="1800" b="0" i="0" u="none" strike="noStrike" kern="0" cap="none" spc="0" normalizeH="0" baseline="0" noProof="0" dirty="0">
                <a:ln>
                  <a:noFill/>
                </a:ln>
                <a:solidFill>
                  <a:srgbClr val="000000"/>
                </a:solidFill>
                <a:effectLst/>
                <a:uLnTx/>
                <a:uFillTx/>
                <a:latin typeface="Arial"/>
              </a:rPr>
              <a:t> unna</a:t>
            </a:r>
          </a:p>
          <a:p>
            <a:pPr marL="1371600" lvl="3" indent="0" fontAlgn="base">
              <a:spcBef>
                <a:spcPct val="20000"/>
              </a:spcBef>
              <a:spcAft>
                <a:spcPct val="0"/>
              </a:spcAft>
              <a:buNone/>
            </a:pPr>
            <a:r>
              <a:rPr lang="nb-NO" altLang="nb-NO" sz="1600" kern="0" dirty="0">
                <a:solidFill>
                  <a:srgbClr val="000000"/>
                </a:solidFill>
                <a:latin typeface="Arial"/>
              </a:rPr>
              <a:t>- Helst et 2 meter bredt belte men minimum 50 cm</a:t>
            </a:r>
            <a:endParaRPr kumimoji="0" lang="nb-NO" altLang="nb-NO" sz="1600" b="0" i="0" u="none" strike="noStrike" kern="0" cap="none" spc="0" normalizeH="0" baseline="0" noProof="0" dirty="0">
              <a:ln>
                <a:noFill/>
              </a:ln>
              <a:solidFill>
                <a:srgbClr val="000000"/>
              </a:solidFill>
              <a:effectLst/>
              <a:uLnTx/>
              <a:uFillTx/>
              <a:latin typeface="Arial"/>
            </a:endParaRPr>
          </a:p>
          <a:p>
            <a:pPr lvl="2" fontAlgn="base">
              <a:spcBef>
                <a:spcPct val="20000"/>
              </a:spcBef>
              <a:spcAft>
                <a:spcPct val="0"/>
              </a:spcAft>
              <a:buFont typeface="Wingdings" panose="05000000000000000000" pitchFamily="2" charset="2"/>
              <a:buChar char="ü"/>
            </a:pPr>
            <a:r>
              <a:rPr kumimoji="0" lang="nb-NO" altLang="nb-NO" sz="1800" b="0" i="0" u="none" strike="noStrike" kern="0" cap="none" spc="0" normalizeH="0" baseline="0" noProof="0" dirty="0">
                <a:ln>
                  <a:noFill/>
                </a:ln>
                <a:solidFill>
                  <a:srgbClr val="000000"/>
                </a:solidFill>
                <a:effectLst/>
                <a:uLnTx/>
                <a:uFillTx/>
                <a:latin typeface="Arial"/>
              </a:rPr>
              <a:t>Kort gress kan redusere plagene med vånd</a:t>
            </a:r>
          </a:p>
          <a:p>
            <a:pPr marL="457200" lvl="1" indent="0" fontAlgn="base">
              <a:spcBef>
                <a:spcPct val="20000"/>
              </a:spcBef>
              <a:spcAft>
                <a:spcPct val="0"/>
              </a:spcAft>
              <a:buNone/>
            </a:pPr>
            <a:endParaRPr lang="nb-NO" dirty="0"/>
          </a:p>
        </p:txBody>
      </p:sp>
      <p:pic>
        <p:nvPicPr>
          <p:cNvPr id="2" name="Bilde 1"/>
          <p:cNvPicPr>
            <a:picLocks noChangeAspect="1"/>
          </p:cNvPicPr>
          <p:nvPr/>
        </p:nvPicPr>
        <p:blipFill>
          <a:blip r:embed="rId3"/>
          <a:stretch>
            <a:fillRect/>
          </a:stretch>
        </p:blipFill>
        <p:spPr>
          <a:xfrm>
            <a:off x="9881970" y="932141"/>
            <a:ext cx="1835290" cy="1388232"/>
          </a:xfrm>
          <a:prstGeom prst="rect">
            <a:avLst/>
          </a:prstGeom>
        </p:spPr>
      </p:pic>
      <p:pic>
        <p:nvPicPr>
          <p:cNvPr id="5" name="Bilde 4"/>
          <p:cNvPicPr>
            <a:picLocks noChangeAspect="1"/>
          </p:cNvPicPr>
          <p:nvPr/>
        </p:nvPicPr>
        <p:blipFill>
          <a:blip r:embed="rId4"/>
          <a:stretch>
            <a:fillRect/>
          </a:stretch>
        </p:blipFill>
        <p:spPr>
          <a:xfrm>
            <a:off x="9656341" y="4021810"/>
            <a:ext cx="2416879" cy="1885166"/>
          </a:xfrm>
          <a:prstGeom prst="rect">
            <a:avLst/>
          </a:prstGeom>
        </p:spPr>
      </p:pic>
      <p:pic>
        <p:nvPicPr>
          <p:cNvPr id="7" name="Bilde 6"/>
          <p:cNvPicPr>
            <a:picLocks noChangeAspect="1"/>
          </p:cNvPicPr>
          <p:nvPr/>
        </p:nvPicPr>
        <p:blipFill rotWithShape="1">
          <a:blip r:embed="rId5"/>
          <a:srcRect t="9289" r="8689" b="9762"/>
          <a:stretch/>
        </p:blipFill>
        <p:spPr>
          <a:xfrm>
            <a:off x="9656341" y="2411380"/>
            <a:ext cx="2416879" cy="1428415"/>
          </a:xfrm>
          <a:prstGeom prst="rect">
            <a:avLst/>
          </a:prstGeom>
        </p:spPr>
      </p:pic>
    </p:spTree>
    <p:extLst>
      <p:ext uri="{BB962C8B-B14F-4D97-AF65-F5344CB8AC3E}">
        <p14:creationId xmlns:p14="http://schemas.microsoft.com/office/powerpoint/2010/main" val="250279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Sanitasjon</a:t>
            </a:r>
            <a:endParaRPr lang="nb-NO" sz="3600" b="1" dirty="0">
              <a:latin typeface="Arial" panose="020B0604020202020204" pitchFamily="34" charset="0"/>
              <a:cs typeface="Arial" panose="020B0604020202020204" pitchFamily="34" charset="0"/>
            </a:endParaRPr>
          </a:p>
        </p:txBody>
      </p:sp>
      <p:sp>
        <p:nvSpPr>
          <p:cNvPr id="12" name="Plassholder for innhold 11"/>
          <p:cNvSpPr>
            <a:spLocks noGrp="1"/>
          </p:cNvSpPr>
          <p:nvPr>
            <p:ph sz="half" idx="1"/>
          </p:nvPr>
        </p:nvSpPr>
        <p:spPr>
          <a:xfrm>
            <a:off x="838199" y="1825625"/>
            <a:ext cx="8057147" cy="4351338"/>
          </a:xfrm>
        </p:spPr>
        <p:txBody>
          <a:bodyPr>
            <a:normAutofit/>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Riktig lagring av varer</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Rotasjon av varer</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Lagring opp fra gulv og ut fra vegg</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I tette beholdere</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Fjern varer med ødelagt emballasje</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Mat/fôr i gnagersikker emballasje</a:t>
            </a:r>
          </a:p>
          <a:p>
            <a:pPr marL="342900" lvl="0" indent="-342900" fontAlgn="base">
              <a:lnSpc>
                <a:spcPct val="100000"/>
              </a:lnSpc>
              <a:spcBef>
                <a:spcPct val="20000"/>
              </a:spcBef>
              <a:spcAft>
                <a:spcPct val="0"/>
              </a:spcAft>
              <a:buFontTx/>
              <a:buChar char="•"/>
            </a:pPr>
            <a:endParaRPr kumimoji="0" lang="nb-NO" altLang="nb-NO" sz="2400" b="0" i="0" u="none" strike="noStrike" kern="0" cap="none" spc="0" normalizeH="0" baseline="0" noProof="0" dirty="0">
              <a:ln>
                <a:noFill/>
              </a:ln>
              <a:solidFill>
                <a:srgbClr val="000000"/>
              </a:solidFill>
              <a:effectLst/>
              <a:uLnTx/>
              <a:uFillTx/>
              <a:latin typeface="Arial"/>
              <a:ea typeface="+mn-ea"/>
              <a:cs typeface="+mn-cs"/>
            </a:endParaRP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Sluk </a:t>
            </a:r>
          </a:p>
          <a:p>
            <a:pPr lvl="1" fontAlgn="base">
              <a:lnSpc>
                <a:spcPct val="100000"/>
              </a:lnSpc>
              <a:spcBef>
                <a:spcPct val="20000"/>
              </a:spcBef>
              <a:spcAft>
                <a:spcPct val="0"/>
              </a:spcAft>
              <a:buFont typeface="Wingdings" panose="05000000000000000000" pitchFamily="2" charset="2"/>
              <a:buChar char="Ø"/>
            </a:pPr>
            <a:r>
              <a:rPr kumimoji="0" lang="nb-NO" altLang="nb-NO" sz="2000" b="0" i="0" u="none" strike="noStrike" kern="0" cap="none" spc="0" normalizeH="0" baseline="0" noProof="0" dirty="0">
                <a:ln>
                  <a:noFill/>
                </a:ln>
                <a:solidFill>
                  <a:srgbClr val="000000"/>
                </a:solidFill>
                <a:effectLst/>
                <a:uLnTx/>
                <a:uFillTx/>
                <a:latin typeface="Arial"/>
              </a:rPr>
              <a:t>Sjekk at risten sitter fast</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Hull i risten som rotter kan komme gjennom?</a:t>
            </a:r>
            <a:endParaRPr kumimoji="0" lang="nb-NO" altLang="nb-NO" sz="2000" b="0" i="0" u="none" strike="noStrike" kern="0" cap="none" spc="0" normalizeH="0" baseline="0" noProof="0" dirty="0">
              <a:ln>
                <a:noFill/>
              </a:ln>
              <a:solidFill>
                <a:srgbClr val="000000"/>
              </a:solidFill>
              <a:effectLst/>
              <a:uLnTx/>
              <a:uFillTx/>
              <a:latin typeface="Arial"/>
            </a:endParaRPr>
          </a:p>
          <a:p>
            <a:pPr marL="742950" lvl="1" indent="-285750" fontAlgn="base">
              <a:lnSpc>
                <a:spcPct val="100000"/>
              </a:lnSpc>
              <a:spcBef>
                <a:spcPct val="20000"/>
              </a:spcBef>
              <a:spcAft>
                <a:spcPct val="0"/>
              </a:spcAft>
              <a:buNone/>
            </a:pPr>
            <a:endParaRPr kumimoji="0" lang="nb-NO" altLang="nb-NO" sz="2000" b="0" i="0" u="none" strike="noStrike" kern="0" cap="none" spc="0" normalizeH="0" baseline="0" noProof="0" dirty="0">
              <a:ln>
                <a:noFill/>
              </a:ln>
              <a:solidFill>
                <a:srgbClr val="000000"/>
              </a:solidFill>
              <a:effectLst/>
              <a:uLnTx/>
              <a:uFillTx/>
              <a:latin typeface="Arial"/>
            </a:endParaRPr>
          </a:p>
        </p:txBody>
      </p:sp>
      <p:pic>
        <p:nvPicPr>
          <p:cNvPr id="2" name="Bilde 1"/>
          <p:cNvPicPr>
            <a:picLocks noChangeAspect="1"/>
          </p:cNvPicPr>
          <p:nvPr/>
        </p:nvPicPr>
        <p:blipFill>
          <a:blip r:embed="rId3"/>
          <a:stretch>
            <a:fillRect/>
          </a:stretch>
        </p:blipFill>
        <p:spPr>
          <a:xfrm>
            <a:off x="9208168" y="1640291"/>
            <a:ext cx="2372541" cy="1469118"/>
          </a:xfrm>
          <a:prstGeom prst="rect">
            <a:avLst/>
          </a:prstGeom>
        </p:spPr>
      </p:pic>
      <p:pic>
        <p:nvPicPr>
          <p:cNvPr id="3" name="Bilde 2"/>
          <p:cNvPicPr>
            <a:picLocks noChangeAspect="1"/>
          </p:cNvPicPr>
          <p:nvPr/>
        </p:nvPicPr>
        <p:blipFill rotWithShape="1">
          <a:blip r:embed="rId4"/>
          <a:srcRect l="1158" t="647" r="62819" b="50508"/>
          <a:stretch/>
        </p:blipFill>
        <p:spPr>
          <a:xfrm>
            <a:off x="9383786" y="3283964"/>
            <a:ext cx="2021304" cy="1769297"/>
          </a:xfrm>
          <a:prstGeom prst="rect">
            <a:avLst/>
          </a:prstGeom>
        </p:spPr>
      </p:pic>
    </p:spTree>
    <p:extLst>
      <p:ext uri="{BB962C8B-B14F-4D97-AF65-F5344CB8AC3E}">
        <p14:creationId xmlns:p14="http://schemas.microsoft.com/office/powerpoint/2010/main" val="62383628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D0BC8DA90DE34FB6A749B252622F8B" ma:contentTypeVersion="6" ma:contentTypeDescription="Opprett et nytt dokument." ma:contentTypeScope="" ma:versionID="bb78e3b738b98fead8bebe34fa047891">
  <xsd:schema xmlns:xsd="http://www.w3.org/2001/XMLSchema" xmlns:xs="http://www.w3.org/2001/XMLSchema" xmlns:p="http://schemas.microsoft.com/office/2006/metadata/properties" xmlns:ns2="49783f0b-48ac-43ed-8777-a9ae9a102946" xmlns:ns3="17c28d34-4070-45a3-85bc-dc9b91de2fc9" targetNamespace="http://schemas.microsoft.com/office/2006/metadata/properties" ma:root="true" ma:fieldsID="2c195c7787982a5b65b3ccb8c1547c33" ns2:_="" ns3:_="">
    <xsd:import namespace="49783f0b-48ac-43ed-8777-a9ae9a102946"/>
    <xsd:import namespace="17c28d34-4070-45a3-85bc-dc9b91de2f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783f0b-48ac-43ed-8777-a9ae9a102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c28d34-4070-45a3-85bc-dc9b91de2fc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22FDF5-D252-4BB2-956F-267D042F1236}"/>
</file>

<file path=customXml/itemProps2.xml><?xml version="1.0" encoding="utf-8"?>
<ds:datastoreItem xmlns:ds="http://schemas.openxmlformats.org/officeDocument/2006/customXml" ds:itemID="{92A2FD07-8D4D-4495-A56E-7E76045936F8}"/>
</file>

<file path=customXml/itemProps3.xml><?xml version="1.0" encoding="utf-8"?>
<ds:datastoreItem xmlns:ds="http://schemas.openxmlformats.org/officeDocument/2006/customXml" ds:itemID="{460F61F4-09C8-4A88-A6DD-3F01362A3A39}"/>
</file>

<file path=docProps/app.xml><?xml version="1.0" encoding="utf-8"?>
<Properties xmlns="http://schemas.openxmlformats.org/officeDocument/2006/extended-properties" xmlns:vt="http://schemas.openxmlformats.org/officeDocument/2006/docPropsVTypes">
  <TotalTime>900</TotalTime>
  <Words>1999</Words>
  <Application>Microsoft Office PowerPoint</Application>
  <PresentationFormat>Widescreen</PresentationFormat>
  <Paragraphs>233</Paragraphs>
  <Slides>33</Slides>
  <Notes>29</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33</vt:i4>
      </vt:variant>
    </vt:vector>
  </HeadingPairs>
  <TitlesOfParts>
    <vt:vector size="38" baseType="lpstr">
      <vt:lpstr>Arial</vt:lpstr>
      <vt:lpstr>Calibri</vt:lpstr>
      <vt:lpstr>Calibri Light</vt:lpstr>
      <vt:lpstr>Wingdings</vt:lpstr>
      <vt:lpstr>Office-tema</vt:lpstr>
      <vt:lpstr>Forebygging mot gnagere </vt:lpstr>
      <vt:lpstr>Substitusjonsprinsippet (§ 3-2)</vt:lpstr>
      <vt:lpstr>Forebyggende tiltak</vt:lpstr>
      <vt:lpstr>Inspeksjon </vt:lpstr>
      <vt:lpstr>Sanitasjon  </vt:lpstr>
      <vt:lpstr>Sanitasjon </vt:lpstr>
      <vt:lpstr>Sanitasjon</vt:lpstr>
      <vt:lpstr>Sanitasjon</vt:lpstr>
      <vt:lpstr>Sanitasjon</vt:lpstr>
      <vt:lpstr>Sanitasjon</vt:lpstr>
      <vt:lpstr>Sikring</vt:lpstr>
      <vt:lpstr>Sikring</vt:lpstr>
      <vt:lpstr>Sikring mot gnagere</vt:lpstr>
      <vt:lpstr>Sikring mot gnagere</vt:lpstr>
      <vt:lpstr>Sikring</vt:lpstr>
      <vt:lpstr>Sikring i kloakken</vt:lpstr>
      <vt:lpstr>PowerPoint-presentasjon</vt:lpstr>
      <vt:lpstr>PowerPoint-presentasjon</vt:lpstr>
      <vt:lpstr>«Sikring med strøm»</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Overvåkning </vt:lpstr>
      <vt:lpstr>Repellenter</vt:lpstr>
      <vt:lpstr>PowerPoint-presentasjon</vt:lpstr>
      <vt:lpstr>PowerPoint-presentasjon</vt:lpstr>
    </vt:vector>
  </TitlesOfParts>
  <Company>FHI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Soleng, Arnulf</dc:creator>
  <cp:lastModifiedBy>Arnulf Soleng</cp:lastModifiedBy>
  <cp:revision>42</cp:revision>
  <dcterms:created xsi:type="dcterms:W3CDTF">2018-08-10T10:07:36Z</dcterms:created>
  <dcterms:modified xsi:type="dcterms:W3CDTF">2026-04-30T08:41:37Z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0x01010055D0BC8DA90DE34FB6A749B252622F8B</vt:lpwstr>
  </property>
</Properties>
</file>